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4" r:id="rId1"/>
  </p:sldMasterIdLst>
  <p:notesMasterIdLst>
    <p:notesMasterId r:id="rId33"/>
  </p:notesMasterIdLst>
  <p:sldIdLst>
    <p:sldId id="256" r:id="rId2"/>
    <p:sldId id="288" r:id="rId3"/>
    <p:sldId id="258" r:id="rId4"/>
    <p:sldId id="259" r:id="rId5"/>
    <p:sldId id="260" r:id="rId6"/>
    <p:sldId id="261" r:id="rId7"/>
    <p:sldId id="264" r:id="rId8"/>
    <p:sldId id="289" r:id="rId9"/>
    <p:sldId id="266" r:id="rId10"/>
    <p:sldId id="267" r:id="rId11"/>
    <p:sldId id="290" r:id="rId12"/>
    <p:sldId id="291" r:id="rId13"/>
    <p:sldId id="299" r:id="rId14"/>
    <p:sldId id="270" r:id="rId15"/>
    <p:sldId id="292" r:id="rId16"/>
    <p:sldId id="293" r:id="rId17"/>
    <p:sldId id="294" r:id="rId18"/>
    <p:sldId id="274" r:id="rId19"/>
    <p:sldId id="275" r:id="rId20"/>
    <p:sldId id="276" r:id="rId21"/>
    <p:sldId id="277" r:id="rId22"/>
    <p:sldId id="295" r:id="rId23"/>
    <p:sldId id="279" r:id="rId24"/>
    <p:sldId id="296" r:id="rId25"/>
    <p:sldId id="280" r:id="rId26"/>
    <p:sldId id="281" r:id="rId27"/>
    <p:sldId id="282" r:id="rId28"/>
    <p:sldId id="285" r:id="rId29"/>
    <p:sldId id="283" r:id="rId30"/>
    <p:sldId id="284" r:id="rId31"/>
    <p:sldId id="297" r:id="rId32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F067E2-09F7-453C-9FDD-70E00E45BC5A}">
  <a:tblStyle styleId="{B8F067E2-09F7-453C-9FDD-70E00E45BC5A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25"/>
    <p:restoredTop sz="93741"/>
  </p:normalViewPr>
  <p:slideViewPr>
    <p:cSldViewPr snapToGrid="0" snapToObjects="1">
      <p:cViewPr varScale="1">
        <p:scale>
          <a:sx n="90" d="100"/>
          <a:sy n="90" d="100"/>
        </p:scale>
        <p:origin x="832" y="192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19026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page(s).</a:t>
            </a: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3477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45714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97475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67358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10180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2851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51569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80697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47733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9" name="Shape 5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85674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Shape 5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7" name="Shape 5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754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5" name="Shape 5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35031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03985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62591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Merriweather Sans"/>
              <a:buNone/>
            </a:pPr>
            <a:r>
              <a:rPr lang="en-US" sz="20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rPr>
              <a:t>Who has see a traceback in CTools?</a:t>
            </a:r>
          </a:p>
        </p:txBody>
      </p:sp>
    </p:spTree>
    <p:extLst>
      <p:ext uri="{BB962C8B-B14F-4D97-AF65-F5344CB8AC3E}">
        <p14:creationId xmlns:p14="http://schemas.microsoft.com/office/powerpoint/2010/main" val="6092576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Merriweather Sans"/>
              <a:buNone/>
            </a:pPr>
            <a:r>
              <a:rPr lang="en-US" sz="20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rPr>
              <a:t>Who has see a traceback in CTools?</a:t>
            </a:r>
          </a:p>
        </p:txBody>
      </p:sp>
    </p:spTree>
    <p:extLst>
      <p:ext uri="{BB962C8B-B14F-4D97-AF65-F5344CB8AC3E}">
        <p14:creationId xmlns:p14="http://schemas.microsoft.com/office/powerpoint/2010/main" val="15790860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Shape 6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2" name="Shape 6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3450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Shape 6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44" name="Shape 6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35720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Shape 6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66" name="Shape 6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4473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6" name="Shape 6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24119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3" name="Shape 6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38906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Shape 6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0" name="Shape 6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9555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9851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Shape 5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Shape 5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6138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16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8309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9" name="Shape 3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768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665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112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287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932000" cy="17943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56401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932000" cy="17943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968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5895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712" r:id="rId2"/>
    <p:sldLayoutId id="2147483715" r:id="rId3"/>
    <p:sldLayoutId id="2147483716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4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4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eorge_Bool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-chuck.com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Conditional Execution</a:t>
            </a:r>
          </a:p>
        </p:txBody>
      </p:sp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Chapter 3</a:t>
            </a:r>
          </a:p>
        </p:txBody>
      </p:sp>
      <p:sp>
        <p:nvSpPr>
          <p:cNvPr id="244" name="Shape 244"/>
          <p:cNvSpPr txBox="1"/>
          <p:nvPr/>
        </p:nvSpPr>
        <p:spPr>
          <a:xfrm>
            <a:off x="4081449" y="7179647"/>
            <a:ext cx="8032200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for Everybody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</a:t>
            </a:r>
            <a:r>
              <a:rPr lang="en-US" sz="3200" u="sng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py4e</a:t>
            </a:r>
            <a:r>
              <a:rPr lang="en-US" sz="32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.com</a:t>
            </a:r>
          </a:p>
        </p:txBody>
      </p:sp>
      <p:pic>
        <p:nvPicPr>
          <p:cNvPr id="245" name="Shape 2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800662" y="7483947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43300" y="7305747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7758111" cy="16515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Two</a:t>
            </a:r>
            <a: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-w</a:t>
            </a: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ay Decisions</a:t>
            </a:r>
          </a:p>
        </p:txBody>
      </p:sp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5874687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Sometimes we want to do one thing if a logical expression is true and something else if the expression is false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 is like a fork in the road - we must choose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one or the other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path but not both</a:t>
            </a: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02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>
            <a:off x="8805517" y="3910062"/>
            <a:ext cx="1209925" cy="581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8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1126051"/>
            <a:ext cx="7758111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Two</a:t>
            </a:r>
            <a: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-w</a:t>
            </a: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ay Decisions with else:</a:t>
            </a: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02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print('Bigger')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print('Smaller')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21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</p:spTree>
    <p:extLst>
      <p:ext uri="{BB962C8B-B14F-4D97-AF65-F5344CB8AC3E}">
        <p14:creationId xmlns:p14="http://schemas.microsoft.com/office/powerpoint/2010/main" val="1065842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458"/>
          <p:cNvSpPr txBox="1"/>
          <p:nvPr/>
        </p:nvSpPr>
        <p:spPr>
          <a:xfrm>
            <a:off x="955900" y="4404944"/>
            <a:ext cx="4726519" cy="22986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7758111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Visualize Blocks</a:t>
            </a: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print('Bigger')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print('Smaller')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21" name="Shape 440"/>
          <p:cNvSpPr txBox="1"/>
          <p:nvPr/>
        </p:nvSpPr>
        <p:spPr>
          <a:xfrm>
            <a:off x="6891553" y="3024705"/>
            <a:ext cx="9189198" cy="33782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00"/>
              </a:solidFill>
            </a:endParaRPr>
          </a:p>
        </p:txBody>
      </p:sp>
      <p:sp>
        <p:nvSpPr>
          <p:cNvPr id="24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25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26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7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8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9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0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31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2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34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5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0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</p:spTree>
    <p:extLst>
      <p:ext uri="{BB962C8B-B14F-4D97-AF65-F5344CB8AC3E}">
        <p14:creationId xmlns:p14="http://schemas.microsoft.com/office/powerpoint/2010/main" val="898307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>
                <a:solidFill>
                  <a:srgbClr val="FFD966"/>
                </a:solidFill>
              </a:rPr>
              <a:t>More Conditional Structures</a:t>
            </a:r>
            <a:r>
              <a:rPr lang="is-IS" sz="7200" dirty="0">
                <a:solidFill>
                  <a:srgbClr val="FFD966"/>
                </a:solidFill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16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759363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6412" y="2286710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2613" y="2376410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6368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7836" y="6893651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9312" y="2202616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58374" y="3503271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9225" y="2955278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8748" y="1716348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2986" y="6743717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7624" y="7377204"/>
            <a:ext cx="3061023" cy="8520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85199" y="4002229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41401" y="4091929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5155" y="4655359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3862" y="3974197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2870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9232" y="46441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8212" y="3578833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8837" y="5616835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4387" y="5295942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8974" y="5073027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759363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4315" y="2283417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0516" y="2373117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4271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5739" y="6890358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7215" y="2199323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56277" y="3499978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7128" y="2951985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6651" y="1713055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0889" y="6740424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5527" y="7373911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83102" y="399893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9304" y="408863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3058" y="465206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1765" y="3970904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0773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7135" y="4640854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6115" y="3575540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6740" y="5613542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2290" y="5292649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6877" y="5069734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602488" y="972862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657155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759363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5 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Medium')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88036" y="2276842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44237" y="2366542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77992" y="2929972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19460" y="6883783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0936" y="2192748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49998" y="3493403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0849" y="2945410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0372" y="1706480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74610" y="6733849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799248" y="7367336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76823" y="3992361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3025" y="4082061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66779" y="4645491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15486" y="3964329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44494" y="2929972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0856" y="4634279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29836" y="3568965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0461" y="5606967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76011" y="5286074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0598" y="5063159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596209" y="966287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5</a:t>
            </a:r>
          </a:p>
        </p:txBody>
      </p:sp>
    </p:spTree>
    <p:extLst>
      <p:ext uri="{BB962C8B-B14F-4D97-AF65-F5344CB8AC3E}">
        <p14:creationId xmlns:p14="http://schemas.microsoft.com/office/powerpoint/2010/main" val="689330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759363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033161" y="2935664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20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print('LARGE'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b="1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76941" y="226709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33142" y="235679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66897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08365" y="6874037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69841" y="2183002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38903" y="3483657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19754" y="2935664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59277" y="1696734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63515" y="6724103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788153" y="7357590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65728" y="3982615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21930" y="4072315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55684" y="4635745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04391" y="3954583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33399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599761" y="4624533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18741" y="3559219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799366" y="5597221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64916" y="5276328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59503" y="5053413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585114" y="956541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20</a:t>
            </a:r>
          </a:p>
        </p:txBody>
      </p:sp>
    </p:spTree>
    <p:extLst>
      <p:ext uri="{BB962C8B-B14F-4D97-AF65-F5344CB8AC3E}">
        <p14:creationId xmlns:p14="http://schemas.microsoft.com/office/powerpoint/2010/main" val="2069969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xfrm>
            <a:off x="1060450" y="745588"/>
            <a:ext cx="5934648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</a:t>
            </a:r>
          </a:p>
        </p:txBody>
      </p:sp>
      <p:sp>
        <p:nvSpPr>
          <p:cNvPr id="575" name="Shape 575"/>
          <p:cNvSpPr txBox="1"/>
          <p:nvPr/>
        </p:nvSpPr>
        <p:spPr>
          <a:xfrm>
            <a:off x="1243605" y="3121862"/>
            <a:ext cx="5311799" cy="41870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# No Else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print('Small')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print('Medium')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576" name="Shape 576"/>
          <p:cNvSpPr txBox="1"/>
          <p:nvPr/>
        </p:nvSpPr>
        <p:spPr>
          <a:xfrm>
            <a:off x="8707420" y="1563873"/>
            <a:ext cx="6437700" cy="61777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print('Small')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print('Medium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20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print('Big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40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print('Large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100: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print('Huge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print('Ginormous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Shape 581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211175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 Puzzles</a:t>
            </a:r>
          </a:p>
        </p:txBody>
      </p:sp>
      <p:sp>
        <p:nvSpPr>
          <p:cNvPr id="582" name="Shape 582"/>
          <p:cNvSpPr txBox="1"/>
          <p:nvPr/>
        </p:nvSpPr>
        <p:spPr>
          <a:xfrm>
            <a:off x="8677001" y="3640379"/>
            <a:ext cx="6410699" cy="40464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print('Below 2')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20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print('Below 20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10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print('Below 10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print('Something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3" name="Shape 583"/>
          <p:cNvSpPr txBox="1"/>
          <p:nvPr/>
        </p:nvSpPr>
        <p:spPr>
          <a:xfrm>
            <a:off x="1404925" y="4496066"/>
            <a:ext cx="6554852" cy="32209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print('Below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&gt;= 2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print('Two or more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print('Something else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4" name="Shape 584"/>
          <p:cNvSpPr txBox="1"/>
          <p:nvPr/>
        </p:nvSpPr>
        <p:spPr>
          <a:xfrm>
            <a:off x="925250" y="2981784"/>
            <a:ext cx="6429707" cy="9683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Which will never print regardless of the value for x?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title"/>
          </p:nvPr>
        </p:nvSpPr>
        <p:spPr>
          <a:xfrm>
            <a:off x="5854700" y="768096"/>
            <a:ext cx="9588499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Conditional Steps</a:t>
            </a:r>
          </a:p>
        </p:txBody>
      </p:sp>
      <p:sp>
        <p:nvSpPr>
          <p:cNvPr id="568" name="Shape 568"/>
          <p:cNvSpPr txBox="1"/>
          <p:nvPr/>
        </p:nvSpPr>
        <p:spPr>
          <a:xfrm>
            <a:off x="13684013" y="3562350"/>
            <a:ext cx="1581150" cy="2184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</a:t>
            </a:r>
          </a:p>
        </p:txBody>
      </p:sp>
      <p:sp>
        <p:nvSpPr>
          <p:cNvPr id="569" name="Shape 569"/>
          <p:cNvSpPr txBox="1"/>
          <p:nvPr/>
        </p:nvSpPr>
        <p:spPr>
          <a:xfrm>
            <a:off x="7799386" y="2873375"/>
            <a:ext cx="4535286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&lt; 10: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Smaller'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&gt; 20: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Bigger'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'Finis'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70" name="Shape 570"/>
          <p:cNvSpPr txBox="1"/>
          <p:nvPr/>
        </p:nvSpPr>
        <p:spPr>
          <a:xfrm>
            <a:off x="1244600" y="977900"/>
            <a:ext cx="2743199" cy="597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5</a:t>
            </a:r>
          </a:p>
        </p:txBody>
      </p:sp>
      <p:cxnSp>
        <p:nvCxnSpPr>
          <p:cNvPr id="571" name="Shape 571"/>
          <p:cNvCxnSpPr/>
          <p:nvPr/>
        </p:nvCxnSpPr>
        <p:spPr>
          <a:xfrm rot="10800000">
            <a:off x="2597149" y="15605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2" name="Shape 572"/>
          <p:cNvCxnSpPr>
            <a:endCxn id="569" idx="3"/>
          </p:cNvCxnSpPr>
          <p:nvPr/>
        </p:nvCxnSpPr>
        <p:spPr>
          <a:xfrm flipH="1">
            <a:off x="12334672" y="4948237"/>
            <a:ext cx="1206230" cy="417513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3" name="Shape 573"/>
          <p:cNvSpPr/>
          <p:nvPr/>
        </p:nvSpPr>
        <p:spPr>
          <a:xfrm>
            <a:off x="1181100" y="21209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&lt; 10 ?</a:t>
            </a:r>
          </a:p>
        </p:txBody>
      </p:sp>
      <p:cxnSp>
        <p:nvCxnSpPr>
          <p:cNvPr id="574" name="Shape 574"/>
          <p:cNvCxnSpPr/>
          <p:nvPr/>
        </p:nvCxnSpPr>
        <p:spPr>
          <a:xfrm rot="10800000">
            <a:off x="2597150" y="3338512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5" name="Shape 575"/>
          <p:cNvSpPr txBox="1"/>
          <p:nvPr/>
        </p:nvSpPr>
        <p:spPr>
          <a:xfrm>
            <a:off x="3327400" y="33528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76" name="Shape 576"/>
          <p:cNvCxnSpPr/>
          <p:nvPr/>
        </p:nvCxnSpPr>
        <p:spPr>
          <a:xfrm rot="10800000">
            <a:off x="4038599" y="27495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7" name="Shape 577"/>
          <p:cNvCxnSpPr/>
          <p:nvPr/>
        </p:nvCxnSpPr>
        <p:spPr>
          <a:xfrm rot="10800000" flipH="1">
            <a:off x="4783137" y="27495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8" name="Shape 578"/>
          <p:cNvCxnSpPr/>
          <p:nvPr/>
        </p:nvCxnSpPr>
        <p:spPr>
          <a:xfrm flipH="1">
            <a:off x="4783137" y="4087812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9" name="Shape 579"/>
          <p:cNvCxnSpPr/>
          <p:nvPr/>
        </p:nvCxnSpPr>
        <p:spPr>
          <a:xfrm>
            <a:off x="2649536" y="44196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0" name="Shape 580"/>
          <p:cNvSpPr/>
          <p:nvPr/>
        </p:nvSpPr>
        <p:spPr>
          <a:xfrm>
            <a:off x="1181100" y="48641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&gt; 20 ?</a:t>
            </a:r>
          </a:p>
        </p:txBody>
      </p:sp>
      <p:cxnSp>
        <p:nvCxnSpPr>
          <p:cNvPr id="581" name="Shape 581"/>
          <p:cNvCxnSpPr/>
          <p:nvPr/>
        </p:nvCxnSpPr>
        <p:spPr>
          <a:xfrm rot="10800000">
            <a:off x="2597150" y="6081711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2" name="Shape 582"/>
          <p:cNvSpPr txBox="1"/>
          <p:nvPr/>
        </p:nvSpPr>
        <p:spPr>
          <a:xfrm>
            <a:off x="3327400" y="60960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Bigger')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83" name="Shape 583"/>
          <p:cNvCxnSpPr/>
          <p:nvPr/>
        </p:nvCxnSpPr>
        <p:spPr>
          <a:xfrm rot="10800000">
            <a:off x="4038599" y="54927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4" name="Shape 584"/>
          <p:cNvCxnSpPr/>
          <p:nvPr/>
        </p:nvCxnSpPr>
        <p:spPr>
          <a:xfrm rot="10800000" flipH="1">
            <a:off x="4783137" y="54927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5" name="Shape 585"/>
          <p:cNvCxnSpPr/>
          <p:nvPr/>
        </p:nvCxnSpPr>
        <p:spPr>
          <a:xfrm flipH="1">
            <a:off x="4783137" y="6831011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6" name="Shape 586"/>
          <p:cNvCxnSpPr/>
          <p:nvPr/>
        </p:nvCxnSpPr>
        <p:spPr>
          <a:xfrm>
            <a:off x="2649536" y="71628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7" name="Shape 587"/>
          <p:cNvCxnSpPr/>
          <p:nvPr/>
        </p:nvCxnSpPr>
        <p:spPr>
          <a:xfrm flipH="1">
            <a:off x="11431588" y="5508625"/>
            <a:ext cx="2109314" cy="165417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8" name="Shape 588"/>
          <p:cNvSpPr txBox="1"/>
          <p:nvPr/>
        </p:nvSpPr>
        <p:spPr>
          <a:xfrm>
            <a:off x="1244600" y="76581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9" name="Shape 589"/>
          <p:cNvSpPr txBox="1"/>
          <p:nvPr/>
        </p:nvSpPr>
        <p:spPr>
          <a:xfrm>
            <a:off x="4414837" y="210820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5747875" y="278505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1" name="Shape 591"/>
          <p:cNvSpPr txBox="1"/>
          <p:nvPr/>
        </p:nvSpPr>
        <p:spPr>
          <a:xfrm>
            <a:off x="1549262" y="6097586"/>
            <a:ext cx="725399" cy="52776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7" name="Shape 589"/>
          <p:cNvSpPr txBox="1"/>
          <p:nvPr/>
        </p:nvSpPr>
        <p:spPr>
          <a:xfrm>
            <a:off x="4436269" y="4765676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8" name="Shape 591"/>
          <p:cNvSpPr txBox="1"/>
          <p:nvPr/>
        </p:nvSpPr>
        <p:spPr>
          <a:xfrm>
            <a:off x="1590537" y="3394076"/>
            <a:ext cx="725399" cy="70802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504472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Shape 5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try / except Structure</a:t>
            </a:r>
          </a:p>
        </p:txBody>
      </p:sp>
      <p:sp>
        <p:nvSpPr>
          <p:cNvPr id="590" name="Shape 590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454551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surround a dangerous section of code with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the code in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works - the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skipped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the code in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fails - it jumps to the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section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468884" y="4147704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(most recent call last):  File "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'Hello Bob'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468884" y="4091999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(most recent call last):  File "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'Hello Bob'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</p:txBody>
      </p:sp>
      <p:cxnSp>
        <p:nvCxnSpPr>
          <p:cNvPr id="6" name="Shape 604"/>
          <p:cNvCxnSpPr/>
          <p:nvPr/>
        </p:nvCxnSpPr>
        <p:spPr>
          <a:xfrm rot="10800000">
            <a:off x="1127215" y="5574171"/>
            <a:ext cx="1217400" cy="13499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7" name="Shape 605"/>
          <p:cNvSpPr txBox="1"/>
          <p:nvPr/>
        </p:nvSpPr>
        <p:spPr>
          <a:xfrm>
            <a:off x="174715" y="3120844"/>
            <a:ext cx="1904999" cy="21843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program stops here</a:t>
            </a:r>
          </a:p>
        </p:txBody>
      </p:sp>
      <p:sp>
        <p:nvSpPr>
          <p:cNvPr id="8" name="Shape 609"/>
          <p:cNvSpPr txBox="1"/>
          <p:nvPr/>
        </p:nvSpPr>
        <p:spPr>
          <a:xfrm>
            <a:off x="2344618" y="5934684"/>
            <a:ext cx="4819500" cy="202813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0449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6096000" y="1386171"/>
            <a:ext cx="3454399" cy="6489699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Software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2794000" y="1665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6731000" y="223707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6731000" y="527237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2794000" y="52469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26" name="Shape 626"/>
          <p:cNvSpPr txBox="1"/>
          <p:nvPr/>
        </p:nvSpPr>
        <p:spPr>
          <a:xfrm>
            <a:off x="12438061" y="1036921"/>
            <a:ext cx="2052636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Generic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Computer</a:t>
            </a:r>
          </a:p>
        </p:txBody>
      </p:sp>
      <p:grpSp>
        <p:nvGrpSpPr>
          <p:cNvPr id="627" name="Shape 627"/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628" name="Shape 6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629" name="Shape 629"/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6096000" y="1386171"/>
            <a:ext cx="3454399" cy="6489699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Software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2794000" y="1665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6731000" y="223707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6731000" y="527237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2794000" y="52469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26" name="Shape 626"/>
          <p:cNvSpPr txBox="1"/>
          <p:nvPr/>
        </p:nvSpPr>
        <p:spPr>
          <a:xfrm>
            <a:off x="12438061" y="1036921"/>
            <a:ext cx="2052636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Generic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Computer</a:t>
            </a:r>
          </a:p>
        </p:txBody>
      </p:sp>
      <p:grpSp>
        <p:nvGrpSpPr>
          <p:cNvPr id="627" name="Shape 627"/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628" name="Shape 6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629" name="Shape 629"/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  <p:sp>
        <p:nvSpPr>
          <p:cNvPr id="18" name="Shape 609"/>
          <p:cNvSpPr txBox="1"/>
          <p:nvPr/>
        </p:nvSpPr>
        <p:spPr>
          <a:xfrm>
            <a:off x="8775215" y="4303110"/>
            <a:ext cx="687873" cy="88036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230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 txBox="1"/>
          <p:nvPr/>
        </p:nvSpPr>
        <p:spPr>
          <a:xfrm>
            <a:off x="2882900" y="1130300"/>
            <a:ext cx="5204399" cy="718924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35" name="Shape 635"/>
          <p:cNvSpPr txBox="1"/>
          <p:nvPr/>
        </p:nvSpPr>
        <p:spPr>
          <a:xfrm>
            <a:off x="9926612" y="3460549"/>
            <a:ext cx="5204399" cy="16890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python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tryexcept.py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First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Second 123</a:t>
            </a:r>
          </a:p>
        </p:txBody>
      </p:sp>
      <p:sp>
        <p:nvSpPr>
          <p:cNvPr id="636" name="Shape 636"/>
          <p:cNvSpPr txBox="1"/>
          <p:nvPr/>
        </p:nvSpPr>
        <p:spPr>
          <a:xfrm>
            <a:off x="8836025" y="1130300"/>
            <a:ext cx="5892799" cy="143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the first conversion fails - it just drops into the except: clause and the program continues.</a:t>
            </a:r>
          </a:p>
        </p:txBody>
      </p:sp>
      <p:cxnSp>
        <p:nvCxnSpPr>
          <p:cNvPr id="637" name="Shape 637"/>
          <p:cNvCxnSpPr/>
          <p:nvPr/>
        </p:nvCxnSpPr>
        <p:spPr>
          <a:xfrm flipH="1">
            <a:off x="1469169" y="2565411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38" name="Shape 638"/>
          <p:cNvSpPr txBox="1"/>
          <p:nvPr/>
        </p:nvSpPr>
        <p:spPr>
          <a:xfrm>
            <a:off x="9582411" y="6787409"/>
            <a:ext cx="5892799" cy="143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the second conversion succeeds - it just skips the except: clause and the program continues.</a:t>
            </a:r>
          </a:p>
        </p:txBody>
      </p:sp>
      <p:cxnSp>
        <p:nvCxnSpPr>
          <p:cNvPr id="639" name="Shape 639"/>
          <p:cNvCxnSpPr/>
          <p:nvPr/>
        </p:nvCxnSpPr>
        <p:spPr>
          <a:xfrm>
            <a:off x="6301625" y="3443150"/>
            <a:ext cx="903299" cy="17399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0" name="Shape 640"/>
          <p:cNvCxnSpPr/>
          <p:nvPr/>
        </p:nvCxnSpPr>
        <p:spPr>
          <a:xfrm flipH="1">
            <a:off x="1390096" y="6179937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1" name="Shape 641"/>
          <p:cNvCxnSpPr/>
          <p:nvPr/>
        </p:nvCxnSpPr>
        <p:spPr>
          <a:xfrm rot="10800000" flipH="1">
            <a:off x="7866125" y="7987829"/>
            <a:ext cx="969900" cy="1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Shape 646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9839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 / except</a:t>
            </a:r>
          </a:p>
        </p:txBody>
      </p:sp>
      <p:sp>
        <p:nvSpPr>
          <p:cNvPr id="647" name="Shape 647"/>
          <p:cNvSpPr txBox="1"/>
          <p:nvPr/>
        </p:nvSpPr>
        <p:spPr>
          <a:xfrm>
            <a:off x="7581900" y="9525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'Bob'</a:t>
            </a:r>
          </a:p>
        </p:txBody>
      </p:sp>
      <p:cxnSp>
        <p:nvCxnSpPr>
          <p:cNvPr id="648" name="Shape 648"/>
          <p:cNvCxnSpPr/>
          <p:nvPr/>
        </p:nvCxnSpPr>
        <p:spPr>
          <a:xfrm rot="10800000">
            <a:off x="11690350" y="2797174"/>
            <a:ext cx="2417761" cy="20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49" name="Shape 649"/>
          <p:cNvSpPr txBox="1"/>
          <p:nvPr/>
        </p:nvSpPr>
        <p:spPr>
          <a:xfrm>
            <a:off x="1328126" y="2840245"/>
            <a:ext cx="5171100" cy="475115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print('Hello')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print('There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print('Done',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50" name="Shape 650"/>
          <p:cNvSpPr txBox="1"/>
          <p:nvPr/>
        </p:nvSpPr>
        <p:spPr>
          <a:xfrm>
            <a:off x="8229600" y="2387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print('Hello')</a:t>
            </a:r>
          </a:p>
        </p:txBody>
      </p:sp>
      <p:sp>
        <p:nvSpPr>
          <p:cNvPr id="651" name="Shape 651"/>
          <p:cNvSpPr txBox="1"/>
          <p:nvPr/>
        </p:nvSpPr>
        <p:spPr>
          <a:xfrm>
            <a:off x="8229600" y="50800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print('There')</a:t>
            </a:r>
          </a:p>
        </p:txBody>
      </p:sp>
      <p:sp>
        <p:nvSpPr>
          <p:cNvPr id="652" name="Shape 652"/>
          <p:cNvSpPr txBox="1"/>
          <p:nvPr/>
        </p:nvSpPr>
        <p:spPr>
          <a:xfrm>
            <a:off x="8229600" y="37719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653" name="Shape 653"/>
          <p:cNvSpPr txBox="1"/>
          <p:nvPr/>
        </p:nvSpPr>
        <p:spPr>
          <a:xfrm>
            <a:off x="8153400" y="74422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print('Done',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cxnSp>
        <p:nvCxnSpPr>
          <p:cNvPr id="654" name="Shape 654"/>
          <p:cNvCxnSpPr/>
          <p:nvPr/>
        </p:nvCxnSpPr>
        <p:spPr>
          <a:xfrm rot="10800000">
            <a:off x="9947275" y="3227386"/>
            <a:ext cx="19049" cy="541337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5" name="Shape 655"/>
          <p:cNvCxnSpPr/>
          <p:nvPr/>
        </p:nvCxnSpPr>
        <p:spPr>
          <a:xfrm rot="10800000" flipH="1">
            <a:off x="9947275" y="4618036"/>
            <a:ext cx="22225" cy="439736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56" name="Shape 656"/>
          <p:cNvSpPr txBox="1"/>
          <p:nvPr/>
        </p:nvSpPr>
        <p:spPr>
          <a:xfrm>
            <a:off x="12369800" y="6324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-1</a:t>
            </a:r>
          </a:p>
        </p:txBody>
      </p:sp>
      <p:cxnSp>
        <p:nvCxnSpPr>
          <p:cNvPr id="657" name="Shape 657"/>
          <p:cNvCxnSpPr/>
          <p:nvPr/>
        </p:nvCxnSpPr>
        <p:spPr>
          <a:xfrm rot="10800000" flipH="1">
            <a:off x="9942675" y="5940375"/>
            <a:ext cx="4799" cy="1550399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8" name="Shape 658"/>
          <p:cNvCxnSpPr/>
          <p:nvPr/>
        </p:nvCxnSpPr>
        <p:spPr>
          <a:xfrm rot="10800000">
            <a:off x="9293225" y="1884361"/>
            <a:ext cx="673099" cy="48577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9" name="Shape 659"/>
          <p:cNvCxnSpPr/>
          <p:nvPr/>
        </p:nvCxnSpPr>
        <p:spPr>
          <a:xfrm rot="10800000">
            <a:off x="11690349" y="4181475"/>
            <a:ext cx="2400300" cy="1746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0" name="Shape 660"/>
          <p:cNvCxnSpPr/>
          <p:nvPr/>
        </p:nvCxnSpPr>
        <p:spPr>
          <a:xfrm rot="10800000">
            <a:off x="11690349" y="5489575"/>
            <a:ext cx="2400300" cy="333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1" name="Shape 661"/>
          <p:cNvCxnSpPr/>
          <p:nvPr/>
        </p:nvCxnSpPr>
        <p:spPr>
          <a:xfrm rot="10800000">
            <a:off x="14150600" y="2753249"/>
            <a:ext cx="14999" cy="35115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2" name="Shape 662"/>
          <p:cNvCxnSpPr/>
          <p:nvPr/>
        </p:nvCxnSpPr>
        <p:spPr>
          <a:xfrm rot="10800000" flipH="1">
            <a:off x="9927550" y="6737349"/>
            <a:ext cx="2351700" cy="405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63" name="Shape 663"/>
          <p:cNvSpPr txBox="1"/>
          <p:nvPr/>
        </p:nvSpPr>
        <p:spPr>
          <a:xfrm>
            <a:off x="12920677" y="7340600"/>
            <a:ext cx="23517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Safety net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Shape 6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Sample try / except</a:t>
            </a:r>
          </a:p>
        </p:txBody>
      </p:sp>
      <p:sp>
        <p:nvSpPr>
          <p:cNvPr id="669" name="Shape 669"/>
          <p:cNvSpPr txBox="1"/>
          <p:nvPr/>
        </p:nvSpPr>
        <p:spPr>
          <a:xfrm>
            <a:off x="9999150" y="3585854"/>
            <a:ext cx="5941499" cy="374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 a number: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Nice work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 a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number: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forty-two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Not a number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</a:t>
            </a:r>
          </a:p>
        </p:txBody>
      </p:sp>
      <p:sp>
        <p:nvSpPr>
          <p:cNvPr id="670" name="Shape 670"/>
          <p:cNvSpPr txBox="1"/>
          <p:nvPr/>
        </p:nvSpPr>
        <p:spPr>
          <a:xfrm>
            <a:off x="910375" y="2860675"/>
            <a:ext cx="85610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try: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except: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endParaRPr lang="en-US" sz="30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&gt; 0 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print('Nice work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print('Not a number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258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689" name="Shape 689"/>
          <p:cNvSpPr txBox="1">
            <a:spLocks noGrp="1"/>
          </p:cNvSpPr>
          <p:nvPr>
            <p:ph type="body" idx="1"/>
          </p:nvPr>
        </p:nvSpPr>
        <p:spPr>
          <a:xfrm>
            <a:off x="1155700" y="2945058"/>
            <a:ext cx="13932000" cy="470564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Comparison operators  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==   &lt;=   &gt;=   &gt;  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&lt;   !=</a:t>
            </a:r>
            <a:endParaRPr lang="en-US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Indentation</a:t>
            </a: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-w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ay Decision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Two-way decisions:</a:t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if: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and  </a:t>
            </a: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else:</a:t>
            </a:r>
          </a:p>
        </p:txBody>
      </p:sp>
      <p:sp>
        <p:nvSpPr>
          <p:cNvPr id="690" name="Shape 690"/>
          <p:cNvSpPr txBox="1">
            <a:spLocks noGrp="1"/>
          </p:cNvSpPr>
          <p:nvPr>
            <p:ph type="body" idx="4294967295"/>
          </p:nvPr>
        </p:nvSpPr>
        <p:spPr>
          <a:xfrm>
            <a:off x="7967691" y="2945058"/>
            <a:ext cx="7000406" cy="478286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Nested Decisions</a:t>
            </a: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 decisions using </a:t>
            </a:r>
            <a:r>
              <a:rPr lang="en-US" sz="36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elif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/ </a:t>
            </a:r>
            <a:r>
              <a:rPr lang="en-US" sz="36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xcept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compensate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errors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Shape 675"/>
          <p:cNvSpPr txBox="1"/>
          <p:nvPr/>
        </p:nvSpPr>
        <p:spPr>
          <a:xfrm>
            <a:off x="734310" y="828150"/>
            <a:ext cx="2068851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Exercise</a:t>
            </a:r>
          </a:p>
        </p:txBody>
      </p:sp>
      <p:sp>
        <p:nvSpPr>
          <p:cNvPr id="676" name="Shape 676"/>
          <p:cNvSpPr txBox="1"/>
          <p:nvPr/>
        </p:nvSpPr>
        <p:spPr>
          <a:xfrm>
            <a:off x="2476500" y="2182600"/>
            <a:ext cx="10706100" cy="470255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Rewrite your pay computation to give the employee 1.5 times the hourly rate for hours worked above 40 hours.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Pay: 475.0</a:t>
            </a:r>
          </a:p>
        </p:txBody>
      </p:sp>
      <p:sp>
        <p:nvSpPr>
          <p:cNvPr id="677" name="Shape 677"/>
          <p:cNvSpPr txBox="1"/>
          <p:nvPr/>
        </p:nvSpPr>
        <p:spPr>
          <a:xfrm>
            <a:off x="9896474" y="6731000"/>
            <a:ext cx="5483433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Comparison Operators</a:t>
            </a:r>
          </a:p>
        </p:txBody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6444313" cy="515868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456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Boolean expressions </a:t>
            </a:r>
            <a:r>
              <a:rPr lang="en-US" sz="2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ask a question and produce a Yes or No result which we use to control program flow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Boolean expressions</a:t>
            </a:r>
            <a:r>
              <a:rPr lang="en-US" sz="2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using </a:t>
            </a:r>
            <a:r>
              <a:rPr lang="en-US" sz="28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comparison operators</a:t>
            </a:r>
            <a:r>
              <a:rPr lang="en-US" sz="2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evaluate to True / False or Yes / No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2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Comparison operators look at variables but do not change the variables</a:t>
            </a:r>
          </a:p>
        </p:txBody>
      </p:sp>
      <p:sp>
        <p:nvSpPr>
          <p:cNvPr id="283" name="Shape 283"/>
          <p:cNvSpPr txBox="1"/>
          <p:nvPr/>
        </p:nvSpPr>
        <p:spPr>
          <a:xfrm>
            <a:off x="4377856" y="7762186"/>
            <a:ext cx="9042900" cy="48148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http://en.wikipedia.org/wiki/George_Boole</a:t>
            </a:r>
          </a:p>
        </p:txBody>
      </p:sp>
      <p:sp>
        <p:nvSpPr>
          <p:cNvPr id="284" name="Shape 284"/>
          <p:cNvSpPr txBox="1"/>
          <p:nvPr/>
        </p:nvSpPr>
        <p:spPr>
          <a:xfrm>
            <a:off x="8751728" y="6917437"/>
            <a:ext cx="6794231" cy="513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Remember:  </a:t>
            </a: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</a:t>
            </a: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used for assignment.</a:t>
            </a:r>
          </a:p>
        </p:txBody>
      </p:sp>
      <p:graphicFrame>
        <p:nvGraphicFramePr>
          <p:cNvPr id="285" name="Shape 285"/>
          <p:cNvGraphicFramePr/>
          <p:nvPr>
            <p:extLst>
              <p:ext uri="{D42A27DB-BD31-4B8C-83A1-F6EECF244321}">
                <p14:modId xmlns:p14="http://schemas.microsoft.com/office/powerpoint/2010/main" val="1010415373"/>
              </p:ext>
            </p:extLst>
          </p:nvPr>
        </p:nvGraphicFramePr>
        <p:xfrm>
          <a:off x="8440443" y="2530257"/>
          <a:ext cx="7105516" cy="3873170"/>
        </p:xfrm>
        <a:graphic>
          <a:graphicData uri="http://schemas.openxmlformats.org/drawingml/2006/table">
            <a:tbl>
              <a:tblPr>
                <a:noFill/>
                <a:tableStyleId>{B8F067E2-09F7-453C-9FDD-70E00E45BC5A}</a:tableStyleId>
              </a:tblPr>
              <a:tblGrid>
                <a:gridCol w="227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8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4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3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Python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300" b="0" i="0" u="none" dirty="0">
                          <a:solidFill>
                            <a:srgbClr val="FFFF00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Meaning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Less than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Less than or Equal to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 == 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Equal to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Greater than or Equal to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Greater than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!=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Not equal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Shape 682"/>
          <p:cNvSpPr txBox="1"/>
          <p:nvPr/>
        </p:nvSpPr>
        <p:spPr>
          <a:xfrm>
            <a:off x="509457" y="837575"/>
            <a:ext cx="2503566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Exercise</a:t>
            </a:r>
          </a:p>
        </p:txBody>
      </p:sp>
      <p:sp>
        <p:nvSpPr>
          <p:cNvPr id="683" name="Shape 683"/>
          <p:cNvSpPr txBox="1"/>
          <p:nvPr/>
        </p:nvSpPr>
        <p:spPr>
          <a:xfrm>
            <a:off x="3136900" y="1916225"/>
            <a:ext cx="10706100" cy="5689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Rewrite your pay program using try and except so that your program handles non-numeric input gracefully.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20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nine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Error, please enter numeric 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forty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Error, please enter numeric input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Shape 5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600" dirty="0">
                <a:solidFill>
                  <a:srgbClr val="FFFF00"/>
                </a:solidFill>
              </a:rPr>
              <a:t>Acknowledgements / Contributions</a:t>
            </a:r>
          </a:p>
        </p:txBody>
      </p:sp>
      <p:sp>
        <p:nvSpPr>
          <p:cNvPr id="549" name="Shape 549"/>
          <p:cNvSpPr txBox="1"/>
          <p:nvPr/>
        </p:nvSpPr>
        <p:spPr>
          <a:xfrm>
            <a:off x="1155700" y="2171403"/>
            <a:ext cx="6797699" cy="59438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These slides are Copyright 2010-  Charles R. Severance (</a:t>
            </a:r>
            <a:r>
              <a:rPr lang="en-US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en-US" sz="1800" dirty="0">
                <a:solidFill>
                  <a:srgbClr val="FFFFFF"/>
                </a:solidFill>
              </a:rPr>
              <a:t>) of the University of Michigan School of </a:t>
            </a:r>
            <a:r>
              <a:rPr lang="en-US" sz="1800">
                <a:solidFill>
                  <a:srgbClr val="FFFFFF"/>
                </a:solidFill>
              </a:rPr>
              <a:t>Information and </a:t>
            </a:r>
            <a:r>
              <a:rPr lang="en-US" sz="1800" dirty="0">
                <a:solidFill>
                  <a:srgbClr val="FFFFFF"/>
                </a:solidFill>
              </a:rPr>
              <a:t>made available under a Creative Commons Attribution 4.0 License.  Please maintain this last slide in all copies of the document to comply with the attribution requirements of the license.  If you make a change, feel free to add your name and organization to the list of contributors on this page as you republish the materials.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Initial Development: Charles Severance, University of Michigan School of Information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Clr>
                <a:schemeClr val="dk2"/>
              </a:buClr>
              <a:buSzPct val="61111"/>
              <a:buFont typeface="Arial"/>
              <a:buNone/>
            </a:pPr>
            <a:r>
              <a:rPr lang="en-US" sz="1800" dirty="0">
                <a:solidFill>
                  <a:schemeClr val="lt1"/>
                </a:solidFill>
              </a:rPr>
              <a:t>… Insert new Contributors and Translators here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</p:txBody>
      </p:sp>
      <p:pic>
        <p:nvPicPr>
          <p:cNvPr id="550" name="Shape 55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7900" y="991903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1" name="Shape 55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897687" y="1170103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552" name="Shape 552"/>
          <p:cNvSpPr txBox="1"/>
          <p:nvPr/>
        </p:nvSpPr>
        <p:spPr>
          <a:xfrm>
            <a:off x="8704400" y="2369453"/>
            <a:ext cx="6797699" cy="574584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919407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Comparison Operators</a:t>
            </a:r>
          </a:p>
        </p:txBody>
      </p:sp>
      <p:sp>
        <p:nvSpPr>
          <p:cNvPr id="291" name="Shape 291"/>
          <p:cNvSpPr txBox="1"/>
          <p:nvPr/>
        </p:nvSpPr>
        <p:spPr>
          <a:xfrm>
            <a:off x="1155700" y="2608285"/>
            <a:ext cx="8797769" cy="54714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5 :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print('Equals 5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if x &gt; 4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print('Greater than 4</a:t>
            </a:r>
            <a:r>
              <a:rPr lang="en-US" sz="30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 x &gt;= 5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print('Greater than or Equals 5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0000"/>
              </a:buClr>
              <a:buSzPct val="25000"/>
            </a:pPr>
            <a:r>
              <a:rPr lang="en-US" sz="3000" i="0" u="none" strike="noStrike" cap="none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if x &lt; 6 : print('Less than 6</a:t>
            </a:r>
            <a:r>
              <a:rPr lang="en-US" sz="3000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D9D9D9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&lt;= 5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print('Less than or Equals 5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x != 6 :</a:t>
            </a:r>
          </a:p>
          <a:p>
            <a:pPr lvl="0">
              <a:buClr>
                <a:srgbClr val="00FFFF"/>
              </a:buClr>
              <a:buSzPct val="25000"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print('Not equal 6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92" name="Shape 292"/>
          <p:cNvSpPr txBox="1"/>
          <p:nvPr/>
        </p:nvSpPr>
        <p:spPr>
          <a:xfrm>
            <a:off x="10513900" y="2985796"/>
            <a:ext cx="5240762" cy="520286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Equals 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Greater than 4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Greater than or Equals 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CCCCCC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Less than 6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Less than or Equals 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 equal 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xfrm>
            <a:off x="2028825" y="564876"/>
            <a:ext cx="9515632" cy="1070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One-Way Decisions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631900" y="1543987"/>
            <a:ext cx="5712000" cy="65057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print('Before 5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 x == 5 :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print('Is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print('Is Still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print('Third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print('Afterwards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rint('Before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6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print('Is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print('Is Still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print('Third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rint('Afterwards 6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00" name="Shape 300"/>
          <p:cNvSpPr txBox="1"/>
          <p:nvPr/>
        </p:nvSpPr>
        <p:spPr>
          <a:xfrm>
            <a:off x="7321666" y="2088625"/>
            <a:ext cx="2826846" cy="596109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Still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Third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Afterwards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Afterwards 6</a:t>
            </a:r>
          </a:p>
        </p:txBody>
      </p:sp>
      <p:cxnSp>
        <p:nvCxnSpPr>
          <p:cNvPr id="301" name="Shape 301"/>
          <p:cNvCxnSpPr/>
          <p:nvPr/>
        </p:nvCxnSpPr>
        <p:spPr>
          <a:xfrm flipH="1" flipV="1">
            <a:off x="6384210" y="3857360"/>
            <a:ext cx="794254" cy="652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2" name="Shape 302"/>
          <p:cNvCxnSpPr/>
          <p:nvPr/>
        </p:nvCxnSpPr>
        <p:spPr>
          <a:xfrm flipH="1">
            <a:off x="5382786" y="6345736"/>
            <a:ext cx="1669419" cy="11606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3" name="Shape 303"/>
          <p:cNvCxnSpPr/>
          <p:nvPr/>
        </p:nvCxnSpPr>
        <p:spPr>
          <a:xfrm rot="10800000">
            <a:off x="12087268" y="1315710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4" name="Shape 304"/>
          <p:cNvSpPr/>
          <p:nvPr/>
        </p:nvSpPr>
        <p:spPr>
          <a:xfrm>
            <a:off x="10671332" y="1876061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== 5 ?</a:t>
            </a:r>
          </a:p>
        </p:txBody>
      </p:sp>
      <p:cxnSp>
        <p:nvCxnSpPr>
          <p:cNvPr id="305" name="Shape 305"/>
          <p:cNvCxnSpPr/>
          <p:nvPr/>
        </p:nvCxnSpPr>
        <p:spPr>
          <a:xfrm rot="10800000">
            <a:off x="12087393" y="3093698"/>
            <a:ext cx="49200" cy="4060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6" name="Shape 306"/>
          <p:cNvCxnSpPr/>
          <p:nvPr/>
        </p:nvCxnSpPr>
        <p:spPr>
          <a:xfrm rot="10800000">
            <a:off x="13528956" y="2504710"/>
            <a:ext cx="724500" cy="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7" name="Shape 307"/>
          <p:cNvCxnSpPr/>
          <p:nvPr/>
        </p:nvCxnSpPr>
        <p:spPr>
          <a:xfrm rot="10800000" flipH="1">
            <a:off x="14273369" y="2504835"/>
            <a:ext cx="15899" cy="644400"/>
          </a:xfrm>
          <a:prstGeom prst="straightConnector1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8" name="Shape 308"/>
          <p:cNvCxnSpPr/>
          <p:nvPr/>
        </p:nvCxnSpPr>
        <p:spPr>
          <a:xfrm>
            <a:off x="12144418" y="6345736"/>
            <a:ext cx="21494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9" name="Shape 309"/>
          <p:cNvSpPr txBox="1"/>
          <p:nvPr/>
        </p:nvSpPr>
        <p:spPr>
          <a:xfrm>
            <a:off x="13365944" y="1667311"/>
            <a:ext cx="1114555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12817632" y="42128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print('Still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12817632" y="53177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print('Third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10988832" y="3171461"/>
            <a:ext cx="723900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12817632" y="31079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print('Is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5’)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14" name="Shape 314"/>
          <p:cNvCxnSpPr>
            <a:endCxn id="313" idx="2"/>
          </p:cNvCxnSpPr>
          <p:nvPr/>
        </p:nvCxnSpPr>
        <p:spPr>
          <a:xfrm rot="10800000" flipH="1">
            <a:off x="14267981" y="3857360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5" name="Shape 315"/>
          <p:cNvCxnSpPr/>
          <p:nvPr/>
        </p:nvCxnSpPr>
        <p:spPr>
          <a:xfrm rot="10800000" flipH="1">
            <a:off x="14267982" y="4999998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6" name="Shape 316"/>
          <p:cNvCxnSpPr/>
          <p:nvPr/>
        </p:nvCxnSpPr>
        <p:spPr>
          <a:xfrm rot="10800000" flipH="1">
            <a:off x="14276219" y="6066435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>
            <a:spLocks noGrp="1"/>
          </p:cNvSpPr>
          <p:nvPr>
            <p:ph type="title"/>
          </p:nvPr>
        </p:nvSpPr>
        <p:spPr>
          <a:xfrm>
            <a:off x="727075" y="745588"/>
            <a:ext cx="13512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Indentation</a:t>
            </a:r>
          </a:p>
        </p:txBody>
      </p:sp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946523" y="2592296"/>
            <a:ext cx="14269178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456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Increase indent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 after an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or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(after : )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Maintain indent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indicate the </a:t>
            </a: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scope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the block (which lines are affected by the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Reduce indent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back to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level of the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or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to indicate the end of the block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Blank lines</a:t>
            </a:r>
            <a:r>
              <a:rPr lang="en-US" sz="32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are ignored - they do not affect </a:t>
            </a: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indentation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Comments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on a line by themselves are ignored w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ith regard to</a:t>
            </a: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indentation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/>
          <p:nvPr/>
        </p:nvSpPr>
        <p:spPr>
          <a:xfrm>
            <a:off x="5395988" y="2404977"/>
            <a:ext cx="7918337" cy="60065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if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print('Still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bigger')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print('Done with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print('Done with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print('All Done') </a:t>
            </a:r>
          </a:p>
        </p:txBody>
      </p:sp>
      <p:sp>
        <p:nvSpPr>
          <p:cNvPr id="344" name="Shape 344"/>
          <p:cNvSpPr txBox="1"/>
          <p:nvPr/>
        </p:nvSpPr>
        <p:spPr>
          <a:xfrm>
            <a:off x="4144962" y="957300"/>
            <a:ext cx="7183437" cy="125726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increase /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maintain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if or for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1200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decrease </a:t>
            </a:r>
            <a:r>
              <a:rPr lang="en-US" sz="3600" u="none" strike="noStrike" cap="none" dirty="0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indicate end of block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Font typeface="Cabin"/>
              <a:buNone/>
            </a:pPr>
            <a:endParaRPr dirty="0"/>
          </a:p>
        </p:txBody>
      </p:sp>
      <p:cxnSp>
        <p:nvCxnSpPr>
          <p:cNvPr id="345" name="Shape 345"/>
          <p:cNvCxnSpPr/>
          <p:nvPr/>
        </p:nvCxnSpPr>
        <p:spPr>
          <a:xfrm>
            <a:off x="3187095" y="47879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6" name="Shape 346"/>
          <p:cNvCxnSpPr/>
          <p:nvPr/>
        </p:nvCxnSpPr>
        <p:spPr>
          <a:xfrm rot="10800000">
            <a:off x="3818860" y="37210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7" name="Shape 347"/>
          <p:cNvCxnSpPr/>
          <p:nvPr/>
        </p:nvCxnSpPr>
        <p:spPr>
          <a:xfrm rot="10800000">
            <a:off x="4503199" y="71929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3794955" y="76200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9" name="Shape 349"/>
          <p:cNvCxnSpPr/>
          <p:nvPr/>
        </p:nvCxnSpPr>
        <p:spPr>
          <a:xfrm rot="10800000">
            <a:off x="3830000" y="6273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0" name="Shape 350"/>
          <p:cNvCxnSpPr/>
          <p:nvPr/>
        </p:nvCxnSpPr>
        <p:spPr>
          <a:xfrm rot="10800000">
            <a:off x="3830000" y="4241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 rot="10800000">
            <a:off x="3830000" y="67944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2" name="Shape 352"/>
          <p:cNvCxnSpPr/>
          <p:nvPr/>
        </p:nvCxnSpPr>
        <p:spPr>
          <a:xfrm rot="10800000">
            <a:off x="3261800" y="5718064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 rot="10800000">
            <a:off x="3395540" y="27050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4" name="Shape 354"/>
          <p:cNvCxnSpPr/>
          <p:nvPr/>
        </p:nvCxnSpPr>
        <p:spPr>
          <a:xfrm rot="10800000">
            <a:off x="3395540" y="31876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5" name="Shape 355"/>
          <p:cNvCxnSpPr/>
          <p:nvPr/>
        </p:nvCxnSpPr>
        <p:spPr>
          <a:xfrm>
            <a:off x="3261800" y="80772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363"/>
          <p:cNvSpPr txBox="1"/>
          <p:nvPr/>
        </p:nvSpPr>
        <p:spPr>
          <a:xfrm>
            <a:off x="4598450" y="5392512"/>
            <a:ext cx="7704000" cy="2421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Shape 364"/>
          <p:cNvSpPr txBox="1"/>
          <p:nvPr/>
        </p:nvSpPr>
        <p:spPr>
          <a:xfrm>
            <a:off x="4576700" y="2941773"/>
            <a:ext cx="7704000" cy="1509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Shape 362"/>
          <p:cNvSpPr txBox="1"/>
          <p:nvPr/>
        </p:nvSpPr>
        <p:spPr>
          <a:xfrm>
            <a:off x="5533200" y="6313475"/>
            <a:ext cx="6377099" cy="10169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Shape 343"/>
          <p:cNvSpPr txBox="1"/>
          <p:nvPr/>
        </p:nvSpPr>
        <p:spPr>
          <a:xfrm>
            <a:off x="4598449" y="2438400"/>
            <a:ext cx="7918337" cy="5854799"/>
          </a:xfrm>
          <a:prstGeom prst="rect">
            <a:avLst/>
          </a:prstGeom>
          <a:noFill/>
          <a:ln w="12700" cap="rnd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print('Still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bigger')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print('Done with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print('Done with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15" name="Shape 361"/>
          <p:cNvSpPr txBox="1"/>
          <p:nvPr/>
        </p:nvSpPr>
        <p:spPr>
          <a:xfrm>
            <a:off x="2147475" y="524656"/>
            <a:ext cx="12044775" cy="149474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Think About begin/end Blocks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Font typeface="Cabin"/>
              <a:buNone/>
            </a:pP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183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/>
          <p:nvPr/>
        </p:nvSpPr>
        <p:spPr>
          <a:xfrm>
            <a:off x="797475" y="3210450"/>
            <a:ext cx="6953818" cy="333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1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print('More than one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100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print('Less than 100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88" name="Shape 388"/>
          <p:cNvSpPr txBox="1"/>
          <p:nvPr/>
        </p:nvSpPr>
        <p:spPr>
          <a:xfrm>
            <a:off x="1168400" y="689548"/>
            <a:ext cx="4813299" cy="21679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Nested Decisions</a:t>
            </a:r>
          </a:p>
        </p:txBody>
      </p:sp>
      <p:cxnSp>
        <p:nvCxnSpPr>
          <p:cNvPr id="381" name="Shape 381"/>
          <p:cNvCxnSpPr/>
          <p:nvPr/>
        </p:nvCxnSpPr>
        <p:spPr>
          <a:xfrm rot="10800000">
            <a:off x="9451261" y="830128"/>
            <a:ext cx="13265" cy="40822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/>
          <p:nvPr/>
        </p:nvSpPr>
        <p:spPr>
          <a:xfrm>
            <a:off x="7986419" y="1182730"/>
            <a:ext cx="2966810" cy="1229106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1</a:t>
            </a:r>
          </a:p>
        </p:txBody>
      </p:sp>
      <p:sp>
        <p:nvSpPr>
          <p:cNvPr id="370" name="Shape 370"/>
          <p:cNvSpPr txBox="1"/>
          <p:nvPr/>
        </p:nvSpPr>
        <p:spPr>
          <a:xfrm>
            <a:off x="10253910" y="2433028"/>
            <a:ext cx="3488651" cy="105957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print('More than one’)</a:t>
            </a:r>
          </a:p>
        </p:txBody>
      </p:sp>
      <p:sp>
        <p:nvSpPr>
          <p:cNvPr id="371" name="Shape 371"/>
          <p:cNvSpPr/>
          <p:nvPr/>
        </p:nvSpPr>
        <p:spPr>
          <a:xfrm>
            <a:off x="10253910" y="3863455"/>
            <a:ext cx="3464810" cy="1229106"/>
          </a:xfrm>
          <a:prstGeom prst="diamond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100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12636709" y="5050179"/>
            <a:ext cx="3327815" cy="1059575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print('Less </a:t>
            </a: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than </a:t>
            </a:r>
            <a:r>
              <a:rPr lang="en-US" sz="2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100')</a:t>
            </a:r>
            <a:endParaRPr lang="en-US" sz="2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3" name="Shape 373"/>
          <p:cNvSpPr txBox="1"/>
          <p:nvPr/>
        </p:nvSpPr>
        <p:spPr>
          <a:xfrm>
            <a:off x="8018206" y="7095158"/>
            <a:ext cx="2892639" cy="1059491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cxnSp>
        <p:nvCxnSpPr>
          <p:cNvPr id="374" name="Shape 374"/>
          <p:cNvCxnSpPr/>
          <p:nvPr/>
        </p:nvCxnSpPr>
        <p:spPr>
          <a:xfrm rot="10800000" flipH="1">
            <a:off x="10932038" y="1782610"/>
            <a:ext cx="1127071" cy="27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5" name="Shape 375"/>
          <p:cNvCxnSpPr/>
          <p:nvPr/>
        </p:nvCxnSpPr>
        <p:spPr>
          <a:xfrm rot="10800000" flipH="1">
            <a:off x="12049889" y="1782495"/>
            <a:ext cx="9261" cy="63199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/>
          <p:nvPr/>
        </p:nvCxnSpPr>
        <p:spPr>
          <a:xfrm rot="10800000" flipH="1">
            <a:off x="9434062" y="2399916"/>
            <a:ext cx="30462" cy="468464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7" name="Shape 377"/>
          <p:cNvCxnSpPr/>
          <p:nvPr/>
        </p:nvCxnSpPr>
        <p:spPr>
          <a:xfrm>
            <a:off x="13697529" y="4456817"/>
            <a:ext cx="610580" cy="1192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8" name="Shape 378"/>
          <p:cNvCxnSpPr/>
          <p:nvPr/>
        </p:nvCxnSpPr>
        <p:spPr>
          <a:xfrm rot="10800000" flipH="1">
            <a:off x="14274997" y="4510191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9" name="Shape 379"/>
          <p:cNvCxnSpPr>
            <a:stCxn id="371" idx="0"/>
            <a:endCxn id="370" idx="2"/>
          </p:cNvCxnSpPr>
          <p:nvPr/>
        </p:nvCxnSpPr>
        <p:spPr>
          <a:xfrm flipV="1">
            <a:off x="11986315" y="3492603"/>
            <a:ext cx="11921" cy="3708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>
            <a:off x="9496313" y="6618350"/>
            <a:ext cx="4749545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2" name="Shape 382"/>
          <p:cNvSpPr txBox="1"/>
          <p:nvPr/>
        </p:nvSpPr>
        <p:spPr>
          <a:xfrm>
            <a:off x="11358517" y="1230411"/>
            <a:ext cx="918430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3742561" y="3921731"/>
            <a:ext cx="917822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384" name="Shape 384"/>
          <p:cNvCxnSpPr/>
          <p:nvPr/>
        </p:nvCxnSpPr>
        <p:spPr>
          <a:xfrm rot="10800000">
            <a:off x="12003532" y="5123024"/>
            <a:ext cx="0" cy="1495324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5" name="Shape 385"/>
          <p:cNvSpPr txBox="1"/>
          <p:nvPr/>
        </p:nvSpPr>
        <p:spPr>
          <a:xfrm>
            <a:off x="11386329" y="5066072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8801078" y="2544284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389" name="Shape 389"/>
          <p:cNvCxnSpPr/>
          <p:nvPr/>
        </p:nvCxnSpPr>
        <p:spPr>
          <a:xfrm rot="10800000" flipH="1">
            <a:off x="14274997" y="6163128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2053</Words>
  <Application>Microsoft Macintosh PowerPoint</Application>
  <PresentationFormat>Custom</PresentationFormat>
  <Paragraphs>452</Paragraphs>
  <Slides>31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Cabin</vt:lpstr>
      <vt:lpstr>Arial</vt:lpstr>
      <vt:lpstr>Courier</vt:lpstr>
      <vt:lpstr>Gill Sans</vt:lpstr>
      <vt:lpstr>Merriweather Sans</vt:lpstr>
      <vt:lpstr>Title &amp; Subtitle</vt:lpstr>
      <vt:lpstr>Conditional Execution</vt:lpstr>
      <vt:lpstr>Conditional Steps</vt:lpstr>
      <vt:lpstr>Comparison Operators</vt:lpstr>
      <vt:lpstr>Comparison Operators</vt:lpstr>
      <vt:lpstr>One-Way Decisions</vt:lpstr>
      <vt:lpstr>Indentation</vt:lpstr>
      <vt:lpstr>PowerPoint Presentation</vt:lpstr>
      <vt:lpstr>PowerPoint Presentation</vt:lpstr>
      <vt:lpstr>PowerPoint Presentation</vt:lpstr>
      <vt:lpstr>Two-way Decisions</vt:lpstr>
      <vt:lpstr>Two-way Decisions with else:</vt:lpstr>
      <vt:lpstr>Visualize Blocks</vt:lpstr>
      <vt:lpstr>More Conditional Structures…</vt:lpstr>
      <vt:lpstr>Multi-way</vt:lpstr>
      <vt:lpstr>Multi-way</vt:lpstr>
      <vt:lpstr>Multi-way</vt:lpstr>
      <vt:lpstr>Multi-way</vt:lpstr>
      <vt:lpstr>Multi-way</vt:lpstr>
      <vt:lpstr>Multi-way Puzzles</vt:lpstr>
      <vt:lpstr>The try / except Structure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try / except</vt:lpstr>
      <vt:lpstr>Sample try / except</vt:lpstr>
      <vt:lpstr>Summary</vt:lpstr>
      <vt:lpstr>PowerPoint Presentation</vt:lpstr>
      <vt:lpstr>PowerPoint Presentation</vt:lpstr>
      <vt:lpstr>Acknowledgements / Contributions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Execution</dc:title>
  <cp:lastModifiedBy>Severance, Charles</cp:lastModifiedBy>
  <cp:revision>81</cp:revision>
  <dcterms:modified xsi:type="dcterms:W3CDTF">2023-12-16T16:18:10Z</dcterms:modified>
</cp:coreProperties>
</file>