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03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9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6256000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D96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37"/>
    <p:restoredTop sz="94490"/>
  </p:normalViewPr>
  <p:slideViewPr>
    <p:cSldViewPr snapToGrid="0" snapToObjects="1">
      <p:cViewPr varScale="1">
        <p:scale>
          <a:sx n="90" d="100"/>
          <a:sy n="90" d="100"/>
        </p:scale>
        <p:origin x="712" y="216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233403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>
                <a:solidFill>
                  <a:schemeClr val="dk2"/>
                </a:solidFill>
              </a:rPr>
              <a:t>Note from Chuck.  </a:t>
            </a:r>
            <a:r>
              <a:rPr lang="en-US">
                <a:solidFill>
                  <a:schemeClr val="dk2"/>
                </a:solidFill>
              </a:rPr>
              <a:t>If you are using these materials, you can remove the UM logo and replace it with your own, but please retain the CC-BY logo on the first page as well as retain the acknowledgement page(s)</a:t>
            </a:r>
            <a:r>
              <a:rPr lang="en-US" baseline="0">
                <a:solidFill>
                  <a:schemeClr val="dk2"/>
                </a:solidFill>
              </a:rPr>
              <a:t> at the end.</a:t>
            </a:r>
            <a:endParaRPr lang="en-US" dirty="0">
              <a:solidFill>
                <a:schemeClr val="dk2"/>
              </a:solidFill>
            </a:endParaRPr>
          </a:p>
        </p:txBody>
      </p:sp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706144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6305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4201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511851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45702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539234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Shape 3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13" name="Shape 31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462196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70983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8" name="Shape 32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98933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36" name="Shape 3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6846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44" name="Shape 3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8022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10" name="Shape 2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30058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Shape 3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53" name="Shape 3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15513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Shape 36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2" name="Shape 36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248793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9" name="Shape 36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50093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6" name="Shape 3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62654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0" name="Shape 23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6643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2492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416605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10577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4" name="Shape 2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9097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1512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Bullets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13932000" cy="5702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711200" lvl="0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 sz="3600"/>
            </a:lvl1pPr>
            <a:lvl2pPr marL="1003300" lvl="1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2pPr>
            <a:lvl3pPr marL="1295400" lvl="2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3pPr>
            <a:lvl4pPr marL="1600200" lvl="3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4pPr>
            <a:lvl5pPr marL="1892300" lvl="4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5pPr>
            <a:lvl6pPr marL="2349500" lvl="5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6pPr>
            <a:lvl7pPr marL="2806700" lvl="6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7pPr>
            <a:lvl8pPr marL="3263900" lvl="7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8pPr>
            <a:lvl9pPr marL="3721100" lvl="8" indent="-142494" algn="l" rtl="0"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Font typeface="Cabin"/>
              <a:buChar char="•"/>
              <a:defRPr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932000" cy="17501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8243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9082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155700" y="1536700"/>
            <a:ext cx="13931900" cy="3086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155700" y="4711700"/>
            <a:ext cx="13931900" cy="105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 dirty="0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6256000" cy="76809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  <p:sp>
        <p:nvSpPr>
          <p:cNvPr id="5" name="Rectangle 3"/>
          <p:cNvSpPr>
            <a:spLocks noChangeArrowheads="1"/>
          </p:cNvSpPr>
          <p:nvPr userDrawn="1"/>
        </p:nvSpPr>
        <p:spPr bwMode="auto">
          <a:xfrm>
            <a:off x="0" y="8357616"/>
            <a:ext cx="16256000" cy="7863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/>
          <a:lstStyle>
            <a:lvl1pPr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algn="ctr"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>
              <a:defRPr/>
            </a:pPr>
            <a:endParaRPr lang="en-US" altLang="en-US" sz="360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7" r:id="rId1"/>
    <p:sldLayoutId id="2147483701" r:id="rId2"/>
    <p:sldLayoutId id="2147483704" r:id="rId3"/>
    <p:sldLayoutId id="2147483705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7200" b="0" i="0" u="none" strike="noStrike" cap="none">
          <a:solidFill>
            <a:srgbClr val="FFFF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3200" b="0" i="0" u="none" strike="noStrike" cap="none">
          <a:solidFill>
            <a:schemeClr val="bg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www.pythonlearn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stephen.marquard@uct.ac.za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-chuck.com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png"/><Relationship Id="rId5" Type="http://schemas.openxmlformats.org/officeDocument/2006/relationships/image" Target="../media/image2.jpg"/><Relationship Id="rId4" Type="http://schemas.openxmlformats.org/officeDocument/2006/relationships/hyperlink" Target="http://open.umich.edu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y4inf.com/code/mbox-short.tx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Reading Files</a:t>
            </a:r>
          </a:p>
        </p:txBody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48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Chapter 7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3996400" y="7077663"/>
            <a:ext cx="7967099" cy="10160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Pytho</a:t>
            </a:r>
            <a:r>
              <a:rPr lang="en-US" sz="32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 for Everybody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2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/>
              </a:rPr>
              <a:t>www.py4e.com</a:t>
            </a:r>
          </a:p>
        </p:txBody>
      </p:sp>
      <p:pic>
        <p:nvPicPr>
          <p:cNvPr id="206" name="Shape 20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744575" y="7327262"/>
            <a:ext cx="1968599" cy="668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Shape 20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43300" y="7149062"/>
            <a:ext cx="1024800" cy="102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Processing</a:t>
            </a:r>
          </a:p>
        </p:txBody>
      </p:sp>
      <p:sp>
        <p:nvSpPr>
          <p:cNvPr id="281" name="Shape 281"/>
          <p:cNvSpPr txBox="1">
            <a:spLocks noGrp="1"/>
          </p:cNvSpPr>
          <p:nvPr>
            <p:ph type="body" idx="1"/>
          </p:nvPr>
        </p:nvSpPr>
        <p:spPr>
          <a:xfrm>
            <a:off x="1155700" y="2695025"/>
            <a:ext cx="13932000" cy="12255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text file has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newlines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at the end of each line</a:t>
            </a:r>
          </a:p>
        </p:txBody>
      </p:sp>
      <p:sp>
        <p:nvSpPr>
          <p:cNvPr id="282" name="Shape 282"/>
          <p:cNvSpPr txBox="1"/>
          <p:nvPr/>
        </p:nvSpPr>
        <p:spPr>
          <a:xfrm>
            <a:off x="1851475" y="3937000"/>
            <a:ext cx="130109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2400" b="1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=39772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2400" b="1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D966"/>
                </a:solidFill>
              </a:rPr>
              <a:t>Reading Files in Python</a:t>
            </a:r>
          </a:p>
        </p:txBody>
      </p:sp>
    </p:spTree>
    <p:extLst>
      <p:ext uri="{BB962C8B-B14F-4D97-AF65-F5344CB8AC3E}">
        <p14:creationId xmlns:p14="http://schemas.microsoft.com/office/powerpoint/2010/main" val="6648399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Handle as a Sequence</a:t>
            </a:r>
          </a:p>
        </p:txBody>
      </p:sp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8881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handle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open for read can be treated as a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of strings where each line in the file is a string in the sequence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use the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statement to iterate through a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Remember - a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sequence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an ordered set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x="9286875" y="3490925"/>
            <a:ext cx="6534699" cy="27285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4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xfile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cheese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4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xfile</a:t>
            </a:r>
            <a:r>
              <a:rPr lang="en-US" sz="3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cheese</a:t>
            </a:r>
            <a:r>
              <a:rPr lang="en-US" sz="34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Counting Lines in a File</a:t>
            </a:r>
          </a:p>
        </p:txBody>
      </p:sp>
      <p:sp>
        <p:nvSpPr>
          <p:cNvPr id="295" name="Shape 29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6873875" cy="478720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583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 a </a:t>
            </a:r>
            <a:r>
              <a:rPr lang="en-US" sz="34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read-only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Use a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loop to read each line</a:t>
            </a:r>
          </a:p>
          <a:p>
            <a:pPr marL="749300" marR="0" lvl="0" indent="-3583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  <a:buChar char="•"/>
            </a:pP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Count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lines and print out the number of lines</a:t>
            </a:r>
          </a:p>
        </p:txBody>
      </p:sp>
      <p:sp>
        <p:nvSpPr>
          <p:cNvPr id="296" name="Shape 296"/>
          <p:cNvSpPr txBox="1"/>
          <p:nvPr/>
        </p:nvSpPr>
        <p:spPr>
          <a:xfrm>
            <a:off x="8845300" y="2819350"/>
            <a:ext cx="6931200" cy="47879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'Line Count:', </a:t>
            </a:r>
            <a:r>
              <a:rPr lang="en-US" sz="30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 dirty="0">
              <a:solidFill>
                <a:srgbClr val="FF7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$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python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open.py</a:t>
            </a:r>
            <a:endParaRPr lang="en-US" sz="30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Line Count: 132045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Shape 30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Reading the *Whole* File</a:t>
            </a:r>
          </a:p>
        </p:txBody>
      </p:sp>
      <p:sp>
        <p:nvSpPr>
          <p:cNvPr id="302" name="Shape 302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5145088" cy="3345677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3909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the whole file (newlines and all) into a </a:t>
            </a:r>
            <a:r>
              <a:rPr lang="en-US" sz="34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single string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7449875" y="2671475"/>
            <a:ext cx="8280600" cy="3464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.read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94626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inp</a:t>
            </a: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[:20])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3000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stephen.marquar</a:t>
            </a:r>
            <a:endParaRPr lang="en-US" sz="3000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Searching Through a File</a:t>
            </a:r>
          </a:p>
        </p:txBody>
      </p:sp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1155700" y="2892894"/>
            <a:ext cx="6116638" cy="289071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390906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put an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statement in our </a:t>
            </a:r>
            <a:r>
              <a:rPr lang="en-US" sz="34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loop to only print lines that meet some criteria</a:t>
            </a:r>
          </a:p>
        </p:txBody>
      </p:sp>
      <p:sp>
        <p:nvSpPr>
          <p:cNvPr id="310" name="Shape 310"/>
          <p:cNvSpPr txBox="1"/>
          <p:nvPr/>
        </p:nvSpPr>
        <p:spPr>
          <a:xfrm>
            <a:off x="8049525" y="3161700"/>
            <a:ext cx="7276200" cy="2444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8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8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247638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OOPS!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1246825" y="3253025"/>
            <a:ext cx="5270400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are all these blank lines doing here?</a:t>
            </a:r>
          </a:p>
        </p:txBody>
      </p:sp>
      <p:sp>
        <p:nvSpPr>
          <p:cNvPr id="317" name="Shape 317"/>
          <p:cNvSpPr txBox="1"/>
          <p:nvPr/>
        </p:nvSpPr>
        <p:spPr>
          <a:xfrm>
            <a:off x="7594600" y="2895600"/>
            <a:ext cx="8128000" cy="45243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30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louis@media.berkeley.edu</a:t>
            </a:r>
            <a:endParaRPr lang="en-US" sz="30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zqian@umich.edu</a:t>
            </a:r>
            <a:endParaRPr lang="en-US" sz="30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0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rjlowe@iupui.edu</a:t>
            </a:r>
            <a:endParaRPr lang="en-US" sz="30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5407024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Each </a:t>
            </a:r>
            <a:r>
              <a:rPr lang="en-US" sz="34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line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from the file has a </a:t>
            </a:r>
            <a:r>
              <a:rPr lang="en-US" sz="3400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newline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at the end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3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print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 adds a </a:t>
            </a:r>
            <a:r>
              <a:rPr lang="en-US" sz="34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newline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to each line</a:t>
            </a:r>
          </a:p>
        </p:txBody>
      </p:sp>
      <p:sp>
        <p:nvSpPr>
          <p:cNvPr id="323" name="Shape 323"/>
          <p:cNvSpPr txBox="1"/>
          <p:nvPr/>
        </p:nvSpPr>
        <p:spPr>
          <a:xfrm>
            <a:off x="1292225" y="2813050"/>
            <a:ext cx="5270499" cy="11430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are all these blank lines doing here?</a:t>
            </a:r>
          </a:p>
        </p:txBody>
      </p:sp>
      <p:sp>
        <p:nvSpPr>
          <p:cNvPr id="324" name="Shape 324"/>
          <p:cNvSpPr txBox="1"/>
          <p:nvPr/>
        </p:nvSpPr>
        <p:spPr>
          <a:xfrm>
            <a:off x="7579425" y="2900800"/>
            <a:ext cx="8127900" cy="5078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louis@media.berkeley.edu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zqian@umich.edu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rjlowe@iupui.edu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\n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...</a:t>
            </a:r>
          </a:p>
        </p:txBody>
      </p:sp>
      <p:sp>
        <p:nvSpPr>
          <p:cNvPr id="7" name="Shape 315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247638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OOPS!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Shape 3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Searching Through a File (fixed)</a:t>
            </a:r>
          </a:p>
        </p:txBody>
      </p:sp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5973763" cy="527916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457200" marR="0" lvl="0" indent="-444500" algn="l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strip the whitespace from the right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-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 side of the string using </a:t>
            </a:r>
            <a:r>
              <a:rPr lang="en-US" sz="3400" u="none" strike="noStrike" cap="none" dirty="0" err="1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rstrip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from the string library</a:t>
            </a:r>
          </a:p>
          <a:p>
            <a:pPr marL="457200" marR="0" lvl="0" indent="-444500" algn="l" rtl="0">
              <a:lnSpc>
                <a:spcPct val="100000"/>
              </a:lnSpc>
              <a:spcBef>
                <a:spcPts val="3500"/>
              </a:spcBef>
              <a:spcAft>
                <a:spcPts val="1000"/>
              </a:spcAft>
              <a:buSzPct val="100000"/>
              <a:buFont typeface="Cabin"/>
            </a:pP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newline is considered 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“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white space</a:t>
            </a:r>
            <a:r>
              <a:rPr lang="en-US" sz="34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</a:t>
            </a:r>
            <a:r>
              <a:rPr lang="en-US" sz="34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and is </a:t>
            </a:r>
            <a:r>
              <a:rPr lang="en-US" sz="34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stripped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8491500" y="2783500"/>
            <a:ext cx="6596099" cy="229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8388425" y="5391750"/>
            <a:ext cx="74421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stephen.marquard@uct.ac.za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louis@media.berkeley.edu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zqian@umich.edu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From: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rjlowe@iupui.edu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Shape 3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Skipping with </a:t>
            </a:r>
            <a:r>
              <a:rPr lang="en-US" sz="7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</a:p>
        </p:txBody>
      </p:sp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1155700" y="3237425"/>
            <a:ext cx="4942803" cy="3123618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convenient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ly skip a line by using the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continue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statement</a:t>
            </a:r>
          </a:p>
        </p:txBody>
      </p:sp>
      <p:sp>
        <p:nvSpPr>
          <p:cNvPr id="340" name="Shape 340"/>
          <p:cNvSpPr txBox="1"/>
          <p:nvPr/>
        </p:nvSpPr>
        <p:spPr>
          <a:xfrm>
            <a:off x="6857027" y="3253850"/>
            <a:ext cx="8860199" cy="33243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30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('From:')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/>
        </p:nvSpPr>
        <p:spPr>
          <a:xfrm>
            <a:off x="4724400" y="1281661"/>
            <a:ext cx="3454499" cy="6489599"/>
          </a:xfrm>
          <a:prstGeom prst="rect">
            <a:avLst/>
          </a:prstGeom>
          <a:noFill/>
          <a:ln w="76200" cap="rnd" cmpd="sng">
            <a:solidFill>
              <a:srgbClr val="FF00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 Software</a:t>
            </a:r>
          </a:p>
        </p:txBody>
      </p:sp>
      <p:sp>
        <p:nvSpPr>
          <p:cNvPr id="213" name="Shape 213"/>
          <p:cNvSpPr txBox="1"/>
          <p:nvPr/>
        </p:nvSpPr>
        <p:spPr>
          <a:xfrm>
            <a:off x="1460500" y="2030961"/>
            <a:ext cx="2184300" cy="2184300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and Output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Devices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5359400" y="2132561"/>
            <a:ext cx="2133599" cy="19811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Central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Processing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Unit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5359400" y="5167861"/>
            <a:ext cx="2171700" cy="2133599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Main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sp>
        <p:nvSpPr>
          <p:cNvPr id="216" name="Shape 216"/>
          <p:cNvSpPr txBox="1"/>
          <p:nvPr/>
        </p:nvSpPr>
        <p:spPr>
          <a:xfrm>
            <a:off x="9893300" y="3339061"/>
            <a:ext cx="2184300" cy="2184300"/>
          </a:xfrm>
          <a:prstGeom prst="rect">
            <a:avLst/>
          </a:prstGeom>
          <a:noFill/>
          <a:ln w="76200" cap="rnd" cmpd="sng">
            <a:solidFill>
              <a:srgbClr val="00F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2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Memory</a:t>
            </a:r>
          </a:p>
        </p:txBody>
      </p:sp>
      <p:cxnSp>
        <p:nvCxnSpPr>
          <p:cNvPr id="217" name="Shape 217"/>
          <p:cNvCxnSpPr/>
          <p:nvPr/>
        </p:nvCxnSpPr>
        <p:spPr>
          <a:xfrm flipH="1">
            <a:off x="3659048" y="3158086"/>
            <a:ext cx="1058999" cy="1739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stealth" w="med" len="med"/>
          </a:ln>
        </p:spPr>
      </p:cxnSp>
      <p:cxnSp>
        <p:nvCxnSpPr>
          <p:cNvPr id="218" name="Shape 218"/>
          <p:cNvCxnSpPr/>
          <p:nvPr/>
        </p:nvCxnSpPr>
        <p:spPr>
          <a:xfrm rot="10800000">
            <a:off x="6019800" y="4142185"/>
            <a:ext cx="0" cy="97170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19" name="Shape 219"/>
          <p:cNvCxnSpPr/>
          <p:nvPr/>
        </p:nvCxnSpPr>
        <p:spPr>
          <a:xfrm>
            <a:off x="6973886" y="4159798"/>
            <a:ext cx="0" cy="91920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0" name="Shape 220"/>
          <p:cNvCxnSpPr/>
          <p:nvPr/>
        </p:nvCxnSpPr>
        <p:spPr>
          <a:xfrm flipH="1">
            <a:off x="8283575" y="3781973"/>
            <a:ext cx="1562099" cy="17399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221" name="Shape 221"/>
          <p:cNvCxnSpPr/>
          <p:nvPr/>
        </p:nvCxnSpPr>
        <p:spPr>
          <a:xfrm>
            <a:off x="8248650" y="4786861"/>
            <a:ext cx="1579499" cy="0"/>
          </a:xfrm>
          <a:prstGeom prst="straightConnector1">
            <a:avLst/>
          </a:prstGeom>
          <a:noFill/>
          <a:ln w="889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sp>
        <p:nvSpPr>
          <p:cNvPr id="222" name="Shape 222"/>
          <p:cNvSpPr txBox="1"/>
          <p:nvPr/>
        </p:nvSpPr>
        <p:spPr>
          <a:xfrm>
            <a:off x="10385425" y="722861"/>
            <a:ext cx="5052000" cy="1663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It is time to go find some Data to mess with!</a:t>
            </a:r>
          </a:p>
        </p:txBody>
      </p:sp>
      <p:sp>
        <p:nvSpPr>
          <p:cNvPr id="223" name="Shape 223"/>
          <p:cNvSpPr/>
          <p:nvPr/>
        </p:nvSpPr>
        <p:spPr>
          <a:xfrm>
            <a:off x="7810500" y="1078461"/>
            <a:ext cx="1803300" cy="1269899"/>
          </a:xfrm>
          <a:prstGeom prst="wedgeEllipseCallout">
            <a:avLst>
              <a:gd name="adj1" fmla="val -66356"/>
              <a:gd name="adj2" fmla="val 96966"/>
            </a:avLst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Next?</a:t>
            </a:r>
          </a:p>
        </p:txBody>
      </p:sp>
      <p:pic>
        <p:nvPicPr>
          <p:cNvPr id="224" name="Shape 2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10211" y="5409161"/>
            <a:ext cx="457200" cy="649199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Shape 225"/>
          <p:cNvSpPr/>
          <p:nvPr/>
        </p:nvSpPr>
        <p:spPr>
          <a:xfrm>
            <a:off x="6299200" y="4177311"/>
            <a:ext cx="2768700" cy="1269899"/>
          </a:xfrm>
          <a:prstGeom prst="wedgeEllipseCallout">
            <a:avLst>
              <a:gd name="adj1" fmla="val -16423"/>
              <a:gd name="adj2" fmla="val 86316"/>
            </a:avLst>
          </a:prstGeom>
          <a:solidFill>
            <a:schemeClr val="accent3">
              <a:lumMod val="75000"/>
            </a:schemeClr>
          </a:solidFill>
          <a:ln w="50800" cap="rnd" cmpd="sng">
            <a:solidFill>
              <a:srgbClr val="FF7F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if x &lt; 3: print</a:t>
            </a:r>
          </a:p>
        </p:txBody>
      </p:sp>
      <p:sp>
        <p:nvSpPr>
          <p:cNvPr id="226" name="Shape 226"/>
          <p:cNvSpPr txBox="1"/>
          <p:nvPr/>
        </p:nvSpPr>
        <p:spPr>
          <a:xfrm>
            <a:off x="9334500" y="6139411"/>
            <a:ext cx="4927500" cy="16509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From stephen.marquard@uct.ac.za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Return-Path: &lt;postmaster@collab.sakaiproject.org&gt;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Date: Sat, 5 Jan 2008 09:12:18 -0500To: source@collab.sakaiproject.orgFrom: stephen.marquard@uct.ac.zaSubject: [sakai] svn commit: r39772 - content/branches/Details: http://source.sakaiproject.org/viewsvn/?view=rev&amp;rev=39772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13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...</a:t>
            </a:r>
          </a:p>
        </p:txBody>
      </p:sp>
      <p:sp>
        <p:nvSpPr>
          <p:cNvPr id="227" name="Shape 227"/>
          <p:cNvSpPr/>
          <p:nvPr/>
        </p:nvSpPr>
        <p:spPr>
          <a:xfrm>
            <a:off x="12192000" y="2792961"/>
            <a:ext cx="1955699" cy="1003199"/>
          </a:xfrm>
          <a:prstGeom prst="wedgeEllipseCallout">
            <a:avLst>
              <a:gd name="adj1" fmla="val -56870"/>
              <a:gd name="adj2" fmla="val 111090"/>
            </a:avLst>
          </a:prstGeom>
          <a:blipFill rotWithShape="1">
            <a:blip r:embed="rId3">
              <a:alphaModFix/>
            </a:blip>
            <a:tile tx="0" ty="0" sx="100000" sy="100000" flip="none" algn="tl"/>
          </a:blipFill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bin"/>
              <a:buNone/>
            </a:pPr>
            <a:r>
              <a:rPr lang="en-US" sz="2600" u="none" strike="noStrike" cap="none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Files R Us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</a:t>
            </a:r>
            <a:r>
              <a:rPr lang="en-US" sz="7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7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Select </a:t>
            </a:r>
            <a:r>
              <a:rPr lang="en-US" sz="7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Lines</a:t>
            </a:r>
          </a:p>
        </p:txBody>
      </p:sp>
      <p:sp>
        <p:nvSpPr>
          <p:cNvPr id="347" name="Shape 347"/>
          <p:cNvSpPr txBox="1">
            <a:spLocks noGrp="1"/>
          </p:cNvSpPr>
          <p:nvPr>
            <p:ph type="body" idx="1"/>
          </p:nvPr>
        </p:nvSpPr>
        <p:spPr>
          <a:xfrm>
            <a:off x="1412675" y="2820874"/>
            <a:ext cx="5892476" cy="1839913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can look for a string anywhere </a:t>
            </a: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in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 </a:t>
            </a:r>
            <a:r>
              <a:rPr lang="en-US" sz="3600" u="none" strike="noStrike" cap="none" dirty="0">
                <a:solidFill>
                  <a:srgbClr val="00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line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as our selection criteria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x="8547100" y="2516175"/>
            <a:ext cx="6947100" cy="265503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mbox-short.txt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.rstrip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not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'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@</a:t>
            </a:r>
            <a:r>
              <a:rPr lang="en-US" sz="24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: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continue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49" name="Shape 349"/>
          <p:cNvSpPr txBox="1"/>
          <p:nvPr/>
        </p:nvSpPr>
        <p:spPr>
          <a:xfrm>
            <a:off x="1412675" y="5606277"/>
            <a:ext cx="13932000" cy="24144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24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X-Authentication-Warning: set sender to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</a:t>
            </a:r>
            <a:r>
              <a:rPr lang="en-US" sz="24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using –f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b="1" i="0" u="sng" strike="noStrike" cap="none" dirty="0">
                <a:solidFill>
                  <a:schemeClr val="hlink"/>
                </a:solidFill>
                <a:latin typeface="Courier"/>
                <a:ea typeface="Courier"/>
                <a:cs typeface="Courier"/>
                <a:sym typeface="Courier New"/>
                <a:hlinkClick r:id="rId3"/>
              </a:rPr>
              <a:t>stephen.marquard@uct.ac.za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Author: </a:t>
            </a:r>
            <a:r>
              <a:rPr lang="en-US" sz="2400" b="1" i="0" u="sng" strike="noStrike" cap="none" dirty="0">
                <a:solidFill>
                  <a:schemeClr val="hlink"/>
                </a:solidFill>
                <a:latin typeface="Courier"/>
                <a:ea typeface="Courier"/>
                <a:cs typeface="Courier"/>
                <a:sym typeface="Courier New"/>
                <a:hlinkClick r:id="rId3"/>
              </a:rPr>
              <a:t>stephen.marquard@uct.ac.za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david.horwitz@</a:t>
            </a:r>
            <a:r>
              <a:rPr lang="en-US" sz="24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Fri Jan  4 07:02:32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X-Authentication-Warning: set sender to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david.horwitz@</a:t>
            </a:r>
            <a:r>
              <a:rPr lang="en-US" sz="24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uct.ac.za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using -f...</a:t>
            </a:r>
          </a:p>
        </p:txBody>
      </p:sp>
      <p:cxnSp>
        <p:nvCxnSpPr>
          <p:cNvPr id="350" name="Shape 350"/>
          <p:cNvCxnSpPr/>
          <p:nvPr/>
        </p:nvCxnSpPr>
        <p:spPr>
          <a:xfrm>
            <a:off x="11995718" y="4500618"/>
            <a:ext cx="755095" cy="1300737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Shape 355"/>
          <p:cNvSpPr txBox="1">
            <a:spLocks noGrp="1"/>
          </p:cNvSpPr>
          <p:nvPr>
            <p:ph type="title"/>
          </p:nvPr>
        </p:nvSpPr>
        <p:spPr>
          <a:xfrm>
            <a:off x="10545756" y="1196478"/>
            <a:ext cx="5100737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Prompt for File Name</a:t>
            </a:r>
          </a:p>
        </p:txBody>
      </p:sp>
      <p:sp>
        <p:nvSpPr>
          <p:cNvPr id="356" name="Shape 356"/>
          <p:cNvSpPr txBox="1"/>
          <p:nvPr/>
        </p:nvSpPr>
        <p:spPr>
          <a:xfrm>
            <a:off x="800975" y="773101"/>
            <a:ext cx="10186113" cy="3398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('Enter the file name: 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('Subject:')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'There were',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'subject lines in', 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</p:txBody>
      </p:sp>
      <p:sp>
        <p:nvSpPr>
          <p:cNvPr id="357" name="Shape 357"/>
          <p:cNvSpPr txBox="1"/>
          <p:nvPr/>
        </p:nvSpPr>
        <p:spPr>
          <a:xfrm>
            <a:off x="7059611" y="4843464"/>
            <a:ext cx="8643899" cy="30506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 </a:t>
            </a:r>
            <a:r>
              <a:rPr lang="en-US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were 1797 subject lines in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</a:t>
            </a:r>
            <a:r>
              <a:rPr lang="en-US" sz="32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mbox-short.txt</a:t>
            </a:r>
            <a:endParaRPr lang="en-US" sz="32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32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were 27 subject lines in </a:t>
            </a:r>
            <a:r>
              <a:rPr lang="en-US" sz="32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mbox-short.txt</a:t>
            </a:r>
            <a:endParaRPr lang="en-US" sz="32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</p:txBody>
      </p:sp>
      <p:cxnSp>
        <p:nvCxnSpPr>
          <p:cNvPr id="358" name="Shape 358"/>
          <p:cNvCxnSpPr/>
          <p:nvPr/>
        </p:nvCxnSpPr>
        <p:spPr>
          <a:xfrm>
            <a:off x="8061023" y="1465955"/>
            <a:ext cx="1744675" cy="414224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  <p:cxnSp>
        <p:nvCxnSpPr>
          <p:cNvPr id="359" name="Shape 359"/>
          <p:cNvCxnSpPr/>
          <p:nvPr/>
        </p:nvCxnSpPr>
        <p:spPr>
          <a:xfrm rot="10800000" flipH="1">
            <a:off x="12752869" y="4507764"/>
            <a:ext cx="1065300" cy="671400"/>
          </a:xfrm>
          <a:prstGeom prst="straightConnector1">
            <a:avLst/>
          </a:prstGeom>
          <a:noFill/>
          <a:ln w="38100" cap="rnd" cmpd="sng">
            <a:solidFill>
              <a:srgbClr val="FFFF00"/>
            </a:solidFill>
            <a:prstDash val="solid"/>
            <a:miter/>
            <a:headEnd type="stealth" w="med" len="med"/>
            <a:tailEnd type="none" w="med" len="med"/>
          </a:ln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title"/>
          </p:nvPr>
        </p:nvSpPr>
        <p:spPr>
          <a:xfrm>
            <a:off x="1112837" y="1661246"/>
            <a:ext cx="3687763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Bad File Names</a:t>
            </a:r>
          </a:p>
        </p:txBody>
      </p:sp>
      <p:sp>
        <p:nvSpPr>
          <p:cNvPr id="365" name="Shape 365"/>
          <p:cNvSpPr txBox="1"/>
          <p:nvPr/>
        </p:nvSpPr>
        <p:spPr>
          <a:xfrm>
            <a:off x="5580938" y="887400"/>
            <a:ext cx="10205700" cy="4735800"/>
          </a:xfrm>
          <a:prstGeom prst="rect">
            <a:avLst/>
          </a:prstGeom>
          <a:noFill/>
          <a:ln w="12700" cap="rnd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input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('Enter the file name:  ')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try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except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'File cannot be opened:',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rgbClr val="00FF00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quit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bin"/>
              <a:buNone/>
            </a:pPr>
            <a:endParaRPr sz="2400" b="1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for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in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if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line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.startswith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('Subject:') 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       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+ 1</a:t>
            </a:r>
          </a:p>
          <a:p>
            <a:pPr lvl="0">
              <a:buClr>
                <a:srgbClr val="FFFF00"/>
              </a:buClr>
              <a:buSzPct val="25000"/>
            </a:pPr>
            <a:r>
              <a:rPr lang="en-US" sz="24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  </a:t>
            </a:r>
            <a:r>
              <a:rPr lang="en-US" sz="24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'There were', </a:t>
            </a:r>
            <a:r>
              <a:rPr lang="en-US" sz="24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count</a:t>
            </a:r>
            <a:r>
              <a:rPr lang="en-US" sz="24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, 'subject lines in', </a:t>
            </a:r>
            <a:r>
              <a:rPr lang="en-US" sz="24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fname</a:t>
            </a:r>
            <a:r>
              <a:rPr lang="en-US" sz="24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4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sp>
        <p:nvSpPr>
          <p:cNvPr id="366" name="Shape 366"/>
          <p:cNvSpPr txBox="1"/>
          <p:nvPr/>
        </p:nvSpPr>
        <p:spPr>
          <a:xfrm>
            <a:off x="633014" y="5988297"/>
            <a:ext cx="7502399" cy="26162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2800" u="none" strike="noStrike" cap="none" dirty="0">
              <a:solidFill>
                <a:srgbClr val="FFF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There were 1797 subject lines in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endParaRPr lang="en-US" sz="28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u="none" strike="noStrike" cap="none" dirty="0">
              <a:solidFill>
                <a:srgbClr val="FF00FF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Enter the file name: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u="none" strike="noStrike" cap="none" dirty="0" err="1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boo boo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cannot be opened: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2800" u="none" strike="noStrike" cap="none" dirty="0" err="1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na</a:t>
            </a:r>
            <a:r>
              <a:rPr lang="en-US" sz="2800" u="none" strike="noStrike" cap="none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boo boo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 txBox="1">
            <a:spLocks noGrp="1"/>
          </p:cNvSpPr>
          <p:nvPr>
            <p:ph type="title"/>
          </p:nvPr>
        </p:nvSpPr>
        <p:spPr>
          <a:xfrm>
            <a:off x="1155700" y="789708"/>
            <a:ext cx="13642975" cy="1750191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Summary</a:t>
            </a:r>
          </a:p>
        </p:txBody>
      </p:sp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Secondary storage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Opening a file - file handle</a:t>
            </a:r>
          </a:p>
          <a:p>
            <a:pPr marL="685800" marR="0" lvl="0" indent="-394461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structure - newline character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Reading a file line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by</a:t>
            </a: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line with a </a:t>
            </a:r>
            <a:b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</a:b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for loop</a:t>
            </a:r>
          </a:p>
        </p:txBody>
      </p:sp>
      <p:sp>
        <p:nvSpPr>
          <p:cNvPr id="373" name="Shape 373"/>
          <p:cNvSpPr txBox="1">
            <a:spLocks noGrp="1"/>
          </p:cNvSpPr>
          <p:nvPr>
            <p:ph type="body" idx="4294967295"/>
          </p:nvPr>
        </p:nvSpPr>
        <p:spPr>
          <a:xfrm>
            <a:off x="9529763" y="2603500"/>
            <a:ext cx="5268912" cy="41338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t" anchorCtr="0">
            <a:noAutofit/>
          </a:bodyPr>
          <a:lstStyle/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Searching for lines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Reading file names</a:t>
            </a:r>
          </a:p>
          <a:p>
            <a:pPr marL="685800" marR="0" lvl="0" indent="-394462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Dealing with bad files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3600">
                <a:solidFill>
                  <a:srgbClr val="FFFF00"/>
                </a:solidFill>
              </a:rPr>
              <a:t>Acknowledgements / Contributions</a:t>
            </a:r>
          </a:p>
        </p:txBody>
      </p:sp>
      <p:sp>
        <p:nvSpPr>
          <p:cNvPr id="379" name="Shape 379"/>
          <p:cNvSpPr txBox="1"/>
          <p:nvPr/>
        </p:nvSpPr>
        <p:spPr>
          <a:xfrm>
            <a:off x="1324001" y="2128838"/>
            <a:ext cx="6797699" cy="59864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These slides </a:t>
            </a:r>
            <a:r>
              <a:rPr lang="en-US" sz="1800" dirty="0">
                <a:solidFill>
                  <a:srgbClr val="FFFFFF"/>
                </a:solidFill>
              </a:rPr>
              <a:t>are Copyright 2010-  Charles R. Severance (</a:t>
            </a:r>
            <a:r>
              <a:rPr lang="en-US" sz="1800" u="sng" dirty="0">
                <a:solidFill>
                  <a:srgbClr val="FFFF00"/>
                </a:solidFill>
                <a:hlinkClick r:id="rId3"/>
              </a:rPr>
              <a:t>www.dr-chuck.com</a:t>
            </a:r>
            <a:r>
              <a:rPr lang="en-US" sz="1800" dirty="0">
                <a:solidFill>
                  <a:srgbClr val="FFFFFF"/>
                </a:solidFill>
              </a:rPr>
              <a:t>) of the University of Michigan School of Information and </a:t>
            </a:r>
            <a:r>
              <a:rPr lang="en-US" sz="1800" u="sng" dirty="0">
                <a:solidFill>
                  <a:srgbClr val="FFFF00"/>
                </a:solidFill>
                <a:hlinkClick r:id="rId4"/>
              </a:rPr>
              <a:t>open.umich.edu</a:t>
            </a:r>
            <a:r>
              <a:rPr lang="en-US" sz="1800" dirty="0">
                <a:solidFill>
                  <a:srgbClr val="FFFFFF"/>
                </a:solidFill>
              </a:rPr>
              <a:t> and made available under a Creative Commons Attribution 4.0 License.  Please maintain this last slide in all copies of the document to comply with the attribution requirements of the license.  If you make a change, feel free to add your name and organization to the list of contributors on this page as you republish the materials.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Initial Development: Charles Severance, University of Michigan School of Information</a:t>
            </a:r>
          </a:p>
          <a:p>
            <a:pPr lvl="0" rtl="0">
              <a:spcBef>
                <a:spcPts val="0"/>
              </a:spcBef>
              <a:buNone/>
            </a:pPr>
            <a:endParaRPr sz="1800" dirty="0">
              <a:solidFill>
                <a:srgbClr val="FFFFFF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n-US" sz="1800" dirty="0">
                <a:solidFill>
                  <a:srgbClr val="FFFFFF"/>
                </a:solidFill>
              </a:rPr>
              <a:t>… Insert new Contributors and Translators here</a:t>
            </a:r>
          </a:p>
        </p:txBody>
      </p:sp>
      <p:pic>
        <p:nvPicPr>
          <p:cNvPr id="380" name="Shape 38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7900" y="977621"/>
            <a:ext cx="1024800" cy="1024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1" name="Shape 38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3897687" y="1155821"/>
            <a:ext cx="1968599" cy="668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2" name="Shape 382"/>
          <p:cNvSpPr txBox="1"/>
          <p:nvPr/>
        </p:nvSpPr>
        <p:spPr>
          <a:xfrm>
            <a:off x="8704400" y="2190334"/>
            <a:ext cx="6797699" cy="59249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Processing</a:t>
            </a:r>
          </a:p>
        </p:txBody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1155700" y="2603501"/>
            <a:ext cx="13932000" cy="89395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text file can be thought of as a sequence of lines</a:t>
            </a:r>
          </a:p>
        </p:txBody>
      </p:sp>
      <p:sp>
        <p:nvSpPr>
          <p:cNvPr id="234" name="Shape 234"/>
          <p:cNvSpPr txBox="1"/>
          <p:nvPr/>
        </p:nvSpPr>
        <p:spPr>
          <a:xfrm>
            <a:off x="1616050" y="3497450"/>
            <a:ext cx="128594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endParaRPr lang="en-US" sz="24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400" b="1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=39772</a:t>
            </a:r>
          </a:p>
        </p:txBody>
      </p:sp>
      <p:sp>
        <p:nvSpPr>
          <p:cNvPr id="235" name="Shape 235"/>
          <p:cNvSpPr txBox="1"/>
          <p:nvPr/>
        </p:nvSpPr>
        <p:spPr>
          <a:xfrm>
            <a:off x="3116263" y="7194550"/>
            <a:ext cx="96029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Cabin"/>
              <a:buNone/>
            </a:pPr>
            <a:r>
              <a:rPr lang="en-US" sz="3000" u="sng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http://www.py4e.com/code/mbox-short.txt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Opening a File</a:t>
            </a:r>
          </a:p>
        </p:txBody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Before we can read the contents of the file, we must tell Python which file we are going to work with and what we will be doing with the file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This is done with the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function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00FF"/>
              </a:buClr>
              <a:buSzPct val="100000"/>
              <a:buFont typeface="Cabin"/>
              <a:buChar char="•"/>
            </a:pP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() returns a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handle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- a variable used to perform operations on the file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Similar to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-&gt; Open</a:t>
            </a:r>
            <a:r>
              <a:rPr lang="en-US"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a Word Processor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Using </a:t>
            </a:r>
            <a:r>
              <a:rPr lang="en-US" sz="7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open()</a:t>
            </a:r>
          </a:p>
        </p:txBody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1155700" y="3106015"/>
            <a:ext cx="12837675" cy="5199884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1041400" lvl="1" indent="-371094">
              <a:buClr>
                <a:srgbClr val="FF7F00"/>
              </a:buClr>
              <a:buSzPct val="100000"/>
            </a:pPr>
            <a:r>
              <a:rPr lang="en-US" sz="3600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handle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dirty="0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</a:t>
            </a:r>
            <a:r>
              <a:rPr lang="en-US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filename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, </a:t>
            </a:r>
            <a:r>
              <a:rPr lang="en-US" sz="3600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mode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)</a:t>
            </a:r>
            <a:endParaRPr lang="en-US" sz="3600" u="none" strike="noStrike" cap="none" dirty="0">
              <a:solidFill>
                <a:srgbClr val="FF7F00"/>
              </a:solidFill>
              <a:latin typeface="Arial" charset="0"/>
              <a:ea typeface="Arial" charset="0"/>
              <a:cs typeface="Arial" charset="0"/>
              <a:sym typeface="Cabin"/>
            </a:endParaRPr>
          </a:p>
          <a:p>
            <a:pPr marL="1041400" marR="0" lvl="1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7F00"/>
              </a:buClr>
              <a:buSzPct val="100000"/>
              <a:buFont typeface="Cabin"/>
            </a:pPr>
            <a:r>
              <a:rPr lang="en-US" sz="3600" u="none" strike="noStrike" cap="none" dirty="0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returns a handle use to manipulate the file</a:t>
            </a:r>
          </a:p>
          <a:p>
            <a:pPr marL="1041400" marR="0" lvl="1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FF"/>
              </a:buClr>
              <a:buSzPct val="100000"/>
              <a:buFont typeface="Cabin"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filename is a string</a:t>
            </a:r>
          </a:p>
          <a:p>
            <a:pPr marL="1041400" marR="0" lvl="1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Cabin"/>
            </a:pPr>
            <a:r>
              <a:rPr lang="en-US" sz="3600" u="none" strike="noStrike" cap="none" dirty="0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mode is optional and should be 'r' if we are planning to read the file and 'w' if we are going to write to the file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9998075" y="2874962"/>
            <a:ext cx="5829299" cy="6221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7F00"/>
              </a:buClr>
              <a:buSzPct val="25000"/>
              <a:buFont typeface="Cabin"/>
              <a:buNone/>
            </a:pPr>
            <a:r>
              <a:rPr lang="en-US" sz="3600" u="none" strike="noStrike" cap="none">
                <a:solidFill>
                  <a:srgbClr val="FF7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fhand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= </a:t>
            </a:r>
            <a:r>
              <a:rPr lang="en-US" sz="3600" u="none" strike="noStrike" cap="none">
                <a:solidFill>
                  <a:srgbClr val="FF00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open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('</a:t>
            </a:r>
            <a:r>
              <a:rPr lang="en-US" sz="3600" u="none" strike="noStrike" cap="none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mbox.txt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', '</a:t>
            </a:r>
            <a:r>
              <a:rPr lang="en-US" sz="3600" u="none" strike="noStrike" cap="none">
                <a:solidFill>
                  <a:srgbClr val="FFFF00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r</a:t>
            </a:r>
            <a:r>
              <a:rPr lang="en-US" sz="3600" u="none" strike="noStrike" cap="none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What is a Handle?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952500" y="2554275"/>
            <a:ext cx="14392275" cy="1660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28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>
              <a:buClr>
                <a:schemeClr val="lt1"/>
              </a:buClr>
              <a:buSzPct val="25000"/>
            </a:pPr>
            <a:r>
              <a:rPr lang="en-US" sz="28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28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print(</a:t>
            </a:r>
            <a:r>
              <a:rPr lang="en-US" sz="28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2800" b="1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  <a:endParaRPr lang="en-US" sz="28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lvl="0">
              <a:buClr>
                <a:schemeClr val="lt1"/>
              </a:buClr>
              <a:buSzPct val="25000"/>
            </a:pP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&lt;_</a:t>
            </a:r>
            <a:r>
              <a:rPr lang="en-US" sz="28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io.TextIOWrapper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name='</a:t>
            </a:r>
            <a:r>
              <a:rPr lang="en-US" sz="28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mbox.txt</a:t>
            </a:r>
            <a:r>
              <a:rPr lang="en-US" sz="28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 mode='r' encoding='UTF-8'&gt;</a:t>
            </a:r>
            <a:endParaRPr lang="en-US" sz="2800" b="1" i="0" u="none" strike="noStrike" cap="none" dirty="0">
              <a:solidFill>
                <a:schemeClr val="lt1"/>
              </a:solidFill>
              <a:latin typeface="Courier"/>
              <a:ea typeface="Courier"/>
              <a:cs typeface="Courier"/>
              <a:sym typeface="Courier New"/>
            </a:endParaRPr>
          </a:p>
        </p:txBody>
      </p:sp>
      <p:pic>
        <p:nvPicPr>
          <p:cNvPr id="255" name="Shape 2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5276" y="4647657"/>
            <a:ext cx="7072312" cy="3462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ct val="25000"/>
              <a:buFont typeface="Cabin"/>
              <a:buNone/>
            </a:pPr>
            <a:r>
              <a:rPr lang="en-US" sz="7600" u="none" strike="noStrike" cap="none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When Files are Missing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422400" y="3076575"/>
            <a:ext cx="13533900" cy="27687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600" b="1" i="0" u="none" strike="noStrike" cap="none" dirty="0" err="1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fhand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</a:t>
            </a:r>
            <a:r>
              <a:rPr lang="en-US" sz="36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open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('</a:t>
            </a:r>
            <a:r>
              <a:rPr lang="en-US" sz="36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stuff.txt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Traceback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(most recent call last):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 File "&lt;</a:t>
            </a:r>
            <a:r>
              <a:rPr lang="en-US" sz="36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stdin</a:t>
            </a:r>
            <a:r>
              <a:rPr lang="en-US" sz="36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&gt;", line 1, in &lt;module&gt;</a:t>
            </a:r>
          </a:p>
          <a:p>
            <a:pPr lvl="0">
              <a:buClr>
                <a:schemeClr val="lt1"/>
              </a:buClr>
              <a:buSzPct val="25000"/>
            </a:pPr>
            <a:r>
              <a:rPr lang="en-US" sz="36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FileNotFoundError</a:t>
            </a: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: [</a:t>
            </a:r>
            <a:r>
              <a:rPr lang="en-US" sz="3600" b="1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Errno</a:t>
            </a:r>
            <a:r>
              <a:rPr lang="en-US" sz="36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2] 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No such file or directory: '</a:t>
            </a:r>
            <a:r>
              <a:rPr lang="en-US" sz="3600" b="1" i="0" u="none" strike="noStrike" cap="none" dirty="0" err="1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stuff.txt</a:t>
            </a:r>
            <a:r>
              <a:rPr lang="en-US" sz="3600" b="1" i="0" u="none" strike="noStrike" cap="none" dirty="0">
                <a:solidFill>
                  <a:srgbClr val="FF7F00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The </a:t>
            </a:r>
            <a:r>
              <a:rPr lang="en-US" sz="7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newline</a:t>
            </a:r>
            <a:r>
              <a:rPr lang="en-US" sz="7600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</a:t>
            </a: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Character</a:t>
            </a:r>
          </a:p>
        </p:txBody>
      </p:sp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1155700" y="2603500"/>
            <a:ext cx="7459663" cy="5702399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749300" marR="0" lvl="0" indent="-37109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use a special character 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called the “</a:t>
            </a:r>
            <a:r>
              <a:rPr lang="en-US" sz="3600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newline</a:t>
            </a:r>
            <a:r>
              <a:rPr lang="en-US" sz="3600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” 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to indicate when a line ends 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We represent it as </a:t>
            </a: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\n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in strings </a:t>
            </a:r>
          </a:p>
          <a:p>
            <a:pPr marL="749300" marR="0" lvl="0" indent="-371094" algn="l" rtl="0">
              <a:lnSpc>
                <a:spcPct val="100000"/>
              </a:lnSpc>
              <a:spcBef>
                <a:spcPts val="3500"/>
              </a:spcBef>
              <a:spcAft>
                <a:spcPts val="0"/>
              </a:spcAft>
              <a:buClr>
                <a:srgbClr val="00FFFF"/>
              </a:buClr>
              <a:buSzPct val="100000"/>
              <a:buFont typeface="Cabin"/>
              <a:buChar char="•"/>
            </a:pPr>
            <a:r>
              <a:rPr lang="en-US" sz="3600" u="none" strike="noStrike" cap="none" dirty="0">
                <a:solidFill>
                  <a:srgbClr val="00FFFF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Newline</a:t>
            </a: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 is still one character - not two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9294500" y="2748725"/>
            <a:ext cx="6691499" cy="52454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'Hello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World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'Hello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World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!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Hello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World!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 = 'X</a:t>
            </a:r>
            <a:r>
              <a:rPr lang="en-US" sz="3000" b="1" i="0" u="none" strike="noStrike" cap="none" dirty="0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\</a:t>
            </a:r>
            <a:r>
              <a:rPr lang="en-US" sz="3000" b="1" i="0" u="none" strike="noStrike" cap="none" dirty="0" err="1">
                <a:solidFill>
                  <a:srgbClr val="00FFFF"/>
                </a:solidFill>
                <a:latin typeface="Courier"/>
                <a:ea typeface="Courier"/>
                <a:cs typeface="Courier"/>
                <a:sym typeface="Courier New"/>
              </a:rPr>
              <a:t>n</a:t>
            </a:r>
            <a:r>
              <a:rPr lang="en-US" sz="3000" b="1" i="0" u="none" strike="noStrike" cap="none" dirty="0" err="1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'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>
                <a:solidFill>
                  <a:srgbClr val="FFFF00"/>
                </a:solidFill>
                <a:latin typeface="Courier"/>
                <a:ea typeface="Courier"/>
                <a:cs typeface="Courier"/>
                <a:sym typeface="Courier New"/>
              </a:rPr>
              <a:t>print</a:t>
            </a:r>
            <a:r>
              <a:rPr lang="en-US" sz="3000" b="1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chemeClr val="bg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X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&gt;&gt;&gt; </a:t>
            </a:r>
            <a:r>
              <a:rPr lang="en-US" sz="30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len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(</a:t>
            </a:r>
            <a:r>
              <a:rPr lang="en-US" sz="3000" b="1" i="0" u="none" strike="noStrike" cap="none" dirty="0">
                <a:solidFill>
                  <a:srgbClr val="00FF00"/>
                </a:solidFill>
                <a:latin typeface="Courier"/>
                <a:ea typeface="Courier"/>
                <a:cs typeface="Courier"/>
                <a:sym typeface="Courier New"/>
              </a:rPr>
              <a:t>stuff</a:t>
            </a: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Cabin"/>
              <a:buNone/>
            </a:pPr>
            <a:r>
              <a:rPr lang="en-US" sz="3000" b="1" i="0" u="none" strike="noStrike" cap="none" dirty="0">
                <a:solidFill>
                  <a:schemeClr val="lt1"/>
                </a:solidFill>
                <a:latin typeface="Courier"/>
                <a:ea typeface="Courier"/>
                <a:cs typeface="Courier"/>
                <a:sym typeface="Courier New"/>
              </a:rPr>
              <a:t>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7600" u="none" strike="noStrike" cap="none" dirty="0">
                <a:solidFill>
                  <a:srgbClr val="FFD966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File Processing</a:t>
            </a:r>
          </a:p>
        </p:txBody>
      </p:sp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1155700" y="2655721"/>
            <a:ext cx="13932000" cy="1333500"/>
          </a:xfrm>
          <a:prstGeom prst="rect">
            <a:avLst/>
          </a:prstGeom>
          <a:noFill/>
          <a:ln>
            <a:noFill/>
          </a:ln>
        </p:spPr>
        <p:txBody>
          <a:bodyPr lIns="38100" tIns="38100" rIns="38100" bIns="38100" anchor="ctr" anchorCtr="0">
            <a:noAutofit/>
          </a:bodyPr>
          <a:lstStyle/>
          <a:p>
            <a:pPr marL="2159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71000"/>
              <a:buNone/>
            </a:pPr>
            <a:r>
              <a:rPr lang="en-US" sz="3600" u="none" strike="noStrike" cap="none" dirty="0">
                <a:solidFill>
                  <a:schemeClr val="lt1"/>
                </a:solidFill>
                <a:latin typeface="Arial" charset="0"/>
                <a:ea typeface="Arial" charset="0"/>
                <a:cs typeface="Arial" charset="0"/>
                <a:sym typeface="Cabin"/>
              </a:rPr>
              <a:t>A text file can be thought of as a sequence of lines</a:t>
            </a:r>
          </a:p>
        </p:txBody>
      </p:sp>
      <p:sp>
        <p:nvSpPr>
          <p:cNvPr id="275" name="Shape 275"/>
          <p:cNvSpPr txBox="1"/>
          <p:nvPr/>
        </p:nvSpPr>
        <p:spPr>
          <a:xfrm>
            <a:off x="1851475" y="3937000"/>
            <a:ext cx="13010999" cy="347969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Sat Jan  5 09:14:16 2008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Return-Path: &lt;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postmaster@collab.sakaiproject.org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&gt;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Date: Sat, 5 Jan 2008 09:12:18 -0500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To: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source@collab.sakaiproject.org</a:t>
            </a:r>
            <a:endParaRPr lang="en-US" sz="24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From: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stephen.marquard@uct.ac.za</a:t>
            </a:r>
            <a:endParaRPr lang="en-US" sz="2400" b="1" i="0" u="none" strike="noStrike" cap="none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Subject: [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sakai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] 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svn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commit: r39772 - content/branches/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Font typeface="Cabin"/>
              <a:buNone/>
            </a:pPr>
            <a:endParaRPr sz="2400" b="1" dirty="0">
              <a:solidFill>
                <a:srgbClr val="FF00FF"/>
              </a:solidFill>
              <a:latin typeface="Courier"/>
              <a:ea typeface="Courier"/>
              <a:cs typeface="Courier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ct val="25000"/>
              <a:buFont typeface="Cabin"/>
              <a:buNone/>
            </a:pP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Details:</a:t>
            </a:r>
            <a:r>
              <a:rPr lang="en-US" sz="2400" b="1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 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http://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source.sakaiproject.org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viewsvn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/?view=</a:t>
            </a:r>
            <a:r>
              <a:rPr lang="en-US" sz="2400" b="1" i="0" u="none" strike="noStrike" cap="none" dirty="0" err="1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rev&amp;rev</a:t>
            </a:r>
            <a:r>
              <a:rPr lang="en-US" sz="2400" b="1" i="0" u="none" strike="noStrike" cap="none" dirty="0">
                <a:solidFill>
                  <a:srgbClr val="FF00FF"/>
                </a:solidFill>
                <a:latin typeface="Courier"/>
                <a:ea typeface="Courier"/>
                <a:cs typeface="Courier"/>
                <a:sym typeface="Courier New"/>
              </a:rPr>
              <a:t>=39772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&amp; Subtitle">
  <a:themeElements>
    <a:clrScheme name="">
      <a:dk1>
        <a:srgbClr val="80808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AAAAAA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1837</Words>
  <Application>Microsoft Macintosh PowerPoint</Application>
  <PresentationFormat>Custom</PresentationFormat>
  <Paragraphs>231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Cabin</vt:lpstr>
      <vt:lpstr>Arial</vt:lpstr>
      <vt:lpstr>Courier</vt:lpstr>
      <vt:lpstr>Gill Sans</vt:lpstr>
      <vt:lpstr>Title &amp; Subtitle</vt:lpstr>
      <vt:lpstr>Reading Files</vt:lpstr>
      <vt:lpstr>PowerPoint Presentation</vt:lpstr>
      <vt:lpstr>File Processing</vt:lpstr>
      <vt:lpstr>Opening a File</vt:lpstr>
      <vt:lpstr>Using open()</vt:lpstr>
      <vt:lpstr>What is a Handle?</vt:lpstr>
      <vt:lpstr>When Files are Missing</vt:lpstr>
      <vt:lpstr>The newline Character</vt:lpstr>
      <vt:lpstr>File Processing</vt:lpstr>
      <vt:lpstr>File Processing</vt:lpstr>
      <vt:lpstr>Reading Files in Python</vt:lpstr>
      <vt:lpstr>File Handle as a Sequence</vt:lpstr>
      <vt:lpstr>Counting Lines in a File</vt:lpstr>
      <vt:lpstr>Reading the *Whole* File</vt:lpstr>
      <vt:lpstr>Searching Through a File</vt:lpstr>
      <vt:lpstr>OOPS!</vt:lpstr>
      <vt:lpstr>OOPS!</vt:lpstr>
      <vt:lpstr>Searching Through a File (fixed)</vt:lpstr>
      <vt:lpstr>Skipping with continue</vt:lpstr>
      <vt:lpstr>Using in to Select Lines</vt:lpstr>
      <vt:lpstr>Prompt for File Name</vt:lpstr>
      <vt:lpstr>Bad File Names</vt:lpstr>
      <vt:lpstr>Summary</vt:lpstr>
      <vt:lpstr>Acknowledgements / Contributions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Files</dc:title>
  <cp:lastModifiedBy>Severance, Charles</cp:lastModifiedBy>
  <cp:revision>37</cp:revision>
  <dcterms:modified xsi:type="dcterms:W3CDTF">2023-12-16T16:38:28Z</dcterms:modified>
</cp:coreProperties>
</file>