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1"/>
  </p:sldMasterIdLst>
  <p:notesMasterIdLst>
    <p:notesMasterId r:id="rId31"/>
  </p:notesMasterIdLst>
  <p:sldIdLst>
    <p:sldId id="256" r:id="rId2"/>
    <p:sldId id="28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1" autoAdjust="0"/>
    <p:restoredTop sz="88231"/>
  </p:normalViewPr>
  <p:slideViewPr>
    <p:cSldViewPr snapToGrid="0" snapToObjects="1">
      <p:cViewPr varScale="1">
        <p:scale>
          <a:sx n="84" d="100"/>
          <a:sy n="84" d="100"/>
        </p:scale>
        <p:origin x="856" y="19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5288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99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32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7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8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7392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4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8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2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926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8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42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885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1869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2124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8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718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57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5866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99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888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2427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981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58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83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3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71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35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971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2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pening 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1900" cy="5702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647700" lvl="0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200"/>
            </a:lvl1pPr>
            <a:lvl2pPr marL="939800" lvl="1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31900" lvl="2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536700" lvl="3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28800" lvl="4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286000" lvl="5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743200" lvl="6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00400" lvl="7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657600" lvl="8" indent="-165861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49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29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693" r:id="rId3"/>
    <p:sldLayoutId id="214748369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tutorial/datastruc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gorith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ata_structur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Lists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8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804600" y="6415089"/>
            <a:ext cx="7987499" cy="15606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www.py4e.com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587412" y="7318368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5250" y="6933293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1445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Long is a List?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4882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takes 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a parameter and returns the number of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elements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Actually </a:t>
            </a:r>
            <a:r>
              <a:rPr lang="en-US" sz="34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tells us the number of elements of any set or sequence (such as a string...)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9239250" y="3543301"/>
            <a:ext cx="6119700" cy="397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2, 'joe',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the </a:t>
            </a:r>
            <a:r>
              <a:rPr lang="en-US" sz="7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916613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returns a list of numbers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range from zero to one less than the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construct an index loop using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an integer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iterator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7726200" y="3022600"/>
            <a:ext cx="78437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list(range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)))</a:t>
            </a:r>
            <a:r>
              <a:rPr lang="en-US" sz="2400" b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Tale of Two Loops...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84950" y="3118400"/>
            <a:ext cx="7175700" cy="3594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friends)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8105725" y="5652525"/>
            <a:ext cx="5591699" cy="213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8105725" y="2509825"/>
            <a:ext cx="78888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list(range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(friends)))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Concatenating</a:t>
            </a:r>
            <a:r>
              <a:rPr lang="en-US" sz="7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Using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1778000" y="2933702"/>
            <a:ext cx="5410200" cy="2603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create a new list by adding two ex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ting lists together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9714275" y="2714100"/>
            <a:ext cx="49659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[4, 5,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3, 4, 5, 6]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Can Be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Sliced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962200" y="2875600"/>
            <a:ext cx="69416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[9, 41, 12, 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[41,12]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3, 74, 15]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506725" y="4033425"/>
            <a:ext cx="5465399" cy="2197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Just like in strings, the second number is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 to but not including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Methods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1918550" y="3110400"/>
            <a:ext cx="120428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&lt;type 'list'&gt;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[... 'append', 'count', 'extend', 'index', 'insert', 'pop', 'remove', 'reverse', 'sort']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2913200" y="7123112"/>
            <a:ext cx="1041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http://docs.python.org/tutorial/datastructures.html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Building a 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 from 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cratch</a:t>
            </a:r>
          </a:p>
        </p:txBody>
      </p:sp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302375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create an empty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add elements using 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append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method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stays in order and new elements are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added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 of 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8367175" y="2990850"/>
            <a:ext cx="74555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('book')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('cookie')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99, 'cookie']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Something in a List?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5738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provides two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let you check if an item is in a 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are logical operators that return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They do not modify the list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8585238" y="2940050"/>
            <a:ext cx="7131013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9, 21, 10, 16]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15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 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in Order</a:t>
            </a:r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22301" y="2603500"/>
            <a:ext cx="5524500" cy="570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5906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hold many items and keeps those items in the order until we do something to change the order</a:t>
            </a: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be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b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(i.e., change its order)</a:t>
            </a:r>
          </a:p>
          <a:p>
            <a:pPr marL="1104900" marR="0" lvl="0" indent="-5906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method (unlike in strings) means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 yourself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71475" y="3041075"/>
            <a:ext cx="8976525" cy="4365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.sort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['Glenn', 'Joseph',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and Lists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5802313" cy="4940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a number of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built into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take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parameters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the loops we built?  These are much simpler.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7929600" y="2455850"/>
            <a:ext cx="7885799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[3, 41, 12, 9, 74, 15]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74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154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)/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25.6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299203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Programming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155700" y="2857500"/>
            <a:ext cx="13760450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Algorithm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A set of rules or steps used to solve a problem</a:t>
            </a:r>
          </a:p>
          <a:p>
            <a:pPr marL="749300" lvl="1" indent="-444500">
              <a:spcBef>
                <a:spcPts val="0"/>
              </a:spcBef>
              <a:spcAft>
                <a:spcPts val="1000"/>
              </a:spcAft>
              <a:buSzPct val="100000"/>
            </a:pPr>
            <a:endParaRPr lang="en-U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Data Structure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A particular way of organizing data in a computer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67449" y="6941246"/>
            <a:ext cx="79736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https://en.wikipedia.org/wiki/Algorithm</a:t>
            </a:r>
            <a:endParaRPr lang="en-US" sz="3200" dirty="0">
              <a:solidFill>
                <a:srgbClr val="FFFF00"/>
              </a:solidFill>
            </a:endParaRPr>
          </a:p>
          <a:p>
            <a:pPr algn="r"/>
            <a:r>
              <a:rPr lang="en-US" sz="3200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https://en.wikipedia.org/wiki/Data_structure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44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7314550" y="4800524"/>
            <a:ext cx="8127900" cy="3987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numlist.append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(value)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1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average = sum(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 /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697125" y="1031888"/>
            <a:ext cx="8127900" cy="4835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total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b="1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total = total + value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1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average = total /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9308725" y="828688"/>
            <a:ext cx="5435700" cy="286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Average: 5.66666666667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Best Friends: Strings and Lists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498600" y="2349500"/>
            <a:ext cx="67491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'With three words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9398000" y="2292350"/>
            <a:ext cx="64509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Three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457200" y="7194550"/>
            <a:ext cx="151256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breaks a string into parts and produces a list of strings.  We think of these as words.  We can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access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particular word or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all the words.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965199" y="1085851"/>
            <a:ext cx="9364664" cy="702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'A lot               of spaces</a:t>
            </a:r>
            <a:r>
              <a:rPr lang="en-US" sz="2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split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['A', 'lot', 'of', 'spaces']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first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second</a:t>
            </a:r>
            <a:r>
              <a:rPr lang="en-US" sz="26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third</a:t>
            </a:r>
            <a:r>
              <a:rPr lang="en-US" sz="2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first;second;third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';'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['first', 'second', 'third']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9226644" y="2031185"/>
            <a:ext cx="6490311" cy="46767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do not specify a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delimiter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multiple spaces are treated like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delimiter</a:t>
            </a: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191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●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specify what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delimiter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character to use in the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splitting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2526075" y="2058975"/>
            <a:ext cx="8889299" cy="33243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not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 ') :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[2]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4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13538200" y="2330450"/>
            <a:ext cx="8160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Sat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...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42650" y="945775"/>
            <a:ext cx="130700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stephen.marquard@uct.ac.za </a:t>
            </a:r>
            <a:r>
              <a:rPr lang="en-US" sz="3600" b="0" i="0" u="none" strike="noStrike" cap="non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Jan  5 09:14:16 2008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1212375" y="6000750"/>
            <a:ext cx="142832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'From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['From', '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'Sat', 'Jan', '5', '09:14:16', '2008']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12969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split a line one way, and then grab one of the pieces of the line and split that piece again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45" name="Shape 345"/>
          <p:cNvSpPr txBox="1"/>
          <p:nvPr/>
        </p:nvSpPr>
        <p:spPr>
          <a:xfrm>
            <a:off x="7336425" y="58357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1155700" y="4506450"/>
            <a:ext cx="131826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53" name="Shape 353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1155700" y="54416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64" name="Shape 364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1155700" y="55940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pieces[1]</a:t>
            </a:r>
            <a:r>
              <a:rPr lang="en-US" sz="24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2400" b="1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7246300" y="67669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Summary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74275" y="2733900"/>
            <a:ext cx="74505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Concept of a collection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and definite loops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Indexing and lookup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mutability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Functions: </a:t>
            </a:r>
            <a:r>
              <a:rPr lang="en-US" sz="360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min, max, sum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7932975" y="2733900"/>
            <a:ext cx="75654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lists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methods: append,  remove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Sorting lists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Splitting strings into lists of words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split to parse strings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/>
        </p:nvSpPr>
        <p:spPr>
          <a:xfrm>
            <a:off x="1155700" y="1155705"/>
            <a:ext cx="13932000" cy="81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3600" dirty="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206100" y="2296131"/>
            <a:ext cx="6797699" cy="58191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61111"/>
              <a:buFont typeface="Arial"/>
              <a:buNone/>
            </a:pPr>
            <a:r>
              <a:rPr lang="en-US" sz="1800">
                <a:solidFill>
                  <a:srgbClr val="FFFFFF"/>
                </a:solidFill>
              </a:rPr>
              <a:t>… Insert new Contributors and Translators here</a:t>
            </a:r>
          </a:p>
          <a:p>
            <a:pPr lvl="0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</p:txBody>
      </p:sp>
      <p:pic>
        <p:nvPicPr>
          <p:cNvPr id="383" name="Shape 38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1049055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Shape 38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227255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Shape 385"/>
          <p:cNvSpPr txBox="1"/>
          <p:nvPr/>
        </p:nvSpPr>
        <p:spPr>
          <a:xfrm>
            <a:off x="8704400" y="2426605"/>
            <a:ext cx="6797699" cy="58172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Not a </a:t>
            </a:r>
            <a:r>
              <a:rPr lang="en-US" sz="7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”?</a:t>
            </a:r>
            <a:endParaRPr lang="en-US" sz="7600" b="0" i="0" u="none" strike="noStrike" cap="none" dirty="0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2654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Most of our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have one value in them - when we put a new value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old value is overwritten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2136725" y="5621338"/>
            <a:ext cx="12214275" cy="2257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1688763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List is a Kind of Collection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35258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allows us to put many values in a single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collection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nice because we can carry all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many values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around in one convenient package.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77850" y="789709"/>
            <a:ext cx="2557874" cy="209629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2002250" y="6000750"/>
            <a:ext cx="12192000" cy="22145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'Joseph', 'Glenn', 'Sally' 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carryon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'socks', 'shirt', 'perfume' 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Constants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98500" y="2857500"/>
            <a:ext cx="7331075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constants are surrounded by square brackets and the elements in the list are separated by commas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element can be any Python object - even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another list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can be empty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8774113" y="2532050"/>
            <a:ext cx="7162387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[5, 6]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7]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[5, 6], 7]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Already Use Lists!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x="1895475" y="2840601"/>
            <a:ext cx="8488800" cy="363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and Definite Loops - Best Pals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279124" y="3423163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10658475" y="4051100"/>
            <a:ext cx="4943475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206" name="Shape 206"/>
          <p:cNvCxnSpPr/>
          <p:nvPr/>
        </p:nvCxnSpPr>
        <p:spPr>
          <a:xfrm flipH="1">
            <a:off x="8443912" y="4353475"/>
            <a:ext cx="1986512" cy="31853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7" name="Shape 207"/>
          <p:cNvCxnSpPr/>
          <p:nvPr/>
        </p:nvCxnSpPr>
        <p:spPr>
          <a:xfrm flipH="1" flipV="1">
            <a:off x="8464060" y="4672014"/>
            <a:ext cx="1961138" cy="839786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8" name="Shape 208"/>
          <p:cNvCxnSpPr/>
          <p:nvPr/>
        </p:nvCxnSpPr>
        <p:spPr>
          <a:xfrm rot="10800000">
            <a:off x="3904399" y="5160163"/>
            <a:ext cx="6596999" cy="7988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04"/>
          <p:cNvSpPr txBox="1"/>
          <p:nvPr/>
        </p:nvSpPr>
        <p:spPr>
          <a:xfrm>
            <a:off x="1279124" y="5997591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 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Inside Lists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1900" cy="3086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Just like strings, we can get at any single element in a list using an index specified in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square brackets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775" y="992909"/>
            <a:ext cx="27368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17272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1557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Joseph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7429500" y="5065701"/>
            <a:ext cx="8156400" cy="233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6068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0353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Glenn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54864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Sally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4493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Mutable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7331075" cy="5156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 are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immutable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we cannot change the contents of a string - we must make a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 string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make any change</a:t>
            </a:r>
          </a:p>
          <a:p>
            <a:pPr marL="457200" lvl="0" indent="-444500">
              <a:spcAft>
                <a:spcPts val="1000"/>
              </a:spcAft>
              <a:buSzPct val="100000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Lists are 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mutable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we can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change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 element of a list using the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9334300" y="2247900"/>
            <a:ext cx="6464399" cy="59694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'Banana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4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4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'</a:t>
            </a:r>
            <a:r>
              <a:rPr lang="en-US" sz="24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4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does not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support item 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banana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28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28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41, 63]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2329</Words>
  <Application>Microsoft Macintosh PowerPoint</Application>
  <PresentationFormat>Custom</PresentationFormat>
  <Paragraphs>335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Cabin</vt:lpstr>
      <vt:lpstr>Arial</vt:lpstr>
      <vt:lpstr>Courier</vt:lpstr>
      <vt:lpstr>Courier New</vt:lpstr>
      <vt:lpstr>Gill Sans</vt:lpstr>
      <vt:lpstr>Title &amp; Subtitle</vt:lpstr>
      <vt:lpstr>Python Lists</vt:lpstr>
      <vt:lpstr>Programming</vt:lpstr>
      <vt:lpstr>What is Not a “Collection”?</vt:lpstr>
      <vt:lpstr>A List is a Kind of Collection</vt:lpstr>
      <vt:lpstr>List Constants</vt:lpstr>
      <vt:lpstr>We Already Use Lists!</vt:lpstr>
      <vt:lpstr>Lists and Definite Loops - Best Pals</vt:lpstr>
      <vt:lpstr>Looking Inside Lists</vt:lpstr>
      <vt:lpstr>Lists are Mutable</vt:lpstr>
      <vt:lpstr>How Long is a List?</vt:lpstr>
      <vt:lpstr>Using the range Function</vt:lpstr>
      <vt:lpstr>A Tale of Two Loops...</vt:lpstr>
      <vt:lpstr>Concatenating Lists Using +</vt:lpstr>
      <vt:lpstr>Lists Can Be Sliced Using :</vt:lpstr>
      <vt:lpstr>List Methods</vt:lpstr>
      <vt:lpstr>Building a List from Scratch</vt:lpstr>
      <vt:lpstr>Is Something in a List?</vt:lpstr>
      <vt:lpstr>Lists are in Order</vt:lpstr>
      <vt:lpstr>Built-in Functions and Lists</vt:lpstr>
      <vt:lpstr>PowerPoint Presentation</vt:lpstr>
      <vt:lpstr>Best Friends: Strings and Lists</vt:lpstr>
      <vt:lpstr>PowerPoint Presentation</vt:lpstr>
      <vt:lpstr>PowerPoint Presentation</vt:lpstr>
      <vt:lpstr>The Double Split Pattern</vt:lpstr>
      <vt:lpstr>The Double Split Pattern</vt:lpstr>
      <vt:lpstr>The Double Split Pattern</vt:lpstr>
      <vt:lpstr>The Double Split Pattern</vt:lpstr>
      <vt:lpstr>List 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Lists</dc:title>
  <cp:lastModifiedBy>Severance, Charles</cp:lastModifiedBy>
  <cp:revision>58</cp:revision>
  <dcterms:modified xsi:type="dcterms:W3CDTF">2023-12-21T03:51:32Z</dcterms:modified>
</cp:coreProperties>
</file>