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64"/>
  </p:notesMasterIdLst>
  <p:sldIdLst>
    <p:sldId id="256" r:id="rId2"/>
    <p:sldId id="34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349" r:id="rId13"/>
    <p:sldId id="269" r:id="rId14"/>
    <p:sldId id="270" r:id="rId15"/>
    <p:sldId id="271" r:id="rId16"/>
    <p:sldId id="272" r:id="rId17"/>
    <p:sldId id="273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5" r:id="rId26"/>
    <p:sldId id="326" r:id="rId27"/>
    <p:sldId id="327" r:id="rId28"/>
    <p:sldId id="328" r:id="rId29"/>
    <p:sldId id="329" r:id="rId30"/>
    <p:sldId id="330" r:id="rId31"/>
    <p:sldId id="295" r:id="rId32"/>
    <p:sldId id="296" r:id="rId33"/>
    <p:sldId id="297" r:id="rId34"/>
    <p:sldId id="333" r:id="rId35"/>
    <p:sldId id="335" r:id="rId36"/>
    <p:sldId id="337" r:id="rId37"/>
    <p:sldId id="338" r:id="rId38"/>
    <p:sldId id="339" r:id="rId39"/>
    <p:sldId id="340" r:id="rId40"/>
    <p:sldId id="342" r:id="rId41"/>
    <p:sldId id="343" r:id="rId42"/>
    <p:sldId id="341" r:id="rId43"/>
    <p:sldId id="344" r:id="rId44"/>
    <p:sldId id="345" r:id="rId45"/>
    <p:sldId id="346" r:id="rId46"/>
    <p:sldId id="347" r:id="rId47"/>
    <p:sldId id="298" r:id="rId48"/>
    <p:sldId id="299" r:id="rId49"/>
    <p:sldId id="300" r:id="rId50"/>
    <p:sldId id="301" r:id="rId51"/>
    <p:sldId id="302" r:id="rId52"/>
    <p:sldId id="331" r:id="rId53"/>
    <p:sldId id="304" r:id="rId54"/>
    <p:sldId id="305" r:id="rId55"/>
    <p:sldId id="306" r:id="rId56"/>
    <p:sldId id="308" r:id="rId57"/>
    <p:sldId id="309" r:id="rId58"/>
    <p:sldId id="311" r:id="rId59"/>
    <p:sldId id="312" r:id="rId60"/>
    <p:sldId id="332" r:id="rId61"/>
    <p:sldId id="314" r:id="rId62"/>
    <p:sldId id="315" r:id="rId63"/>
  </p:sldIdLst>
  <p:sldSz cx="16256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FF40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5"/>
    <p:restoredTop sz="93492"/>
  </p:normalViewPr>
  <p:slideViewPr>
    <p:cSldViewPr snapToGrid="0" snapToObjects="1">
      <p:cViewPr varScale="1">
        <p:scale>
          <a:sx n="74" d="100"/>
          <a:sy n="74" d="100"/>
        </p:scale>
        <p:origin x="184" y="320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0324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dk2"/>
                </a:solidFill>
              </a:rPr>
              <a:t>Note from Chuck.  If you are using these materials, you can remove the UM logo and replace it with your own, but please retain the CC-BY logo on the first page as well </a:t>
            </a:r>
            <a:r>
              <a:rPr lang="en-US">
                <a:solidFill>
                  <a:schemeClr val="dk2"/>
                </a:solidFill>
              </a:rPr>
              <a:t>as the</a:t>
            </a:r>
            <a:r>
              <a:rPr lang="en-US" baseline="0">
                <a:solidFill>
                  <a:schemeClr val="dk2"/>
                </a:solidFill>
              </a:rPr>
              <a:t> acknowledgement page(s) at the end</a:t>
            </a:r>
            <a:r>
              <a:rPr lang="en-US">
                <a:solidFill>
                  <a:schemeClr val="dk2"/>
                </a:solidFill>
              </a:rPr>
              <a:t>.</a:t>
            </a:r>
            <a:endParaRPr lang="en-US" dirty="0">
              <a:solidFill>
                <a:schemeClr val="dk2"/>
              </a:solidFill>
            </a:endParaRPr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90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932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698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957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82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979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77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174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856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087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95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579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480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186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133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991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6868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032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838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94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561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5" name="Shape 6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22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324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901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847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619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935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222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882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262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2249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70473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1" name="Shape 7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81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792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8758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3" name="Shape 7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815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4471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1" name="Shape 7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2726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0194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889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41938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169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95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356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662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603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281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83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pening Titl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932000" cy="169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 hasCustomPrompt="1"/>
          </p:nvPr>
        </p:nvSpPr>
        <p:spPr>
          <a:xfrm>
            <a:off x="1155700" y="2603500"/>
            <a:ext cx="13932000" cy="5702399"/>
          </a:xfrm>
          <a:prstGeom prst="rect">
            <a:avLst/>
          </a:prstGeom>
          <a:noFill/>
          <a:ln>
            <a:noFill/>
          </a:ln>
        </p:spPr>
        <p:txBody>
          <a:bodyPr lIns="91425" tIns="0" rIns="91440" bIns="0" anchor="t" anchorCtr="0"/>
          <a:lstStyle>
            <a:lvl1pPr marL="871538" lvl="0" indent="-301625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Arial" charset="0"/>
              <a:buChar char="•"/>
              <a:tabLst/>
              <a:defRPr sz="3200">
                <a:solidFill>
                  <a:schemeClr val="bg1"/>
                </a:solidFill>
              </a:defRPr>
            </a:lvl1pPr>
            <a:lvl2pPr marL="1212850" lvl="1" indent="-303213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Arial" charset="0"/>
              <a:buChar char="•"/>
              <a:tabLst/>
              <a:defRPr sz="3200">
                <a:solidFill>
                  <a:schemeClr val="bg1"/>
                </a:solidFill>
              </a:defRPr>
            </a:lvl2pPr>
            <a:lvl3pPr marL="1439863" lvl="2" indent="-285750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tabLst/>
              <a:defRPr sz="2800">
                <a:solidFill>
                  <a:schemeClr val="bg1"/>
                </a:solidFill>
              </a:defRPr>
            </a:lvl3pPr>
            <a:lvl4pPr marL="1600200" lvl="3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892300" lvl="4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2349500" lvl="5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2806700" lvl="6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3263900" lvl="7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3721100" lvl="8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932000" cy="169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11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9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155700" y="833718"/>
            <a:ext cx="13932000" cy="1706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1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6256000" cy="768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8357616"/>
            <a:ext cx="16256000" cy="7863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713" r:id="rId2"/>
    <p:sldLayoutId id="2147483716" r:id="rId3"/>
    <p:sldLayoutId id="2147483717" r:id="rId4"/>
    <p:sldLayoutId id="214748371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200" b="0" i="0" u="none" strike="noStrike" cap="none">
          <a:solidFill>
            <a:srgbClr val="FFFF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2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python.org/library/socket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353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nternet_Protocol_Suit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tt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youtube.com/watch?v=x2GylLq59r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rfc79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nternet_Protocol_Suit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kitcowan/2103850699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Tin_can_telephon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_sock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b_scrapin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Web_crawler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CP_and_UDP_por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-chuck.com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hyperlink" Target="http://open.umich.ed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n.wikipedia.org/wiki/List_of_TCP_and_UDP_port_numbe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Networked Programs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549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8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Chapter 12</a:t>
            </a:r>
          </a:p>
        </p:txBody>
      </p:sp>
      <p:sp>
        <p:nvSpPr>
          <p:cNvPr id="7" name="Shape 206"/>
          <p:cNvSpPr txBox="1"/>
          <p:nvPr/>
        </p:nvSpPr>
        <p:spPr>
          <a:xfrm>
            <a:off x="2990025" y="6988169"/>
            <a:ext cx="9985799" cy="101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Python for Everybody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www.py4e.com</a:t>
            </a:r>
            <a:endParaRPr lang="en-US" sz="3200" u="none" strike="noStrike" cap="none" dirty="0"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pic>
        <p:nvPicPr>
          <p:cNvPr id="8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30212" y="7346944"/>
            <a:ext cx="1968500" cy="66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325" y="6669169"/>
            <a:ext cx="1346100" cy="13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78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Sockets in Python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1155700" y="2905299"/>
            <a:ext cx="13932000" cy="133412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has built-in support for TCP Sockets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1574800" y="3897300"/>
            <a:ext cx="14092799" cy="175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import socket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b="1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</a:t>
            </a:r>
            <a:r>
              <a:rPr lang="en-US" sz="30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3000" b="1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socket.socket</a:t>
            </a:r>
            <a:r>
              <a:rPr lang="en-US" sz="30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3000" b="1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socket.AF_INET</a:t>
            </a:r>
            <a:r>
              <a:rPr lang="en-US" sz="30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, </a:t>
            </a:r>
            <a:r>
              <a:rPr lang="en-US" sz="3000" b="1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socket.SOCK_STREAM</a:t>
            </a:r>
            <a:r>
              <a:rPr lang="en-US" sz="30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lvl="0">
              <a:buClr>
                <a:srgbClr val="FFFF00"/>
              </a:buClr>
              <a:buSzPct val="25000"/>
            </a:pPr>
            <a:r>
              <a:rPr lang="en-US" sz="3000" b="1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mysock.connect</a:t>
            </a:r>
            <a:r>
              <a:rPr lang="en-US" sz="30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 ('</a:t>
            </a:r>
            <a:r>
              <a:rPr lang="en-US" sz="3000" b="1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data.pr4e.org</a:t>
            </a:r>
            <a:r>
              <a:rPr lang="en-US" sz="30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',</a:t>
            </a:r>
            <a:r>
              <a:rPr lang="en-US" sz="3000" b="1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 80</a:t>
            </a:r>
            <a:r>
              <a:rPr lang="en-US" sz="30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 )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3212625" y="7430175"/>
            <a:ext cx="8963999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http://docs.python.org/library/socket.html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3117850" y="6388100"/>
            <a:ext cx="1079400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8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Host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10909300" y="6388100"/>
            <a:ext cx="976199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8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Port</a:t>
            </a:r>
          </a:p>
        </p:txBody>
      </p:sp>
      <p:cxnSp>
        <p:nvCxnSpPr>
          <p:cNvPr id="416" name="Shape 416"/>
          <p:cNvCxnSpPr/>
          <p:nvPr/>
        </p:nvCxnSpPr>
        <p:spPr>
          <a:xfrm flipH="1">
            <a:off x="4404840" y="5653200"/>
            <a:ext cx="2089198" cy="991985"/>
          </a:xfrm>
          <a:prstGeom prst="straightConnector1">
            <a:avLst/>
          </a:prstGeom>
          <a:noFill/>
          <a:ln w="1016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417" name="Shape 417"/>
          <p:cNvCxnSpPr/>
          <p:nvPr/>
        </p:nvCxnSpPr>
        <p:spPr>
          <a:xfrm>
            <a:off x="9714530" y="5647015"/>
            <a:ext cx="988949" cy="998170"/>
          </a:xfrm>
          <a:prstGeom prst="straightConnector1">
            <a:avLst/>
          </a:prstGeom>
          <a:noFill/>
          <a:ln w="101600" cap="rnd" cmpd="sng">
            <a:solidFill>
              <a:srgbClr val="00FF00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11607800" y="4254500"/>
            <a:ext cx="45578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4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http://xkcd.com/353/</a:t>
            </a:r>
          </a:p>
        </p:txBody>
      </p:sp>
      <p:pic>
        <p:nvPicPr>
          <p:cNvPr id="423" name="Shape 4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7701" y="801611"/>
            <a:ext cx="6115050" cy="752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Application Protocols</a:t>
            </a:r>
          </a:p>
        </p:txBody>
      </p:sp>
    </p:spTree>
    <p:extLst>
      <p:ext uri="{BB962C8B-B14F-4D97-AF65-F5344CB8AC3E}">
        <p14:creationId xmlns:p14="http://schemas.microsoft.com/office/powerpoint/2010/main" val="121642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Application Protocol 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7493000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Since TCP (and Python) gives us a reliable </a:t>
            </a:r>
            <a:r>
              <a:rPr lang="en-US" sz="3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what </a:t>
            </a:r>
            <a:r>
              <a:rPr lang="en-US" sz="3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 we want to do with the </a:t>
            </a:r>
            <a:r>
              <a:rPr lang="en-US" sz="3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  What problem do we want to solve?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Application Protocols</a:t>
            </a:r>
          </a:p>
          <a:p>
            <a:pPr marL="4699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Mail</a:t>
            </a:r>
          </a:p>
          <a:p>
            <a:pPr marL="4699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World Wide Web</a:t>
            </a: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9100" y="2806700"/>
            <a:ext cx="6007100" cy="469899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/>
        </p:nvSpPr>
        <p:spPr>
          <a:xfrm>
            <a:off x="9613900" y="3390900"/>
            <a:ext cx="5410200" cy="673099"/>
          </a:xfrm>
          <a:prstGeom prst="rect">
            <a:avLst/>
          </a:prstGeom>
          <a:noFill/>
          <a:ln w="254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Shape 432"/>
          <p:cNvSpPr txBox="1"/>
          <p:nvPr/>
        </p:nvSpPr>
        <p:spPr>
          <a:xfrm>
            <a:off x="7934325" y="7610950"/>
            <a:ext cx="81522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Source: </a:t>
            </a:r>
            <a:r>
              <a:rPr lang="en-US" sz="24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http://en.wikipedia.org/wiki/Internet_Protocol_Suite</a:t>
            </a:r>
            <a:r>
              <a:rPr lang="en-US" sz="2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6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 - Hypertext Trans</a:t>
            </a:r>
            <a:r>
              <a:rPr lang="en-US" sz="660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fer</a:t>
            </a:r>
            <a:r>
              <a:rPr lang="en-US" sz="6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Protocol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dominant Application Layer Protocol on the Internet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Invented for the Web - to Retrieve HTML,  Images, Documents, </a:t>
            </a:r>
            <a:r>
              <a:rPr lang="en-US" sz="36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etc.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Extended 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to </a:t>
            </a:r>
            <a:r>
              <a:rPr lang="en-US" sz="36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retrieve 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data 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 addition to documents - RSS, Web Services, etc.  </a:t>
            </a:r>
            <a:r>
              <a:rPr lang="en-US" sz="36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Basic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Concept - Make a Connection - Request a document - Retrieve the Document - Close the Connection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4773597" y="7473950"/>
            <a:ext cx="73689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http://en.wikipedia.org/wiki/Http</a:t>
            </a:r>
            <a:r>
              <a:rPr lang="en-US" sz="3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084537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4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4294967295"/>
          </p:nvPr>
        </p:nvSpPr>
        <p:spPr>
          <a:xfrm>
            <a:off x="1155800" y="2539899"/>
            <a:ext cx="13931900" cy="402107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</a:t>
            </a:r>
            <a:r>
              <a:rPr lang="en-US" sz="4700" u="none" strike="noStrike" cap="none" dirty="0" err="1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</a:t>
            </a:r>
            <a:r>
              <a:rPr lang="en-US" sz="47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yper</a:t>
            </a:r>
            <a:r>
              <a:rPr lang="en-US" sz="4700" u="none" strike="noStrike" cap="none" dirty="0" err="1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</a:t>
            </a:r>
            <a:r>
              <a:rPr lang="en-US" sz="47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ext</a:t>
            </a:r>
            <a:r>
              <a:rPr lang="en-US" sz="47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</a:t>
            </a:r>
            <a:r>
              <a:rPr lang="en-US" sz="47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rans</a:t>
            </a:r>
            <a:r>
              <a:rPr lang="en-US" sz="47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fer</a:t>
            </a:r>
            <a:r>
              <a:rPr lang="en-US" sz="47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</a:t>
            </a:r>
            <a:r>
              <a:rPr lang="en-US" sz="47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rotocol is the set of rules to allow browsers to retrieve web documents from servers over the Internet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1987654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74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What is a Protocol?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9550400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 set of rules that all parties follow so we can predict each other</a:t>
            </a:r>
            <a:r>
              <a:rPr lang="en-US" sz="34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’</a:t>
            </a:r>
            <a:r>
              <a:rPr lang="en-US" sz="3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 behavior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And not bump into each other</a:t>
            </a:r>
          </a:p>
          <a:p>
            <a:pPr marL="927100" marR="0" lvl="1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Tx/>
              <a:buChar char="-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 two-way roads in USA, drive on the right</a:t>
            </a:r>
            <a:r>
              <a:rPr lang="en-US" sz="3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hand side of the road</a:t>
            </a:r>
          </a:p>
          <a:p>
            <a:pPr marL="927100" marR="0" lvl="1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Tx/>
              <a:buChar char="-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 two-way roads in the UK, drive on the left</a:t>
            </a:r>
            <a:r>
              <a:rPr lang="en-US" sz="3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hand side of the road</a:t>
            </a:r>
          </a:p>
        </p:txBody>
      </p:sp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311" y="2413000"/>
            <a:ext cx="4065586" cy="25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12550" y="5549900"/>
            <a:ext cx="4070350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/>
        </p:nvSpPr>
        <p:spPr>
          <a:xfrm>
            <a:off x="3178175" y="1879600"/>
            <a:ext cx="9167700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600" b="0" i="0" u="none" strike="noStrike" cap="none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http://</a:t>
            </a:r>
            <a:r>
              <a:rPr lang="en-US" sz="3600" b="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www.dr-chuck.com</a:t>
            </a:r>
            <a:r>
              <a:rPr lang="en-US" sz="3600" b="0" i="0" u="none" strike="noStrike" cap="none">
                <a:solidFill>
                  <a:srgbClr val="FF7F00"/>
                </a:solidFill>
                <a:latin typeface="Courier"/>
                <a:ea typeface="Courier New"/>
                <a:cs typeface="Courier"/>
                <a:sym typeface="Courier New"/>
              </a:rPr>
              <a:t>/page1.htm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3091637" y="2895600"/>
            <a:ext cx="17223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protocol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6805611" y="2895600"/>
            <a:ext cx="923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host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9825800" y="2895600"/>
            <a:ext cx="2412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document</a:t>
            </a:r>
          </a:p>
        </p:txBody>
      </p:sp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08618" y="4194074"/>
            <a:ext cx="3736182" cy="34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 txBox="1"/>
          <p:nvPr/>
        </p:nvSpPr>
        <p:spPr>
          <a:xfrm>
            <a:off x="11995150" y="6191250"/>
            <a:ext cx="3244850" cy="1143000"/>
          </a:xfrm>
          <a:prstGeom prst="rect">
            <a:avLst/>
          </a:prstGeom>
          <a:solidFill>
            <a:srgbClr val="000000">
              <a:alpha val="52549"/>
            </a:srgbClr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Robert Cailliau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CERN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1465598" y="5835650"/>
            <a:ext cx="9559500" cy="609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5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http://www.youtube.com/watch?v=x2GylLq59rI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1659712" y="6813348"/>
            <a:ext cx="22160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1:17 - 2:19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401">
                <a:solidFill>
                  <a:srgbClr val="FFD966"/>
                </a:solidFill>
              </a:rPr>
              <a:t>Getting Data From The Server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1155700" y="3174666"/>
            <a:ext cx="13932000" cy="4194407"/>
          </a:xfrm>
        </p:spPr>
        <p:txBody>
          <a:bodyPr/>
          <a:lstStyle/>
          <a:p>
            <a:pPr marL="749309">
              <a:defRPr/>
            </a:pPr>
            <a:r>
              <a:rPr lang="en-US" altLang="en-US" sz="3401"/>
              <a:t>Each time the user clicks on an anchor tag with an href= value to switch to a new page, the browser makes a connection to the web server and issues a </a:t>
            </a:r>
            <a:r>
              <a:rPr lang="ja-JP" altLang="en-US" sz="3401">
                <a:latin typeface="Arial" charset="0"/>
              </a:rPr>
              <a:t>“</a:t>
            </a:r>
            <a:r>
              <a:rPr lang="en-US" altLang="ja-JP" sz="3401"/>
              <a:t>GET</a:t>
            </a:r>
            <a:r>
              <a:rPr lang="ja-JP" altLang="en-US" sz="3401">
                <a:latin typeface="Arial" charset="0"/>
              </a:rPr>
              <a:t>”</a:t>
            </a:r>
            <a:r>
              <a:rPr lang="en-US" altLang="ja-JP" sz="3401"/>
              <a:t> request - to GET the content of the page at the specified URL</a:t>
            </a:r>
          </a:p>
          <a:p>
            <a:pPr marL="749309">
              <a:defRPr/>
            </a:pPr>
            <a:r>
              <a:rPr lang="en-US" altLang="en-US" sz="3401"/>
              <a:t>The server returns the HTML document to the browser, which formats and displays the document to the user</a:t>
            </a:r>
          </a:p>
        </p:txBody>
      </p:sp>
    </p:spTree>
    <p:extLst>
      <p:ext uri="{BB962C8B-B14F-4D97-AF65-F5344CB8AC3E}">
        <p14:creationId xmlns:p14="http://schemas.microsoft.com/office/powerpoint/2010/main" val="1287154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38537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8" y="905084"/>
            <a:ext cx="8277906" cy="3096919"/>
          </a:xfrm>
        </p:spPr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A Free Book on Network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5137187"/>
            <a:ext cx="7523126" cy="3122806"/>
          </a:xfrm>
        </p:spPr>
        <p:txBody>
          <a:bodyPr/>
          <a:lstStyle/>
          <a:p>
            <a:r>
              <a:rPr lang="en-US" dirty="0"/>
              <a:t>If you find this topic area interesting and/or need more detail</a:t>
            </a:r>
          </a:p>
          <a:p>
            <a:r>
              <a:rPr lang="en-US" dirty="0" err="1"/>
              <a:t>www.net-intro.com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735" y="1297172"/>
            <a:ext cx="4506035" cy="64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9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rgbClr val="FFC0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13319" name="TextBox 17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904230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rgbClr val="FFC0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 dirty="0">
              <a:ea typeface="ヒラギノ角ゴ ProN W3" charset="0"/>
            </a:endParaRP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1752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31754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560060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rgbClr val="FFC0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32775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2777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450377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rot="10800000" flipH="1">
            <a:off x="8308622" y="2427112"/>
            <a:ext cx="22578" cy="2108201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rgbClr val="FFC0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33800" name="Rectangle 11"/>
          <p:cNvSpPr>
            <a:spLocks/>
          </p:cNvSpPr>
          <p:nvPr/>
        </p:nvSpPr>
        <p:spPr bwMode="auto">
          <a:xfrm>
            <a:off x="10986912" y="1586090"/>
            <a:ext cx="4967111" cy="321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00FF00"/>
                </a:solidFill>
                <a:ea typeface="ＭＳ Ｐゴシック" charset="-128"/>
              </a:rPr>
              <a:t>&lt;h1&gt;The Second Page&lt;/h1&gt;&lt;p&gt;If you like, you can switch back to the &lt;a href="page1.htm"&gt;First Page&lt;/a&gt;.&lt;/p&gt;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3802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33803" name="TextBox 15"/>
          <p:cNvSpPr txBox="1">
            <a:spLocks noChangeArrowheads="1"/>
          </p:cNvSpPr>
          <p:nvPr/>
        </p:nvSpPr>
        <p:spPr bwMode="auto">
          <a:xfrm>
            <a:off x="12242777" y="685802"/>
            <a:ext cx="1978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00FF00"/>
                </a:solidFill>
              </a:rPr>
              <a:t>Response</a:t>
            </a:r>
          </a:p>
        </p:txBody>
      </p:sp>
      <p:sp>
        <p:nvSpPr>
          <p:cNvPr id="33806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6397" name="TextBox 14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2141412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rot="10800000" flipH="1">
            <a:off x="8308622" y="2427112"/>
            <a:ext cx="22578" cy="2108201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1" y="51420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rgbClr val="FFC0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rot="10800000">
            <a:off x="9194801" y="5446890"/>
            <a:ext cx="1600201" cy="990601"/>
          </a:xfrm>
          <a:prstGeom prst="line">
            <a:avLst/>
          </a:prstGeom>
          <a:noFill/>
          <a:ln w="114300">
            <a:solidFill>
              <a:schemeClr val="bg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4826" name="Rectangle 11"/>
          <p:cNvSpPr>
            <a:spLocks/>
          </p:cNvSpPr>
          <p:nvPr/>
        </p:nvSpPr>
        <p:spPr bwMode="auto">
          <a:xfrm>
            <a:off x="10986912" y="1586090"/>
            <a:ext cx="4967111" cy="321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00FF00"/>
                </a:solidFill>
                <a:ea typeface="ＭＳ Ｐゴシック" charset="-128"/>
              </a:rPr>
              <a:t>&lt;h1&gt;The Second Page&lt;/h1&gt;&lt;p&gt;If you like, you can switch back to the &lt;a href="page1.htm"&gt;First Page&lt;/a&gt;.&lt;/p&gt;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4828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34829" name="TextBox 15"/>
          <p:cNvSpPr txBox="1">
            <a:spLocks noChangeArrowheads="1"/>
          </p:cNvSpPr>
          <p:nvPr/>
        </p:nvSpPr>
        <p:spPr bwMode="auto">
          <a:xfrm>
            <a:off x="12242777" y="685802"/>
            <a:ext cx="1978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00FF00"/>
                </a:solidFill>
              </a:rPr>
              <a:t>Response</a:t>
            </a:r>
          </a:p>
        </p:txBody>
      </p:sp>
      <p:sp>
        <p:nvSpPr>
          <p:cNvPr id="34832" name="TextBox 19"/>
          <p:cNvSpPr txBox="1">
            <a:spLocks noChangeArrowheads="1"/>
          </p:cNvSpPr>
          <p:nvPr/>
        </p:nvSpPr>
        <p:spPr bwMode="auto">
          <a:xfrm>
            <a:off x="8432707" y="5827891"/>
            <a:ext cx="15552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chemeClr val="bg1"/>
                </a:solidFill>
              </a:rPr>
              <a:t>Parse/</a:t>
            </a:r>
          </a:p>
          <a:p>
            <a:pPr algn="ctr" eaLnBrk="1" hangingPunct="1">
              <a:defRPr/>
            </a:pPr>
            <a:r>
              <a:rPr lang="en-US" altLang="en-US">
                <a:solidFill>
                  <a:schemeClr val="bg1"/>
                </a:solidFill>
              </a:rPr>
              <a:t>Render</a:t>
            </a:r>
          </a:p>
        </p:txBody>
      </p:sp>
      <p:sp>
        <p:nvSpPr>
          <p:cNvPr id="34833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7424" name="TextBox 18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502075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401">
                <a:solidFill>
                  <a:srgbClr val="FFD966"/>
                </a:solidFill>
              </a:rPr>
              <a:t>Internet Standards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1509891" y="2590801"/>
            <a:ext cx="7024510" cy="5359401"/>
          </a:xfrm>
        </p:spPr>
        <p:txBody>
          <a:bodyPr/>
          <a:lstStyle/>
          <a:p>
            <a:pPr marL="749309">
              <a:defRPr/>
            </a:pPr>
            <a:r>
              <a:rPr lang="en-US" altLang="en-US" dirty="0"/>
              <a:t>The standards for all of the Internet protocols (inner workings) are developed by an organization</a:t>
            </a:r>
          </a:p>
          <a:p>
            <a:pPr marL="749309">
              <a:defRPr/>
            </a:pPr>
            <a:r>
              <a:rPr lang="en-US" altLang="en-US" dirty="0"/>
              <a:t>Internet Engineering Task Force (IETF)</a:t>
            </a:r>
          </a:p>
          <a:p>
            <a:pPr marL="749309">
              <a:defRPr/>
            </a:pPr>
            <a:r>
              <a:rPr lang="en-US" altLang="en-US" dirty="0" err="1"/>
              <a:t>www.ietf.org</a:t>
            </a:r>
            <a:endParaRPr lang="en-US" altLang="en-US" dirty="0"/>
          </a:p>
          <a:p>
            <a:pPr marL="749309">
              <a:defRPr/>
            </a:pPr>
            <a:r>
              <a:rPr lang="en-US" altLang="en-US" dirty="0"/>
              <a:t>Standards are called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/>
              <a:t>RFCs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/>
              <a:t> -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/>
              <a:t>Request for Comments</a:t>
            </a:r>
            <a:r>
              <a:rPr lang="ja-JP" altLang="en-US" dirty="0">
                <a:latin typeface="Arial" charset="0"/>
              </a:rPr>
              <a:t>”</a:t>
            </a:r>
            <a:endParaRPr lang="en-US" altLang="en-US" dirty="0"/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8925544" y="7466913"/>
            <a:ext cx="66204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200">
                <a:solidFill>
                  <a:srgbClr val="FFFF00"/>
                </a:solidFill>
                <a:ea typeface="ＭＳ Ｐゴシック" charset="-128"/>
              </a:rPr>
              <a:t>Source: </a:t>
            </a:r>
            <a:r>
              <a:rPr lang="en-US" altLang="en-US" sz="3200" u="sng">
                <a:solidFill>
                  <a:srgbClr val="FFFF00"/>
                </a:solidFill>
                <a:ea typeface="ＭＳ Ｐゴシック" charset="-128"/>
                <a:hlinkClick r:id="rId3"/>
              </a:rPr>
              <a:t>http://tools.ietf.org/html/rfc791</a:t>
            </a:r>
            <a:r>
              <a:rPr lang="en-US" altLang="en-US" sz="3200">
                <a:solidFill>
                  <a:srgbClr val="FFFF00"/>
                </a:solidFill>
                <a:ea typeface="ＭＳ Ｐゴシック" charset="-128"/>
              </a:rPr>
              <a:t>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912" y="2794000"/>
            <a:ext cx="6578599" cy="253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445" y="5827891"/>
            <a:ext cx="6587067" cy="123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079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87" y="761261"/>
            <a:ext cx="7597422" cy="697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/>
          </p:cNvSpPr>
          <p:nvPr/>
        </p:nvSpPr>
        <p:spPr bwMode="auto">
          <a:xfrm>
            <a:off x="1770408" y="8239303"/>
            <a:ext cx="11729868" cy="62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00FF00"/>
                </a:solidFill>
                <a:latin typeface="+mj-lt"/>
                <a:ea typeface="ＭＳ Ｐゴシック" charset="-128"/>
              </a:rPr>
              <a:t>http://www.w3.org/Protocols/rfc2616/rfc2616.txt</a:t>
            </a:r>
          </a:p>
        </p:txBody>
      </p:sp>
    </p:spTree>
    <p:extLst>
      <p:ext uri="{BB962C8B-B14F-4D97-AF65-F5344CB8AC3E}">
        <p14:creationId xmlns:p14="http://schemas.microsoft.com/office/powerpoint/2010/main" val="1869892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8" y="778934"/>
            <a:ext cx="13653911" cy="743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51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401">
                <a:solidFill>
                  <a:srgbClr val="00FF00"/>
                </a:solidFill>
              </a:rPr>
              <a:t>Making an HTTP request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49309">
              <a:defRPr/>
            </a:pPr>
            <a:r>
              <a:rPr lang="en-US" sz="3401" dirty="0"/>
              <a:t>Connect to the server like </a:t>
            </a:r>
            <a:r>
              <a:rPr lang="en-US" sz="3401" dirty="0" err="1">
                <a:solidFill>
                  <a:srgbClr val="FFFF00"/>
                </a:solidFill>
              </a:rPr>
              <a:t>www.dr-chuck.com</a:t>
            </a:r>
            <a:r>
              <a:rPr lang="en-US" sz="3401" dirty="0"/>
              <a:t>"</a:t>
            </a:r>
          </a:p>
          <a:p>
            <a:pPr marL="749309">
              <a:defRPr/>
            </a:pPr>
            <a:r>
              <a:rPr lang="en-US" sz="3401" dirty="0"/>
              <a:t>Request a document (or the default document)</a:t>
            </a:r>
          </a:p>
          <a:p>
            <a:pPr marL="1638321" lvl="3">
              <a:defRPr/>
            </a:pPr>
            <a:r>
              <a:rPr lang="en-US" sz="3401" dirty="0">
                <a:solidFill>
                  <a:srgbClr val="00FF00"/>
                </a:solidFill>
              </a:rPr>
              <a:t> GET http://</a:t>
            </a:r>
            <a:r>
              <a:rPr lang="en-US" sz="3401" dirty="0" err="1">
                <a:solidFill>
                  <a:srgbClr val="00FF00"/>
                </a:solidFill>
              </a:rPr>
              <a:t>www.dr-chuck.com</a:t>
            </a:r>
            <a:r>
              <a:rPr lang="en-US" sz="3401" dirty="0">
                <a:solidFill>
                  <a:srgbClr val="00FF00"/>
                </a:solidFill>
              </a:rPr>
              <a:t>/page1.htm HTTP/1.0</a:t>
            </a:r>
          </a:p>
          <a:p>
            <a:pPr marL="1638321" lvl="3">
              <a:defRPr/>
            </a:pPr>
            <a:r>
              <a:rPr lang="en-US" sz="3401" dirty="0">
                <a:solidFill>
                  <a:srgbClr val="00FF00"/>
                </a:solidFill>
              </a:rPr>
              <a:t> GET http://</a:t>
            </a:r>
            <a:r>
              <a:rPr lang="en-US" sz="3401" dirty="0" err="1">
                <a:solidFill>
                  <a:srgbClr val="00FF00"/>
                </a:solidFill>
              </a:rPr>
              <a:t>www.mlive.com</a:t>
            </a:r>
            <a:r>
              <a:rPr lang="en-US" sz="3401" dirty="0">
                <a:solidFill>
                  <a:srgbClr val="00FF00"/>
                </a:solidFill>
              </a:rPr>
              <a:t>/</a:t>
            </a:r>
            <a:r>
              <a:rPr lang="en-US" sz="3401" dirty="0" err="1">
                <a:solidFill>
                  <a:srgbClr val="00FF00"/>
                </a:solidFill>
              </a:rPr>
              <a:t>ann</a:t>
            </a:r>
            <a:r>
              <a:rPr lang="en-US" sz="3401" dirty="0">
                <a:solidFill>
                  <a:srgbClr val="00FF00"/>
                </a:solidFill>
              </a:rPr>
              <a:t>-arbor/ HTTP/1.0</a:t>
            </a:r>
          </a:p>
          <a:p>
            <a:pPr marL="1638321" lvl="3">
              <a:defRPr/>
            </a:pPr>
            <a:r>
              <a:rPr lang="en-US" sz="3401" dirty="0">
                <a:solidFill>
                  <a:srgbClr val="00FF00"/>
                </a:solidFill>
              </a:rPr>
              <a:t> GET http://</a:t>
            </a:r>
            <a:r>
              <a:rPr lang="en-US" sz="3401" dirty="0" err="1">
                <a:solidFill>
                  <a:srgbClr val="00FF00"/>
                </a:solidFill>
              </a:rPr>
              <a:t>www.facebook.com</a:t>
            </a:r>
            <a:r>
              <a:rPr lang="en-US" sz="3401" dirty="0">
                <a:solidFill>
                  <a:srgbClr val="00FF00"/>
                </a:solidFill>
              </a:rPr>
              <a:t> HTTP/1.0</a:t>
            </a:r>
          </a:p>
        </p:txBody>
      </p:sp>
    </p:spTree>
    <p:extLst>
      <p:ext uri="{BB962C8B-B14F-4D97-AF65-F5344CB8AC3E}">
        <p14:creationId xmlns:p14="http://schemas.microsoft.com/office/powerpoint/2010/main" val="6470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3072533" y="1780823"/>
            <a:ext cx="1752601" cy="2819399"/>
          </a:xfrm>
          <a:prstGeom prst="rect">
            <a:avLst/>
          </a:prstGeom>
          <a:solidFill>
            <a:srgbClr val="FFFF00">
              <a:alpha val="47058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39939" name="Rectangle 5"/>
          <p:cNvSpPr>
            <a:spLocks/>
          </p:cNvSpPr>
          <p:nvPr/>
        </p:nvSpPr>
        <p:spPr bwMode="auto">
          <a:xfrm>
            <a:off x="12606319" y="4405258"/>
            <a:ext cx="2685029" cy="9233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0000FF"/>
                </a:solidFill>
                <a:ea typeface="ＭＳ Ｐゴシック" charset="-128"/>
              </a:rPr>
              <a:t>Browser</a:t>
            </a:r>
          </a:p>
        </p:txBody>
      </p:sp>
      <p:sp>
        <p:nvSpPr>
          <p:cNvPr id="39940" name="Rectangle 6"/>
          <p:cNvSpPr>
            <a:spLocks/>
          </p:cNvSpPr>
          <p:nvPr/>
        </p:nvSpPr>
        <p:spPr bwMode="auto">
          <a:xfrm>
            <a:off x="12300145" y="1050514"/>
            <a:ext cx="3297377" cy="8002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</p:txBody>
      </p:sp>
      <p:sp>
        <p:nvSpPr>
          <p:cNvPr id="39941" name="Line 7"/>
          <p:cNvSpPr>
            <a:spLocks noChangeShapeType="1"/>
          </p:cNvSpPr>
          <p:nvPr/>
        </p:nvSpPr>
        <p:spPr bwMode="auto">
          <a:xfrm flipH="1">
            <a:off x="13422489" y="2063045"/>
            <a:ext cx="22578" cy="2065867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9942" name="Line 8"/>
          <p:cNvSpPr>
            <a:spLocks noChangeShapeType="1"/>
          </p:cNvSpPr>
          <p:nvPr/>
        </p:nvSpPr>
        <p:spPr bwMode="auto">
          <a:xfrm rot="10800000" flipH="1">
            <a:off x="13938956" y="2085623"/>
            <a:ext cx="22578" cy="2108199"/>
          </a:xfrm>
          <a:prstGeom prst="line">
            <a:avLst/>
          </a:prstGeom>
          <a:noFill/>
          <a:ln w="114300">
            <a:solidFill>
              <a:srgbClr val="FF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rot="10800000" flipH="1">
            <a:off x="14458245" y="2051757"/>
            <a:ext cx="19755" cy="2108199"/>
          </a:xfrm>
          <a:prstGeom prst="line">
            <a:avLst/>
          </a:prstGeom>
          <a:noFill/>
          <a:ln w="114300">
            <a:solidFill>
              <a:srgbClr val="66FFCC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6A7F02-582A-F9E2-6636-59CA7F2C97DE}"/>
              </a:ext>
            </a:extLst>
          </p:cNvPr>
          <p:cNvSpPr txBox="1"/>
          <p:nvPr/>
        </p:nvSpPr>
        <p:spPr>
          <a:xfrm>
            <a:off x="12864693" y="6861997"/>
            <a:ext cx="2937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Note: Many servers do not support HTTP 1.0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E24D0A6-2856-DE82-0356-85546F5213C6}"/>
              </a:ext>
            </a:extLst>
          </p:cNvPr>
          <p:cNvSpPr>
            <a:spLocks/>
          </p:cNvSpPr>
          <p:nvPr/>
        </p:nvSpPr>
        <p:spPr bwMode="auto">
          <a:xfrm>
            <a:off x="887588" y="988938"/>
            <a:ext cx="12877801" cy="775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solidFill>
                  <a:srgbClr val="DDDDDD"/>
                </a:solidFill>
                <a:latin typeface="Courier" charset="0"/>
                <a:ea typeface="ＭＳ Ｐゴシック" charset="-128"/>
              </a:rPr>
              <a:t>$</a:t>
            </a:r>
            <a:r>
              <a:rPr lang="en-US" altLang="en-US" sz="2800" b="1" dirty="0">
                <a:solidFill>
                  <a:schemeClr val="tx1"/>
                </a:solidFill>
                <a:latin typeface="Courier" charset="0"/>
                <a:ea typeface="ＭＳ Ｐゴシック" charset="-128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telnet data.pr4e.org 80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accent1"/>
                </a:solidFill>
                <a:latin typeface="Courier" charset="0"/>
                <a:ea typeface="ＭＳ Ｐゴシック" charset="-128"/>
              </a:rPr>
              <a:t>Trying 74.208.28.177...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accent1"/>
                </a:solidFill>
                <a:latin typeface="Courier" charset="0"/>
                <a:ea typeface="ＭＳ Ｐゴシック" charset="-128"/>
              </a:rPr>
              <a:t>Connected to data.pr4e.org.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accent1"/>
                </a:solidFill>
                <a:latin typeface="Courier" charset="0"/>
                <a:ea typeface="ＭＳ Ｐゴシック" charset="-128"/>
              </a:rPr>
              <a:t>Escape character is '^]'.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FF00"/>
                </a:solidFill>
                <a:latin typeface="Courier" charset="0"/>
                <a:ea typeface="ＭＳ Ｐゴシック" charset="-128"/>
              </a:rPr>
              <a:t>GET http://data.pr4e.org/page1.htm HTTP/1.0</a:t>
            </a:r>
          </a:p>
          <a:p>
            <a:pPr eaLnBrk="1" hangingPunct="1">
              <a:defRPr/>
            </a:pPr>
            <a:endParaRPr lang="en-US" altLang="en-US" sz="2800" b="1" dirty="0">
              <a:solidFill>
                <a:schemeClr val="tx1"/>
              </a:solidFill>
              <a:latin typeface="Courier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HTTP/1.1 200 OK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Date: Tue, 30 Jan 2024 15:30:13 GMT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Server: Apache/2.4.18 (Ubuntu)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Last-Modified: Mon, 15 May 2017 11:11:47 GMT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Content-Length: 128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Content-Type: text/html</a:t>
            </a:r>
          </a:p>
          <a:p>
            <a:pPr eaLnBrk="1" hangingPunct="1">
              <a:defRPr/>
            </a:pPr>
            <a:endParaRPr lang="en-US" altLang="en-US" sz="2800" b="1" dirty="0">
              <a:solidFill>
                <a:srgbClr val="FF00FF"/>
              </a:solidFill>
              <a:latin typeface="Courier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&lt;h1&gt;The First Page&lt;/h1&gt;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&lt;p&gt;If you like, you can switch to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the &lt;a </a:t>
            </a:r>
            <a:r>
              <a:rPr lang="en-US" altLang="en-US" sz="2800" b="1" dirty="0" err="1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href</a:t>
            </a:r>
            <a:r>
              <a:rPr lang="en-US" altLang="en-US" sz="2800" b="1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="http://data.pr4e.org/page2.htm"&gt;Second </a:t>
            </a:r>
            <a:br>
              <a:rPr lang="en-US" altLang="en-US" sz="2800" b="1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</a:br>
            <a:r>
              <a:rPr lang="en-US" altLang="en-US" sz="2800" b="1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Page&lt;/a&gt;.&lt;/p&gt;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Courier" charset="0"/>
                <a:ea typeface="ＭＳ Ｐゴシック" charset="-128"/>
              </a:rPr>
              <a:t>Connection closed by foreign host.</a:t>
            </a:r>
          </a:p>
        </p:txBody>
      </p:sp>
    </p:spTree>
    <p:extLst>
      <p:ext uri="{BB962C8B-B14F-4D97-AF65-F5344CB8AC3E}">
        <p14:creationId xmlns:p14="http://schemas.microsoft.com/office/powerpoint/2010/main" val="73803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6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Transport Control Protocol (TCP)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7688263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Built on top of IP (Internet Protocol)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Assumes IP might lose some data - stores and retransmits data if it seems to be lost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Handles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flow control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using a transmit window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Provides a nice reliable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pipe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9100" y="2501900"/>
            <a:ext cx="6007199" cy="46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9607600" y="3826250"/>
            <a:ext cx="5410200" cy="673199"/>
          </a:xfrm>
          <a:prstGeom prst="rect">
            <a:avLst/>
          </a:prstGeom>
          <a:noFill/>
          <a:ln w="254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8686825" y="7562850"/>
            <a:ext cx="7264499" cy="83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Source: </a:t>
            </a:r>
            <a:r>
              <a:rPr lang="en-US" sz="2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http://en.wikipedia.org/wiki/Internet_Protocol_Suite</a:t>
            </a:r>
            <a:r>
              <a:rPr lang="en-US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1509891" y="770467"/>
            <a:ext cx="8243710" cy="2286000"/>
          </a:xfrm>
        </p:spPr>
        <p:txBody>
          <a:bodyPr/>
          <a:lstStyle/>
          <a:p>
            <a:pPr eaLnBrk="1" hangingPunct="1"/>
            <a:r>
              <a:rPr lang="en-US" altLang="en-US" sz="6400" dirty="0">
                <a:solidFill>
                  <a:srgbClr val="1FF6D6"/>
                </a:solidFill>
              </a:rPr>
              <a:t>Accurate Hacking in the Movies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1509891" y="3172178"/>
            <a:ext cx="13236222" cy="3742267"/>
          </a:xfrm>
        </p:spPr>
        <p:txBody>
          <a:bodyPr/>
          <a:lstStyle/>
          <a:p>
            <a:pPr marL="749309">
              <a:defRPr/>
            </a:pPr>
            <a:r>
              <a:rPr lang="en-US" sz="3401" dirty="0"/>
              <a:t>Matrix Reloaded</a:t>
            </a:r>
          </a:p>
          <a:p>
            <a:pPr marL="749309">
              <a:defRPr/>
            </a:pPr>
            <a:r>
              <a:rPr lang="en-US" sz="3401" dirty="0"/>
              <a:t>Bourne Ultimatum</a:t>
            </a:r>
          </a:p>
          <a:p>
            <a:pPr marL="749309">
              <a:defRPr/>
            </a:pPr>
            <a:r>
              <a:rPr lang="en-US" sz="3401" dirty="0"/>
              <a:t>Die Hard 4</a:t>
            </a:r>
          </a:p>
          <a:p>
            <a:pPr marL="749309">
              <a:defRPr/>
            </a:pPr>
            <a:r>
              <a:rPr lang="en-US" sz="3401" dirty="0"/>
              <a:t>...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045" y="5170311"/>
            <a:ext cx="4817534" cy="28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33" y="1069623"/>
            <a:ext cx="4800601" cy="397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/>
          </p:cNvSpPr>
          <p:nvPr/>
        </p:nvSpPr>
        <p:spPr bwMode="auto">
          <a:xfrm>
            <a:off x="2568423" y="7177902"/>
            <a:ext cx="52658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>
                <a:solidFill>
                  <a:srgbClr val="1FF6D6"/>
                </a:solidFill>
                <a:ea typeface="ＭＳ Ｐゴシック" charset="-128"/>
              </a:rPr>
              <a:t>http://</a:t>
            </a:r>
            <a:r>
              <a:rPr lang="en-US" altLang="en-US" dirty="0" err="1">
                <a:solidFill>
                  <a:srgbClr val="1FF6D6"/>
                </a:solidFill>
                <a:ea typeface="ＭＳ Ｐゴシック" charset="-128"/>
              </a:rPr>
              <a:t>nmap.org</a:t>
            </a:r>
            <a:r>
              <a:rPr lang="en-US" altLang="en-US" dirty="0">
                <a:solidFill>
                  <a:srgbClr val="1FF6D6"/>
                </a:solidFill>
                <a:ea typeface="ＭＳ Ｐゴシック" charset="-128"/>
              </a:rPr>
              <a:t>/</a:t>
            </a:r>
            <a:r>
              <a:rPr lang="en-US" altLang="en-US" dirty="0" err="1">
                <a:solidFill>
                  <a:srgbClr val="1FF6D6"/>
                </a:solidFill>
                <a:ea typeface="ＭＳ Ｐゴシック" charset="-128"/>
              </a:rPr>
              <a:t>movies.html</a:t>
            </a:r>
            <a:endParaRPr lang="en-US" altLang="en-US" dirty="0">
              <a:solidFill>
                <a:srgbClr val="1FF6D6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569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Let</a:t>
            </a:r>
            <a:r>
              <a:rPr lang="en-US" sz="760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’</a:t>
            </a: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 Write a Web Browser!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HTTP Request in Python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327650"/>
            <a:ext cx="4965700" cy="256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731" y="2539899"/>
            <a:ext cx="1479122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socket</a:t>
            </a:r>
          </a:p>
          <a:p>
            <a:endParaRPr lang="en-US" sz="28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(('data.pr4e.org', 80))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'GET http://data.pr4e.org/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HTTP/1.0\r\n\r\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n'.encode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28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r>
              <a:rPr lang="ro-RO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ro-RO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ro-RO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(512)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 &lt; 1):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break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data.</a:t>
            </a:r>
            <a:r>
              <a:rPr lang="en-US" sz="28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,end='')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/>
        </p:nvSpPr>
        <p:spPr>
          <a:xfrm>
            <a:off x="438150" y="1768476"/>
            <a:ext cx="9431337" cy="5643562"/>
          </a:xfrm>
          <a:prstGeom prst="rect">
            <a:avLst/>
          </a:prstGeom>
          <a:noFill/>
          <a:ln w="127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HTTP/1.1 200 OK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Date: Sun, 14 Mar 2010 23:52:41 GMT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Server: Apache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Last-Modified: Tue, 29 Dec 2009 01:31:22 GMT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ETag: "143c1b33-a7-4b395bea"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Accept-Ranges: bytes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Content-Length: 167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Connection: close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Content-Type: text/plain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FF00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But soft what light through yonder window breaks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It is the east and Juliet is the sun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Arise fair sun and kill the envious moon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Who is already sick and pale with grief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10566400" y="2971800"/>
            <a:ext cx="5111750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while True: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data = </a:t>
            </a:r>
            <a:r>
              <a:rPr lang="en-US" sz="2400" b="1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mysock.recv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(512)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if ( </a:t>
            </a:r>
            <a:r>
              <a:rPr lang="en-US" sz="2400" b="1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(data) &lt; 1 )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    break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print(</a:t>
            </a:r>
            <a:r>
              <a:rPr lang="en-US" sz="2400" b="1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data.</a:t>
            </a:r>
            <a:r>
              <a:rPr lang="en-US" sz="2400" b="1" i="0" u="none" strike="noStrike" cap="none" dirty="0" err="1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decode</a:t>
            </a:r>
            <a:r>
              <a:rPr lang="en-US" sz="2400" b="1" i="0" u="none" strike="noStrike" cap="none" dirty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</p:txBody>
      </p:sp>
      <p:sp>
        <p:nvSpPr>
          <p:cNvPr id="662" name="Shape 662"/>
          <p:cNvSpPr txBox="1"/>
          <p:nvPr/>
        </p:nvSpPr>
        <p:spPr>
          <a:xfrm>
            <a:off x="10158411" y="1959514"/>
            <a:ext cx="3233739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 Header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10158411" y="6424179"/>
            <a:ext cx="2963864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 Body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About Characters and Strings</a:t>
            </a:r>
            <a:r>
              <a:rPr lang="is-IS" dirty="0">
                <a:solidFill>
                  <a:srgbClr val="FFD966"/>
                </a:solidFill>
              </a:rPr>
              <a:t>…</a:t>
            </a:r>
            <a:endParaRPr lang="en-US" dirty="0">
              <a:solidFill>
                <a:srgbClr val="FFD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5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08" y="7402940"/>
            <a:ext cx="9201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https://</a:t>
            </a:r>
            <a:r>
              <a:rPr lang="en-US" sz="2800" dirty="0" err="1">
                <a:solidFill>
                  <a:srgbClr val="FFFF00"/>
                </a:solidFill>
              </a:rPr>
              <a:t>en.wikipedia.org</a:t>
            </a:r>
            <a:r>
              <a:rPr lang="en-US" sz="2800" dirty="0">
                <a:solidFill>
                  <a:srgbClr val="FFFF00"/>
                </a:solidFill>
              </a:rPr>
              <a:t>/wiki/ASCII</a:t>
            </a:r>
          </a:p>
          <a:p>
            <a:r>
              <a:rPr lang="en-US" sz="2800" dirty="0">
                <a:solidFill>
                  <a:srgbClr val="FFFF00"/>
                </a:solidFill>
              </a:rPr>
              <a:t>http://</a:t>
            </a:r>
            <a:r>
              <a:rPr lang="en-US" sz="2800" dirty="0" err="1">
                <a:solidFill>
                  <a:srgbClr val="FFFF00"/>
                </a:solidFill>
              </a:rPr>
              <a:t>www.catonmat.net</a:t>
            </a:r>
            <a:r>
              <a:rPr lang="en-US" sz="2800" dirty="0">
                <a:solidFill>
                  <a:srgbClr val="FFFF00"/>
                </a:solidFill>
              </a:rPr>
              <a:t>/download/</a:t>
            </a:r>
            <a:r>
              <a:rPr lang="en-US" sz="2800" dirty="0" err="1">
                <a:solidFill>
                  <a:srgbClr val="FFFF00"/>
                </a:solidFill>
              </a:rPr>
              <a:t>ascii</a:t>
            </a:r>
            <a:r>
              <a:rPr lang="en-US" sz="2800" dirty="0">
                <a:solidFill>
                  <a:srgbClr val="FFFF00"/>
                </a:solidFill>
              </a:rPr>
              <a:t>-cheat-</a:t>
            </a:r>
            <a:r>
              <a:rPr lang="en-US" sz="2800" dirty="0" err="1">
                <a:solidFill>
                  <a:srgbClr val="FFFF00"/>
                </a:solidFill>
              </a:rPr>
              <a:t>sheet.png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5700" y="847164"/>
            <a:ext cx="3436178" cy="1692735"/>
          </a:xfrm>
        </p:spPr>
        <p:txBody>
          <a:bodyPr/>
          <a:lstStyle/>
          <a:p>
            <a:r>
              <a:rPr lang="en-US">
                <a:solidFill>
                  <a:srgbClr val="FFD966"/>
                </a:solidFill>
              </a:rPr>
              <a:t>ASCII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3353" y="2738642"/>
            <a:ext cx="3098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American Standard Code for Information Interchange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906615"/>
            <a:ext cx="8110329" cy="64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0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Representing Simple Strings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55700" y="2603500"/>
            <a:ext cx="7690126" cy="6003787"/>
          </a:xfrm>
        </p:spPr>
        <p:txBody>
          <a:bodyPr/>
          <a:lstStyle/>
          <a:p>
            <a:r>
              <a:rPr lang="en-US" dirty="0"/>
              <a:t>Each character is represented by a number between 0 and 256 stored in 8 bits of memory </a:t>
            </a:r>
          </a:p>
          <a:p>
            <a:r>
              <a:rPr lang="en-US" dirty="0"/>
              <a:t>We refer to "8 bits of memory as a </a:t>
            </a:r>
            <a:r>
              <a:rPr lang="en-US" dirty="0">
                <a:solidFill>
                  <a:srgbClr val="00FA00"/>
                </a:solidFill>
              </a:rPr>
              <a:t>"byte" </a:t>
            </a:r>
            <a:r>
              <a:rPr lang="en-US" dirty="0"/>
              <a:t>of memory – (i.e. my disk drive contains 3 Tera</a:t>
            </a:r>
            <a:r>
              <a:rPr lang="en-US" dirty="0">
                <a:solidFill>
                  <a:srgbClr val="00FA00"/>
                </a:solidFill>
              </a:rPr>
              <a:t>bytes</a:t>
            </a:r>
            <a:r>
              <a:rPr lang="en-US" dirty="0"/>
              <a:t> of memory)</a:t>
            </a:r>
          </a:p>
          <a:p>
            <a:r>
              <a:rPr lang="en-US" dirty="0"/>
              <a:t>The </a:t>
            </a:r>
            <a:r>
              <a:rPr lang="en-US" dirty="0" err="1">
                <a:solidFill>
                  <a:srgbClr val="FF40FF"/>
                </a:solidFill>
              </a:rPr>
              <a:t>ord</a:t>
            </a:r>
            <a:r>
              <a:rPr lang="en-US" dirty="0">
                <a:solidFill>
                  <a:srgbClr val="FF40FF"/>
                </a:solidFill>
              </a:rPr>
              <a:t>() </a:t>
            </a:r>
            <a:r>
              <a:rPr lang="en-US" dirty="0"/>
              <a:t>function tells us the numeric value of a simple ASCII character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75048" y="3645654"/>
            <a:ext cx="448071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'H'</a:t>
            </a:r>
            <a:r>
              <a:rPr lang="en-US" sz="28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72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'e'</a:t>
            </a:r>
            <a:r>
              <a:rPr lang="en-US" sz="28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'\n'</a:t>
            </a:r>
            <a:r>
              <a:rPr lang="en-US" sz="28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 </a:t>
            </a:r>
          </a:p>
        </p:txBody>
      </p:sp>
    </p:spTree>
    <p:extLst>
      <p:ext uri="{BB962C8B-B14F-4D97-AF65-F5344CB8AC3E}">
        <p14:creationId xmlns:p14="http://schemas.microsoft.com/office/powerpoint/2010/main" val="1881981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5700" y="847164"/>
            <a:ext cx="3436178" cy="1692735"/>
          </a:xfrm>
        </p:spPr>
        <p:txBody>
          <a:bodyPr/>
          <a:lstStyle/>
          <a:p>
            <a:r>
              <a:rPr lang="en-US">
                <a:solidFill>
                  <a:srgbClr val="FFD966"/>
                </a:solidFill>
              </a:rPr>
              <a:t>ASCII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7679" y="2703545"/>
            <a:ext cx="448071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'H'</a:t>
            </a:r>
            <a:r>
              <a:rPr lang="en-US" sz="28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72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'e'</a:t>
            </a:r>
            <a:r>
              <a:rPr lang="en-US" sz="28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'\n'</a:t>
            </a:r>
            <a:r>
              <a:rPr lang="en-US" sz="28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6948" y="6321287"/>
            <a:ext cx="4094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In the 1960s and 1970s, we just assumed that one byte was one character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906615"/>
            <a:ext cx="8110329" cy="64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16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95" y="728476"/>
            <a:ext cx="12999076" cy="735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47464" y="1621166"/>
            <a:ext cx="414248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http://</a:t>
            </a:r>
            <a:r>
              <a:rPr lang="en-US" sz="2800" dirty="0" err="1">
                <a:solidFill>
                  <a:schemeClr val="accent2"/>
                </a:solidFill>
              </a:rPr>
              <a:t>unicode.org</a:t>
            </a:r>
            <a:r>
              <a:rPr lang="en-US" sz="2800" dirty="0">
                <a:solidFill>
                  <a:schemeClr val="accent2"/>
                </a:solidFill>
              </a:rPr>
              <a:t>/charts/</a:t>
            </a:r>
          </a:p>
        </p:txBody>
      </p:sp>
    </p:spTree>
    <p:extLst>
      <p:ext uri="{BB962C8B-B14F-4D97-AF65-F5344CB8AC3E}">
        <p14:creationId xmlns:p14="http://schemas.microsoft.com/office/powerpoint/2010/main" val="1455794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Multi-Byte Characters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363" y="2603500"/>
            <a:ext cx="14577337" cy="5923811"/>
          </a:xfrm>
        </p:spPr>
        <p:txBody>
          <a:bodyPr/>
          <a:lstStyle/>
          <a:p>
            <a:pPr marL="569913" indent="0">
              <a:spcBef>
                <a:spcPts val="1600"/>
              </a:spcBef>
              <a:buNone/>
            </a:pPr>
            <a:r>
              <a:rPr lang="en-US" sz="2800" dirty="0"/>
              <a:t>To represent the wide range of characters computers must handle we represent characters with more than one byte</a:t>
            </a:r>
          </a:p>
          <a:p>
            <a:pPr lvl="1">
              <a:spcBef>
                <a:spcPts val="1600"/>
              </a:spcBef>
            </a:pPr>
            <a:r>
              <a:rPr lang="en-US" sz="2800" dirty="0"/>
              <a:t>UTF-16 – Fixed length - Two bytes</a:t>
            </a:r>
          </a:p>
          <a:p>
            <a:pPr lvl="1">
              <a:spcBef>
                <a:spcPts val="1600"/>
              </a:spcBef>
            </a:pPr>
            <a:r>
              <a:rPr lang="en-US" sz="2800" dirty="0"/>
              <a:t>UTF-32 – Fixed Length - Four Bytes</a:t>
            </a:r>
          </a:p>
          <a:p>
            <a:pPr lvl="1">
              <a:spcBef>
                <a:spcPts val="1600"/>
              </a:spcBef>
            </a:pPr>
            <a:r>
              <a:rPr lang="en-US" sz="2800" dirty="0">
                <a:solidFill>
                  <a:srgbClr val="00FA00"/>
                </a:solidFill>
              </a:rPr>
              <a:t>UTF-8</a:t>
            </a:r>
            <a:r>
              <a:rPr lang="en-US" sz="2800" dirty="0"/>
              <a:t> – 1-4 bytes</a:t>
            </a:r>
          </a:p>
          <a:p>
            <a:pPr marL="1154113" lvl="2" indent="0">
              <a:spcBef>
                <a:spcPts val="1600"/>
              </a:spcBef>
              <a:buNone/>
            </a:pPr>
            <a:r>
              <a:rPr lang="en-US" dirty="0"/>
              <a:t>-  Upwards compatible with ASCII</a:t>
            </a:r>
          </a:p>
          <a:p>
            <a:pPr marL="1154113" lvl="2" indent="0">
              <a:spcBef>
                <a:spcPts val="1600"/>
              </a:spcBef>
              <a:buNone/>
            </a:pPr>
            <a:r>
              <a:rPr lang="en-US" dirty="0"/>
              <a:t>-  Automatic detection between ASCII and UTF-8</a:t>
            </a:r>
          </a:p>
          <a:p>
            <a:pPr marL="1154113" lvl="2" indent="0">
              <a:spcBef>
                <a:spcPts val="1600"/>
              </a:spcBef>
              <a:buNone/>
            </a:pPr>
            <a:r>
              <a:rPr lang="en-US" dirty="0">
                <a:solidFill>
                  <a:srgbClr val="00FA00"/>
                </a:solidFill>
              </a:rPr>
              <a:t>-  UTF-8 is recommended practice for encoding </a:t>
            </a:r>
            <a:br>
              <a:rPr lang="en-US" dirty="0">
                <a:solidFill>
                  <a:srgbClr val="00FA00"/>
                </a:solidFill>
              </a:rPr>
            </a:br>
            <a:r>
              <a:rPr lang="en-US" dirty="0">
                <a:solidFill>
                  <a:srgbClr val="00FA00"/>
                </a:solidFill>
              </a:rPr>
              <a:t>   data to be exchanged between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9361" y="3762995"/>
            <a:ext cx="489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https://</a:t>
            </a:r>
            <a:r>
              <a:rPr lang="en-US" sz="2400" dirty="0" err="1">
                <a:solidFill>
                  <a:srgbClr val="FFFF00"/>
                </a:solidFill>
              </a:rPr>
              <a:t>en.wikipedia.org</a:t>
            </a:r>
            <a:r>
              <a:rPr lang="en-US" sz="2400" dirty="0">
                <a:solidFill>
                  <a:srgbClr val="FFFF00"/>
                </a:solidFill>
              </a:rPr>
              <a:t>/wiki/UTF-8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032" y="4487293"/>
            <a:ext cx="5519742" cy="323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4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4419600" y="7689900"/>
            <a:ext cx="11093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http://www.flickr.com/photos/kitcowan/2103850699/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9599" y="1049337"/>
            <a:ext cx="406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1049337"/>
            <a:ext cx="7467600" cy="51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788988" y="6779469"/>
            <a:ext cx="97046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6"/>
              </a:rPr>
              <a:t>http://</a:t>
            </a: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6"/>
              </a:rPr>
              <a:t>en.wikipedia.org/wiki/Tin_can_telephone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Two Kinds of Strings in Python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19694" y="2723853"/>
            <a:ext cx="62841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3.5.1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'이광춘'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&lt;class '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&lt;class '</a:t>
            </a:r>
            <a:r>
              <a:rPr lang="en-US" sz="3200" b="1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4869" y="2723853"/>
            <a:ext cx="63601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2.7.10 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'이광춘'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&lt;type '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&lt;type '</a:t>
            </a:r>
            <a:r>
              <a:rPr lang="en-US" sz="3200" b="1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unicode</a:t>
            </a:r>
            <a:r>
              <a:rPr lang="en-US" sz="3200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3300" y="7366599"/>
            <a:ext cx="7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FA00"/>
                </a:solidFill>
              </a:rPr>
              <a:t>In Python 3, all strings are Unicode</a:t>
            </a:r>
          </a:p>
        </p:txBody>
      </p:sp>
    </p:spTree>
    <p:extLst>
      <p:ext uri="{BB962C8B-B14F-4D97-AF65-F5344CB8AC3E}">
        <p14:creationId xmlns:p14="http://schemas.microsoft.com/office/powerpoint/2010/main" val="1090407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Python 2 versus Python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40703" y="2734810"/>
            <a:ext cx="4922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3.5.1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b'abc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b="1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&lt;class 'bytes'&gt;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'이광춘'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&lt;class '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&lt;class '</a:t>
            </a:r>
            <a:r>
              <a:rPr lang="en-US" sz="3200" b="1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7086" y="2723853"/>
            <a:ext cx="52803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2.7.10 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b'abc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b="1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&lt;type '</a:t>
            </a:r>
            <a:r>
              <a:rPr lang="en-US" sz="3200" b="1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b="1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'이광춘'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&lt;type '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&lt;type '</a:t>
            </a:r>
            <a:r>
              <a:rPr lang="en-US" sz="3200" b="1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unicode</a:t>
            </a:r>
            <a:r>
              <a:rPr lang="en-US" sz="3200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</p:spTree>
    <p:extLst>
      <p:ext uri="{BB962C8B-B14F-4D97-AF65-F5344CB8AC3E}">
        <p14:creationId xmlns:p14="http://schemas.microsoft.com/office/powerpoint/2010/main" val="1992791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Python 3 and Unicode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2603500"/>
            <a:ext cx="7329081" cy="5702399"/>
          </a:xfrm>
        </p:spPr>
        <p:txBody>
          <a:bodyPr/>
          <a:lstStyle/>
          <a:p>
            <a:r>
              <a:rPr lang="en-US" dirty="0"/>
              <a:t>In Python 3, all strings internally are UNICODE </a:t>
            </a:r>
          </a:p>
          <a:p>
            <a:r>
              <a:rPr lang="en-US" dirty="0"/>
              <a:t>Working with string variables in Python programs and reading data from files usually "just works"</a:t>
            </a:r>
          </a:p>
          <a:p>
            <a:r>
              <a:rPr lang="en-US" dirty="0"/>
              <a:t>When we talk to a network resource using sockets or talk to a database we have to encode and decode data (usually to UTF-8)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4726" y="2723853"/>
            <a:ext cx="4922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3.5.1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b'abc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b="1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&lt;class 'bytes'&gt;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'이광춘'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&lt;class '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&lt;class '</a:t>
            </a:r>
            <a:r>
              <a:rPr lang="en-US" sz="3200" b="1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</p:spTree>
    <p:extLst>
      <p:ext uri="{BB962C8B-B14F-4D97-AF65-F5344CB8AC3E}">
        <p14:creationId xmlns:p14="http://schemas.microsoft.com/office/powerpoint/2010/main" val="984503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Python Strings to Bytes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699" y="2603500"/>
            <a:ext cx="14856933" cy="5702399"/>
          </a:xfrm>
        </p:spPr>
        <p:txBody>
          <a:bodyPr/>
          <a:lstStyle/>
          <a:p>
            <a:r>
              <a:rPr lang="en-US" dirty="0"/>
              <a:t>When we talk to an external resource like a network socket we send bytes, so we need to encode Python 3 strings into a given character encoding</a:t>
            </a:r>
          </a:p>
          <a:p>
            <a:r>
              <a:rPr lang="en-US" dirty="0"/>
              <a:t>When we read data from an external resource, we must decode it based on the character set so it is properly represented in Python 3 as a string</a:t>
            </a:r>
          </a:p>
        </p:txBody>
      </p:sp>
      <p:sp>
        <p:nvSpPr>
          <p:cNvPr id="4" name="Shape 661"/>
          <p:cNvSpPr txBox="1"/>
          <p:nvPr/>
        </p:nvSpPr>
        <p:spPr>
          <a:xfrm>
            <a:off x="4656942" y="5284578"/>
            <a:ext cx="7447259" cy="32004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while True: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800" b="1" i="0" u="none" strike="noStrike" cap="none" dirty="0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data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mysock.recv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(512)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if (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2800" b="1" i="0" u="none" strike="noStrike" cap="none" dirty="0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data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 &lt; 1 )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    break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mystring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2800" b="1" i="0" u="none" strike="noStrike" cap="none" dirty="0" err="1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data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.</a:t>
            </a:r>
            <a:r>
              <a:rPr lang="en-US" sz="2800" b="1" i="0" u="none" strike="noStrike" cap="none" dirty="0" err="1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decode</a:t>
            </a:r>
            <a:r>
              <a:rPr lang="en-US" sz="2800" b="1" i="0" u="none" strike="noStrike" cap="none" dirty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-US" sz="2800" b="1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b="1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print(</a:t>
            </a:r>
            <a:r>
              <a:rPr lang="en-US" sz="2800" b="1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mystring</a:t>
            </a:r>
            <a:r>
              <a:rPr lang="en-US" sz="2800" b="1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2800" b="1" i="0" u="none" strike="noStrike" cap="none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60093-1571-2AEF-93EA-EA4A888493B3}"/>
              </a:ext>
            </a:extLst>
          </p:cNvPr>
          <p:cNvSpPr txBox="1"/>
          <p:nvPr/>
        </p:nvSpPr>
        <p:spPr>
          <a:xfrm>
            <a:off x="13044357" y="5504317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socket1.py</a:t>
            </a:r>
          </a:p>
        </p:txBody>
      </p:sp>
    </p:spTree>
    <p:extLst>
      <p:ext uri="{BB962C8B-B14F-4D97-AF65-F5344CB8AC3E}">
        <p14:creationId xmlns:p14="http://schemas.microsoft.com/office/powerpoint/2010/main" val="18111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HTTP Request in Python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327650"/>
            <a:ext cx="4965700" cy="256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731" y="2539899"/>
            <a:ext cx="1393201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socket</a:t>
            </a:r>
          </a:p>
          <a:p>
            <a:endParaRPr lang="en-US" sz="28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(('data.pr4e.org', 80))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'GET http://data.pr4e.org/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HTTP/1.0\n\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n'.</a:t>
            </a:r>
            <a:r>
              <a:rPr lang="en-US" sz="2800" b="1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encode</a:t>
            </a:r>
            <a:r>
              <a:rPr lang="en-US" sz="2800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28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r>
              <a:rPr lang="ro-RO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ro-RO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ro-RO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(512)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 &lt; 1):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break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b="1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data.decode</a:t>
            </a:r>
            <a:r>
              <a:rPr lang="en-US" sz="2800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D6AA1-EA1C-5530-8BEC-5802CF20441F}"/>
              </a:ext>
            </a:extLst>
          </p:cNvPr>
          <p:cNvSpPr txBox="1"/>
          <p:nvPr/>
        </p:nvSpPr>
        <p:spPr>
          <a:xfrm>
            <a:off x="13243612" y="2539899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socket1.py</a:t>
            </a:r>
          </a:p>
        </p:txBody>
      </p:sp>
    </p:spTree>
    <p:extLst>
      <p:ext uri="{BB962C8B-B14F-4D97-AF65-F5344CB8AC3E}">
        <p14:creationId xmlns:p14="http://schemas.microsoft.com/office/powerpoint/2010/main" val="826343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5825" y="7548248"/>
            <a:ext cx="97594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https://</a:t>
            </a:r>
            <a:r>
              <a:rPr lang="en-US" sz="2800" dirty="0" err="1">
                <a:solidFill>
                  <a:srgbClr val="FFFF00"/>
                </a:solidFill>
              </a:rPr>
              <a:t>docs.python.org</a:t>
            </a:r>
            <a:r>
              <a:rPr lang="en-US" sz="2800" dirty="0">
                <a:solidFill>
                  <a:srgbClr val="FFFF00"/>
                </a:solidFill>
              </a:rPr>
              <a:t>/3/library/</a:t>
            </a:r>
            <a:r>
              <a:rPr lang="en-US" sz="2800" dirty="0" err="1">
                <a:solidFill>
                  <a:srgbClr val="FFFF00"/>
                </a:solidFill>
              </a:rPr>
              <a:t>stdtypes.html#bytes.decode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https://</a:t>
            </a:r>
            <a:r>
              <a:rPr lang="en-US" sz="2800" dirty="0" err="1">
                <a:solidFill>
                  <a:srgbClr val="FFFF00"/>
                </a:solidFill>
              </a:rPr>
              <a:t>docs.python.org</a:t>
            </a:r>
            <a:r>
              <a:rPr lang="en-US" sz="2800" dirty="0">
                <a:solidFill>
                  <a:srgbClr val="FFFF00"/>
                </a:solidFill>
              </a:rPr>
              <a:t>/3/library/</a:t>
            </a:r>
            <a:r>
              <a:rPr lang="en-US" sz="2800" dirty="0" err="1">
                <a:solidFill>
                  <a:srgbClr val="FFFF00"/>
                </a:solidFill>
              </a:rPr>
              <a:t>stdtypes.html#str.encode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31" y="1442189"/>
            <a:ext cx="12700000" cy="200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31" y="4308549"/>
            <a:ext cx="12636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0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2439944" y="1001670"/>
            <a:ext cx="3019796" cy="292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26135" y="1874273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Socket</a:t>
            </a:r>
          </a:p>
        </p:txBody>
      </p:sp>
      <p:sp>
        <p:nvSpPr>
          <p:cNvPr id="6" name="Rectangle 5"/>
          <p:cNvSpPr/>
          <p:nvPr/>
        </p:nvSpPr>
        <p:spPr>
          <a:xfrm>
            <a:off x="7875932" y="1364434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Bytes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UTF-8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0615" y="2060560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String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Unicode</a:t>
            </a:r>
          </a:p>
        </p:txBody>
      </p:sp>
      <p:sp>
        <p:nvSpPr>
          <p:cNvPr id="8" name="Rectangle 7"/>
          <p:cNvSpPr/>
          <p:nvPr/>
        </p:nvSpPr>
        <p:spPr>
          <a:xfrm>
            <a:off x="7920051" y="2746880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Bytes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UTF-8</a:t>
            </a: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>
            <a:off x="6027776" y="2648833"/>
            <a:ext cx="1892275" cy="68631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  <a:endCxn id="6" idx="3"/>
          </p:cNvCxnSpPr>
          <p:nvPr/>
        </p:nvCxnSpPr>
        <p:spPr>
          <a:xfrm flipH="1" flipV="1">
            <a:off x="9523094" y="1952706"/>
            <a:ext cx="1603042" cy="50984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5" idx="1"/>
          </p:cNvCxnSpPr>
          <p:nvPr/>
        </p:nvCxnSpPr>
        <p:spPr>
          <a:xfrm flipV="1">
            <a:off x="9567213" y="2462546"/>
            <a:ext cx="1558923" cy="87260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1"/>
            <a:endCxn id="7" idx="3"/>
          </p:cNvCxnSpPr>
          <p:nvPr/>
        </p:nvCxnSpPr>
        <p:spPr>
          <a:xfrm flipH="1">
            <a:off x="6027776" y="1952706"/>
            <a:ext cx="1848156" cy="69612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88823" y="1568276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recv</a:t>
            </a:r>
            <a:r>
              <a:rPr lang="en-US" sz="24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16272" y="1445721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decode()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16272" y="3201771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encode()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45542" y="307522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send()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0341" y="4096180"/>
            <a:ext cx="11374449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socket</a:t>
            </a:r>
          </a:p>
          <a:p>
            <a:endParaRPr lang="en-US" sz="22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</a:t>
            </a:r>
            <a:r>
              <a:rPr lang="en-US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en-US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(('data.pr4e.org', 80))</a:t>
            </a:r>
          </a:p>
          <a:p>
            <a:r>
              <a:rPr lang="en-US" sz="2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'GET http://data.pr4e.org/</a:t>
            </a:r>
            <a:r>
              <a:rPr lang="en-US" sz="2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HTTP/1.0\n\</a:t>
            </a:r>
            <a:r>
              <a:rPr lang="en-US" sz="2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n'.</a:t>
            </a:r>
            <a:r>
              <a:rPr lang="en-US" sz="2200" b="1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encode</a:t>
            </a:r>
            <a:r>
              <a:rPr lang="en-US" sz="2200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22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r>
              <a:rPr lang="ro-RO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ro-RO" sz="2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ro-RO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(512)</a:t>
            </a:r>
          </a:p>
          <a:p>
            <a:r>
              <a:rPr lang="en-US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</a:t>
            </a:r>
            <a:r>
              <a:rPr lang="en-US" sz="2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 &lt; 1):</a:t>
            </a:r>
          </a:p>
          <a:p>
            <a:r>
              <a:rPr lang="en-US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break</a:t>
            </a:r>
          </a:p>
          <a:p>
            <a:r>
              <a:rPr lang="en-US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200" b="1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data.decode</a:t>
            </a:r>
            <a:r>
              <a:rPr lang="en-US" sz="2200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sz="2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E5421B-CB0D-C4AB-B66B-58DD83D53283}"/>
              </a:ext>
            </a:extLst>
          </p:cNvPr>
          <p:cNvSpPr txBox="1"/>
          <p:nvPr/>
        </p:nvSpPr>
        <p:spPr>
          <a:xfrm>
            <a:off x="13286474" y="4883049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socket1.py</a:t>
            </a:r>
          </a:p>
        </p:txBody>
      </p:sp>
    </p:spTree>
    <p:extLst>
      <p:ext uri="{BB962C8B-B14F-4D97-AF65-F5344CB8AC3E}">
        <p14:creationId xmlns:p14="http://schemas.microsoft.com/office/powerpoint/2010/main" val="1891011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Making HTTP Easier With urllib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Since HTTP is so common, we have a library that does all the socket work for us and makes web pages look like a file</a:t>
            </a:r>
          </a:p>
        </p:txBody>
      </p:sp>
      <p:sp>
        <p:nvSpPr>
          <p:cNvPr id="676" name="Shape 676"/>
          <p:cNvSpPr txBox="1"/>
          <p:nvPr/>
        </p:nvSpPr>
        <p:spPr>
          <a:xfrm>
            <a:off x="654280" y="4768850"/>
            <a:ext cx="15462019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30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0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0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30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('http://data.pr4e.org/</a:t>
            </a:r>
            <a:r>
              <a:rPr lang="en-US" sz="30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30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30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30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30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3000" b="1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674" name="Shape 6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Using </a:t>
            </a:r>
            <a:r>
              <a:rPr lang="en-US" sz="7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</a:t>
            </a:r>
            <a:r>
              <a:rPr lang="en-US" sz="7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in Python</a:t>
            </a:r>
          </a:p>
        </p:txBody>
      </p:sp>
      <p:sp>
        <p:nvSpPr>
          <p:cNvPr id="678" name="Shape 678"/>
          <p:cNvSpPr txBox="1"/>
          <p:nvPr/>
        </p:nvSpPr>
        <p:spPr>
          <a:xfrm>
            <a:off x="13500717" y="7518350"/>
            <a:ext cx="22511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1" u="none" strike="noStrike" cap="none" dirty="0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urllib1.py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/>
        </p:nvSpPr>
        <p:spPr>
          <a:xfrm>
            <a:off x="3238500" y="4930775"/>
            <a:ext cx="10239000" cy="2354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But soft what light through yonder window breaks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It is the east and Juliet is the sun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Arise fair sun and kill the envious moon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Who is already sick and pale with grief</a:t>
            </a:r>
          </a:p>
        </p:txBody>
      </p:sp>
      <p:sp>
        <p:nvSpPr>
          <p:cNvPr id="685" name="Shape 685"/>
          <p:cNvSpPr txBox="1"/>
          <p:nvPr/>
        </p:nvSpPr>
        <p:spPr>
          <a:xfrm>
            <a:off x="13315950" y="7541537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u="none" strike="noStrike" cap="none" dirty="0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urllib1.py</a:t>
            </a:r>
          </a:p>
        </p:txBody>
      </p:sp>
      <p:sp>
        <p:nvSpPr>
          <p:cNvPr id="9" name="Shape 676"/>
          <p:cNvSpPr txBox="1"/>
          <p:nvPr/>
        </p:nvSpPr>
        <p:spPr>
          <a:xfrm>
            <a:off x="692772" y="1301750"/>
            <a:ext cx="15425467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30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0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0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30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('http://data.pr4e.org/</a:t>
            </a:r>
            <a:r>
              <a:rPr lang="en-US" sz="30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30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30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30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30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3000" b="1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stCxn id="325" idx="3"/>
            <a:endCxn id="326" idx="1"/>
          </p:cNvCxnSpPr>
          <p:nvPr/>
        </p:nvCxnSpPr>
        <p:spPr>
          <a:xfrm>
            <a:off x="5473700" y="6167741"/>
            <a:ext cx="5473700" cy="0"/>
          </a:xfrm>
          <a:prstGeom prst="straightConnector1">
            <a:avLst/>
          </a:prstGeom>
          <a:ln w="63500">
            <a:solidFill>
              <a:srgbClr val="FFC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TCP Connections /</a:t>
            </a:r>
            <a:r>
              <a:rPr lang="en-US" sz="76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Sockets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3685901" y="7642626"/>
            <a:ext cx="95474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http://en.wikipedia.org/wiki/Internet_socket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1490475" y="2539900"/>
            <a:ext cx="13369500" cy="2403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 computer networking, an Internet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or network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an endpoint of a bidirectional </a:t>
            </a:r>
            <a:r>
              <a:rPr lang="en-US" sz="36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inter-process 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communication flow across an </a:t>
            </a:r>
            <a:r>
              <a:rPr lang="en-US" sz="3600" u="none" strike="noStrike" cap="none" dirty="0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Internet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Protocol-based computer network, such as the </a:t>
            </a:r>
            <a:r>
              <a:rPr lang="en-US" sz="3600" u="none" strike="noStrike" cap="none" dirty="0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Internet.</a:t>
            </a: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2062" y="5272756"/>
            <a:ext cx="3600599" cy="178996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7213600" y="5892376"/>
            <a:ext cx="2190900" cy="5507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en-US" sz="5000" u="none" strike="noStrike" cap="none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Internet</a:t>
            </a:r>
          </a:p>
        </p:txBody>
      </p:sp>
      <p:sp>
        <p:nvSpPr>
          <p:cNvPr id="325" name="Shape 325"/>
          <p:cNvSpPr/>
          <p:nvPr/>
        </p:nvSpPr>
        <p:spPr>
          <a:xfrm>
            <a:off x="3187700" y="5312475"/>
            <a:ext cx="2286000" cy="1710531"/>
          </a:xfrm>
          <a:prstGeom prst="roundRect">
            <a:avLst>
              <a:gd name="adj" fmla="val 1800"/>
            </a:avLst>
          </a:prstGeom>
          <a:solidFill>
            <a:srgbClr val="CCCC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en-US" sz="3900" u="none" strike="noStrike" cap="none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Process</a:t>
            </a:r>
          </a:p>
        </p:txBody>
      </p:sp>
      <p:sp>
        <p:nvSpPr>
          <p:cNvPr id="326" name="Shape 326"/>
          <p:cNvSpPr/>
          <p:nvPr/>
        </p:nvSpPr>
        <p:spPr>
          <a:xfrm>
            <a:off x="10947400" y="5312475"/>
            <a:ext cx="2286000" cy="1710531"/>
          </a:xfrm>
          <a:prstGeom prst="roundRect">
            <a:avLst>
              <a:gd name="adj" fmla="val 1800"/>
            </a:avLst>
          </a:prstGeom>
          <a:solidFill>
            <a:srgbClr val="CCCC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en-US" sz="3900" u="none" strike="noStrike" cap="none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Like a File...</a:t>
            </a:r>
          </a:p>
        </p:txBody>
      </p:sp>
      <p:sp>
        <p:nvSpPr>
          <p:cNvPr id="692" name="Shape 692"/>
          <p:cNvSpPr txBox="1"/>
          <p:nvPr/>
        </p:nvSpPr>
        <p:spPr>
          <a:xfrm>
            <a:off x="577306" y="2901950"/>
            <a:ext cx="15678693" cy="49481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30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30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0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0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000" b="1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000" b="1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3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('http://data.pr4e.org/</a:t>
            </a:r>
            <a:r>
              <a:rPr lang="en-US" sz="3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3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endParaRPr lang="en-US" sz="3000" b="1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counts = </a:t>
            </a:r>
            <a:r>
              <a:rPr lang="en-US" sz="30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30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30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30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30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words = </a:t>
            </a:r>
            <a:r>
              <a:rPr lang="en-US" sz="30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30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30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30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.split()</a:t>
            </a:r>
          </a:p>
          <a:p>
            <a:r>
              <a:rPr lang="en-US" sz="30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for word in words:</a:t>
            </a:r>
          </a:p>
          <a:p>
            <a:r>
              <a:rPr lang="en-US" sz="30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    counts[word] = </a:t>
            </a:r>
            <a:r>
              <a:rPr lang="en-US" sz="30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counts.get</a:t>
            </a:r>
            <a:r>
              <a:rPr lang="en-US" sz="30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(word, 0) + 1</a:t>
            </a:r>
          </a:p>
          <a:p>
            <a:r>
              <a:rPr lang="en-US" sz="30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print(counts)</a:t>
            </a:r>
            <a:endParaRPr lang="en-US" sz="3000" b="1" u="none" strike="noStrike" cap="none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693" name="Shape 693"/>
          <p:cNvSpPr txBox="1"/>
          <p:nvPr/>
        </p:nvSpPr>
        <p:spPr>
          <a:xfrm>
            <a:off x="12198486" y="7683600"/>
            <a:ext cx="3493716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 err="1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urlwords.py</a:t>
            </a:r>
            <a:r>
              <a:rPr lang="en-US" sz="3600" u="none" strike="noStrike" cap="none" dirty="0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Reading Web Pages</a:t>
            </a:r>
          </a:p>
        </p:txBody>
      </p:sp>
      <p:sp>
        <p:nvSpPr>
          <p:cNvPr id="699" name="Shape 699"/>
          <p:cNvSpPr txBox="1"/>
          <p:nvPr/>
        </p:nvSpPr>
        <p:spPr>
          <a:xfrm>
            <a:off x="546100" y="2539899"/>
            <a:ext cx="155575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www.dr-chuck.com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/page1.htm')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28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2800" b="1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2740165" y="5397499"/>
            <a:ext cx="12055499" cy="254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&lt;h1&gt;The First Page&lt;/h1&gt;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&lt;p&gt;If you like, you can switch to the &lt;a </a:t>
            </a:r>
            <a:r>
              <a:rPr lang="en-US" sz="3300" i="0" u="none" strike="noStrike" cap="none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href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="http://</a:t>
            </a:r>
            <a:r>
              <a:rPr lang="en-US" sz="3300" i="0" u="none" strike="noStrike" cap="none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www.dr-chuck.com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/page2.htm"&gt;Second Page&lt;/a&gt;.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&lt;/p&gt;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13509601" y="7594700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1" u="none" strike="noStrike" cap="none" dirty="0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urllib</a:t>
            </a:r>
            <a:r>
              <a:rPr lang="en-US" sz="2800" b="1" dirty="0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2</a:t>
            </a:r>
            <a:r>
              <a:rPr lang="en-US" sz="2800" b="1" u="none" strike="noStrike" cap="none" dirty="0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.py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Following Links</a:t>
            </a:r>
          </a:p>
        </p:txBody>
      </p:sp>
      <p:sp>
        <p:nvSpPr>
          <p:cNvPr id="699" name="Shape 699"/>
          <p:cNvSpPr txBox="1"/>
          <p:nvPr/>
        </p:nvSpPr>
        <p:spPr>
          <a:xfrm>
            <a:off x="546100" y="2539899"/>
            <a:ext cx="155575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www.dr-chuck.com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/page1.htm')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28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).strip())</a:t>
            </a:r>
            <a:endParaRPr lang="en-US" sz="2800" b="1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2743548" y="5397499"/>
            <a:ext cx="12055499" cy="254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&lt;h1&gt;The First Page&lt;/h1&gt;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&lt;p&gt;If you like, you can switch to the &lt;a </a:t>
            </a:r>
            <a:r>
              <a:rPr lang="en-US" sz="3300" i="0" u="none" strike="noStrike" cap="none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href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="</a:t>
            </a:r>
            <a:r>
              <a:rPr lang="en-US" sz="33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http://</a:t>
            </a:r>
            <a:r>
              <a:rPr lang="en-US" sz="33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www.dr-chuck.com</a:t>
            </a:r>
            <a:r>
              <a:rPr lang="en-US" sz="33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/page2.htm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"&gt;Second Page&lt;/a&gt;.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&lt;/p&gt;</a:t>
            </a:r>
          </a:p>
        </p:txBody>
      </p:sp>
      <p:sp>
        <p:nvSpPr>
          <p:cNvPr id="2" name="Shape 701">
            <a:extLst>
              <a:ext uri="{FF2B5EF4-FFF2-40B4-BE49-F238E27FC236}">
                <a16:creationId xmlns:a16="http://schemas.microsoft.com/office/drawing/2014/main" id="{A7B17574-7F23-94F9-DAA0-EDDD06DC0177}"/>
              </a:ext>
            </a:extLst>
          </p:cNvPr>
          <p:cNvSpPr txBox="1"/>
          <p:nvPr/>
        </p:nvSpPr>
        <p:spPr>
          <a:xfrm>
            <a:off x="13509601" y="7594700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1" u="none" strike="noStrike" cap="none" dirty="0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urllib</a:t>
            </a:r>
            <a:r>
              <a:rPr lang="en-US" sz="2800" b="1" dirty="0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2</a:t>
            </a:r>
            <a:r>
              <a:rPr lang="en-US" sz="2800" b="1" u="none" strike="noStrike" cap="none" dirty="0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.py</a:t>
            </a:r>
          </a:p>
        </p:txBody>
      </p:sp>
    </p:spTree>
    <p:extLst>
      <p:ext uri="{BB962C8B-B14F-4D97-AF65-F5344CB8AC3E}">
        <p14:creationId xmlns:p14="http://schemas.microsoft.com/office/powerpoint/2010/main" val="6759776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title"/>
          </p:nvPr>
        </p:nvSpPr>
        <p:spPr>
          <a:xfrm>
            <a:off x="769743" y="847164"/>
            <a:ext cx="14775157" cy="1692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en-US" sz="72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First Lines of Code </a:t>
            </a:r>
            <a:r>
              <a:rPr lang="en-US" sz="72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@ </a:t>
            </a:r>
            <a:r>
              <a:rPr lang="en-US" sz="7200" u="none" strike="noStrike" cap="none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</a:t>
            </a:r>
            <a:r>
              <a:rPr lang="en-US" sz="7200" u="none" strike="noStrike" cap="none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</a:t>
            </a:r>
            <a:r>
              <a:rPr lang="en-US" sz="7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</a:t>
            </a:r>
            <a:r>
              <a:rPr lang="en-US" sz="7200" u="none" strike="noStrike" cap="none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</a:t>
            </a:r>
            <a:r>
              <a:rPr lang="en-US" sz="7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</a:t>
            </a:r>
            <a:r>
              <a:rPr lang="en-US" sz="7200" u="none" strike="noStrike" cap="none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e?</a:t>
            </a:r>
          </a:p>
        </p:txBody>
      </p:sp>
      <p:sp>
        <p:nvSpPr>
          <p:cNvPr id="5" name="Shape 699"/>
          <p:cNvSpPr txBox="1"/>
          <p:nvPr/>
        </p:nvSpPr>
        <p:spPr>
          <a:xfrm>
            <a:off x="1155700" y="3416199"/>
            <a:ext cx="143892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www.dr-chuck.com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/page1.htm')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2800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2800" b="1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2" name="Shape 701">
            <a:extLst>
              <a:ext uri="{FF2B5EF4-FFF2-40B4-BE49-F238E27FC236}">
                <a16:creationId xmlns:a16="http://schemas.microsoft.com/office/drawing/2014/main" id="{C1F84B16-6761-0A0D-7E90-D2A0E28CFF71}"/>
              </a:ext>
            </a:extLst>
          </p:cNvPr>
          <p:cNvSpPr txBox="1"/>
          <p:nvPr/>
        </p:nvSpPr>
        <p:spPr>
          <a:xfrm>
            <a:off x="13509601" y="7594700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1" u="none" strike="noStrike" cap="none" dirty="0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urllib</a:t>
            </a:r>
            <a:r>
              <a:rPr lang="en-US" sz="2800" b="1" dirty="0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2</a:t>
            </a:r>
            <a:r>
              <a:rPr lang="en-US" sz="2800" b="1" u="none" strike="noStrike" cap="none" dirty="0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.py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Parsing HTML </a:t>
            </a:r>
            <a:b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(a.k.a. Web Scraping)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What is Web Scraping?</a:t>
            </a:r>
          </a:p>
        </p:txBody>
      </p:sp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1155700" y="2866820"/>
            <a:ext cx="13932000" cy="543907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When a program or script pretends to be a browser and retrieves web pages, looks at those web pages, extracts information, and then looks at more web pages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Search engines scrape web pages - we call this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6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spidering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the web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or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web crawling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727" name="Shape 727"/>
          <p:cNvSpPr txBox="1"/>
          <p:nvPr/>
        </p:nvSpPr>
        <p:spPr>
          <a:xfrm>
            <a:off x="3801908" y="7151886"/>
            <a:ext cx="8852999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http://en.wikipedia.org/wiki/Web_scraping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http://en.wikipedia.org/wiki/Web_crawler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Why Scrape?</a:t>
            </a:r>
          </a:p>
        </p:txBody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13932000" cy="503493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Pull data - particularly social data - who links to who?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Get your own data back out of some system that has no </a:t>
            </a: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export capability</a:t>
            </a: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Monitor a site for new information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Spider the web to make a database for a search engine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Scraping Web Pages</a:t>
            </a:r>
          </a:p>
        </p:txBody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1155700" y="3078464"/>
            <a:ext cx="13932000" cy="52274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There is some controversy about web page scraping and some sites are a bit snippy about it.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Republishing copyrighted information is not allowed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Violating terms of service is not allowed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Easy Way - </a:t>
            </a:r>
            <a:r>
              <a:rPr lang="en-US" sz="78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Beautiful Soup</a:t>
            </a:r>
          </a:p>
        </p:txBody>
      </p:sp>
      <p:sp>
        <p:nvSpPr>
          <p:cNvPr id="767" name="Shape 7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1104900" marR="0" lvl="0" indent="-787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You could do string searches the hard way</a:t>
            </a: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 use the free software library called </a:t>
            </a:r>
            <a:r>
              <a:rPr lang="en-US" sz="38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BeautifulSoup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from </a:t>
            </a:r>
            <a:r>
              <a:rPr lang="en-US" sz="38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www.crummy.com</a:t>
            </a:r>
            <a:endParaRPr lang="en-US" sz="3800" u="none" strike="noStrike" cap="none" dirty="0">
              <a:solidFill>
                <a:srgbClr val="FF4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52" y="4595992"/>
            <a:ext cx="8757771" cy="35798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4535" y="8392537"/>
            <a:ext cx="5822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https://</a:t>
            </a:r>
            <a:r>
              <a:rPr lang="en-US" sz="2000" dirty="0" err="1">
                <a:solidFill>
                  <a:srgbClr val="FFFF00"/>
                </a:solidFill>
              </a:rPr>
              <a:t>www.crummy.com</a:t>
            </a:r>
            <a:r>
              <a:rPr lang="en-US" sz="2000" dirty="0">
                <a:solidFill>
                  <a:srgbClr val="FFFF00"/>
                </a:solidFill>
              </a:rPr>
              <a:t>/software/</a:t>
            </a:r>
            <a:r>
              <a:rPr lang="en-US" sz="2000" dirty="0" err="1">
                <a:solidFill>
                  <a:srgbClr val="FFFF00"/>
                </a:solidFill>
              </a:rPr>
              <a:t>BeautifulSoup</a:t>
            </a:r>
            <a:r>
              <a:rPr lang="en-US" sz="2000" dirty="0">
                <a:solidFill>
                  <a:srgbClr val="FFFF00"/>
                </a:solidFill>
              </a:rPr>
              <a:t>/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/>
        </p:nvSpPr>
        <p:spPr>
          <a:xfrm>
            <a:off x="1709270" y="2795483"/>
            <a:ext cx="13639799" cy="5624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To run this, you can install 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</a:t>
            </a:r>
            <a:endParaRPr lang="en-US" sz="28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https://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pypi.python.org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pypi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/beautifulsoup4</a:t>
            </a:r>
          </a:p>
          <a:p>
            <a:endParaRPr lang="en-US" sz="28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Or download the file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http://www.py4e.com/code3/bs4.zip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and unzip it in the same directory as this file</a:t>
            </a:r>
          </a:p>
          <a:p>
            <a:endParaRPr lang="en-US" sz="28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from bs4 import </a:t>
            </a:r>
            <a:r>
              <a:rPr lang="en-US" sz="2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</a:t>
            </a:r>
            <a:endParaRPr lang="en-US" sz="28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2800" b="1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76" name="Shape 776"/>
          <p:cNvSpPr txBox="1"/>
          <p:nvPr/>
        </p:nvSpPr>
        <p:spPr>
          <a:xfrm>
            <a:off x="13428175" y="7518312"/>
            <a:ext cx="24150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-US" sz="36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urllinks.py</a:t>
            </a:r>
            <a:endParaRPr lang="en-US" sz="36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D966"/>
                </a:solidFill>
              </a:rPr>
              <a:t>BeautifulSoup</a:t>
            </a:r>
            <a:r>
              <a:rPr lang="en-US" dirty="0">
                <a:solidFill>
                  <a:srgbClr val="FFD966"/>
                </a:solidFill>
              </a:rPr>
              <a:t> Installation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TCP</a:t>
            </a:r>
            <a:r>
              <a:rPr lang="en-US" sz="78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Port Numbers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1155700" y="2603501"/>
            <a:ext cx="13932000" cy="412115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1104900" marR="0" lvl="0" indent="-787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</a:t>
            </a:r>
            <a:r>
              <a:rPr lang="en-US" sz="38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port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an </a:t>
            </a:r>
            <a:r>
              <a:rPr lang="en-US" sz="3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application-specific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or process-specific software communications endpoint</a:t>
            </a: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It allows multiple networked applications to coexist on the same server</a:t>
            </a: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There is a list of well-known TCP port numbers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2373298" y="6927850"/>
            <a:ext cx="10902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28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</a:t>
            </a: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en.wikipedia.org/wiki/TCP_and_UDP_port</a:t>
            </a:r>
            <a:r>
              <a:rPr lang="en-US" sz="3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/>
        </p:nvSpPr>
        <p:spPr>
          <a:xfrm>
            <a:off x="654281" y="624080"/>
            <a:ext cx="10375670" cy="61116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2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from bs4 import 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</a:t>
            </a:r>
            <a:endParaRPr lang="en-US" sz="32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2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input('Enter - ')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html = 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).read()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soup = 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(html, '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html.parser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endParaRPr lang="en-US" sz="32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Retrieve all of the anchor tags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tags = soup('a')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for tag in tags: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tag.get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('</a:t>
            </a:r>
            <a:r>
              <a:rPr lang="en-US" sz="32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href</a:t>
            </a:r>
            <a:r>
              <a:rPr lang="en-US" sz="3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', None))</a:t>
            </a:r>
            <a:endParaRPr lang="en-US" sz="3200" b="1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" name="Shape 782"/>
          <p:cNvSpPr txBox="1"/>
          <p:nvPr/>
        </p:nvSpPr>
        <p:spPr>
          <a:xfrm>
            <a:off x="6777575" y="6985824"/>
            <a:ext cx="9069600" cy="175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</a:t>
            </a:r>
            <a:r>
              <a:rPr lang="en-US" sz="36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urllinks.py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Enter</a:t>
            </a: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-US" sz="36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www.dr-chuck.com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/page1.htm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-US" sz="36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www.dr-chuck.com</a:t>
            </a:r>
            <a:r>
              <a:rPr lang="en-US" sz="36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/page2.htm</a:t>
            </a:r>
          </a:p>
        </p:txBody>
      </p:sp>
    </p:spTree>
    <p:extLst>
      <p:ext uri="{BB962C8B-B14F-4D97-AF65-F5344CB8AC3E}">
        <p14:creationId xmlns:p14="http://schemas.microsoft.com/office/powerpoint/2010/main" val="12178539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2353281" cy="169273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8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Summary</a:t>
            </a:r>
          </a:p>
        </p:txBody>
      </p:sp>
      <p:sp>
        <p:nvSpPr>
          <p:cNvPr id="789" name="Shape 789"/>
          <p:cNvSpPr txBox="1">
            <a:spLocks noGrp="1"/>
          </p:cNvSpPr>
          <p:nvPr>
            <p:ph type="body" idx="1"/>
          </p:nvPr>
        </p:nvSpPr>
        <p:spPr>
          <a:xfrm>
            <a:off x="1155700" y="2847579"/>
            <a:ext cx="13932000" cy="545832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4572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TCP/IP gives us pipes / sockets between applications</a:t>
            </a:r>
          </a:p>
          <a:p>
            <a:pPr marL="457200" marR="0" lvl="0" indent="-469900" algn="l" rtl="0">
              <a:lnSpc>
                <a:spcPct val="100000"/>
              </a:lnSpc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 designed application protocols to make use of these pipes</a:t>
            </a:r>
          </a:p>
          <a:p>
            <a:pPr marL="457200" marR="0" lvl="0" indent="-469900" algn="l" rtl="0">
              <a:lnSpc>
                <a:spcPct val="100000"/>
              </a:lnSpc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8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HyperText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Trans</a:t>
            </a:r>
            <a:r>
              <a:rPr lang="en-US" sz="38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fer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Protocol (HTTP) is a simple yet powerful protocol</a:t>
            </a:r>
          </a:p>
          <a:p>
            <a:pPr marL="457200" marR="0" lvl="0" indent="-469900" algn="l" rtl="0">
              <a:lnSpc>
                <a:spcPct val="100000"/>
              </a:lnSpc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has good support for sockets, HTTP, and HTML parsing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title" idx="4294967295"/>
          </p:nvPr>
        </p:nvSpPr>
        <p:spPr>
          <a:xfrm>
            <a:off x="1462700" y="946150"/>
            <a:ext cx="12469200" cy="81121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FFFF00"/>
                </a:solidFill>
              </a:rPr>
              <a:t>Acknowledgements / Contributions</a:t>
            </a:r>
          </a:p>
        </p:txBody>
      </p:sp>
      <p:sp>
        <p:nvSpPr>
          <p:cNvPr id="796" name="Shape 796"/>
          <p:cNvSpPr txBox="1"/>
          <p:nvPr/>
        </p:nvSpPr>
        <p:spPr>
          <a:xfrm>
            <a:off x="1206100" y="2086575"/>
            <a:ext cx="6797699" cy="5762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FFFFF"/>
                </a:solidFill>
              </a:rPr>
              <a:t>Thes</a:t>
            </a:r>
            <a:r>
              <a:rPr lang="en-US" sz="1800" dirty="0">
                <a:solidFill>
                  <a:srgbClr val="FFFFFF"/>
                </a:solidFill>
              </a:rPr>
              <a:t> slide are Copyright 2010-  Charles R. Severance (</a:t>
            </a:r>
            <a:r>
              <a:rPr lang="en-US" sz="1800" u="sng">
                <a:solidFill>
                  <a:srgbClr val="FFFF00"/>
                </a:solidFill>
                <a:hlinkClick r:id="rId3"/>
              </a:rPr>
              <a:t>www.dr-chuck.com</a:t>
            </a:r>
            <a:r>
              <a:rPr lang="en-US" sz="1800" dirty="0">
                <a:solidFill>
                  <a:srgbClr val="FFFFFF"/>
                </a:solidFill>
              </a:rPr>
              <a:t>) of the University of Michigan School of Information and </a:t>
            </a:r>
            <a:r>
              <a:rPr lang="en-US" sz="1800" u="sng" dirty="0">
                <a:solidFill>
                  <a:srgbClr val="FFFF00"/>
                </a:solidFill>
                <a:hlinkClick r:id="rId4"/>
              </a:rPr>
              <a:t>open.umich.edu</a:t>
            </a:r>
            <a:r>
              <a:rPr lang="en-US" sz="1800" dirty="0">
                <a:solidFill>
                  <a:srgbClr val="FFFFFF"/>
                </a:solidFill>
              </a:rPr>
              <a:t> and made available under a Creative Commons Attribution 4.0 License.  Please maintain this last slide in all copies of the document to comply with the attribution requirements of the license.  If you make a change, feel free to add your name and organization to the list of contributors on this page as you republish the materials.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FFFFFF"/>
                </a:solidFill>
              </a:rPr>
              <a:t>Initial Development: Charles Severance, University of Michigan School of Information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FFFFFF"/>
                </a:solidFill>
              </a:rPr>
              <a:t>… Insert new Contributors here</a:t>
            </a:r>
          </a:p>
        </p:txBody>
      </p:sp>
      <p:pic>
        <p:nvPicPr>
          <p:cNvPr id="797" name="Shape 7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900" y="839500"/>
            <a:ext cx="1024800" cy="10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Shape 7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97687" y="1017700"/>
            <a:ext cx="1968599" cy="6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 txBox="1"/>
          <p:nvPr/>
        </p:nvSpPr>
        <p:spPr>
          <a:xfrm>
            <a:off x="8704400" y="2217051"/>
            <a:ext cx="6797699" cy="5631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0848" y="3451225"/>
            <a:ext cx="2755900" cy="14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1955800" y="838200"/>
            <a:ext cx="6667500" cy="7416799"/>
          </a:xfrm>
          <a:prstGeom prst="rect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www.umich.edu</a:t>
            </a:r>
          </a:p>
        </p:txBody>
      </p:sp>
      <p:grpSp>
        <p:nvGrpSpPr>
          <p:cNvPr id="341" name="Shape 341"/>
          <p:cNvGrpSpPr/>
          <p:nvPr/>
        </p:nvGrpSpPr>
        <p:grpSpPr>
          <a:xfrm>
            <a:off x="12898436" y="2736850"/>
            <a:ext cx="2578099" cy="1854200"/>
            <a:chOff x="0" y="0"/>
            <a:chExt cx="2576512" cy="1854200"/>
          </a:xfrm>
        </p:grpSpPr>
        <p:grpSp>
          <p:nvGrpSpPr>
            <p:cNvPr id="342" name="Shape 342"/>
            <p:cNvGrpSpPr/>
            <p:nvPr/>
          </p:nvGrpSpPr>
          <p:grpSpPr>
            <a:xfrm>
              <a:off x="0" y="0"/>
              <a:ext cx="2576512" cy="1854200"/>
              <a:chOff x="0" y="0"/>
              <a:chExt cx="2576512" cy="1854200"/>
            </a:xfrm>
          </p:grpSpPr>
          <p:grpSp>
            <p:nvGrpSpPr>
              <p:cNvPr id="343" name="Shape 343"/>
              <p:cNvGrpSpPr/>
              <p:nvPr/>
            </p:nvGrpSpPr>
            <p:grpSpPr>
              <a:xfrm>
                <a:off x="352425" y="0"/>
                <a:ext cx="1878011" cy="1184275"/>
                <a:chOff x="0" y="0"/>
                <a:chExt cx="1878011" cy="1184275"/>
              </a:xfrm>
            </p:grpSpPr>
            <p:sp>
              <p:nvSpPr>
                <p:cNvPr id="344" name="Shape 344"/>
                <p:cNvSpPr txBox="1"/>
                <p:nvPr/>
              </p:nvSpPr>
              <p:spPr>
                <a:xfrm>
                  <a:off x="0" y="0"/>
                  <a:ext cx="1878011" cy="1184275"/>
                </a:xfrm>
                <a:prstGeom prst="rect">
                  <a:avLst/>
                </a:prstGeom>
                <a:solidFill>
                  <a:schemeClr val="accent1"/>
                </a:solidFill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Shape 345"/>
                <p:cNvSpPr/>
                <p:nvPr/>
              </p:nvSpPr>
              <p:spPr>
                <a:xfrm>
                  <a:off x="149225" y="106361"/>
                  <a:ext cx="1576386" cy="973136"/>
                </a:xfrm>
                <a:prstGeom prst="roundRect">
                  <a:avLst>
                    <a:gd name="adj" fmla="val 1490"/>
                  </a:avLst>
                </a:prstGeom>
                <a:solidFill>
                  <a:srgbClr val="FFFFFF"/>
                </a:solidFill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6" name="Shape 346"/>
              <p:cNvGrpSpPr/>
              <p:nvPr/>
            </p:nvGrpSpPr>
            <p:grpSpPr>
              <a:xfrm>
                <a:off x="0" y="1543050"/>
                <a:ext cx="2576512" cy="311150"/>
                <a:chOff x="0" y="0"/>
                <a:chExt cx="2576512" cy="309562"/>
              </a:xfrm>
            </p:grpSpPr>
            <p:cxnSp>
              <p:nvCxnSpPr>
                <p:cNvPr id="347" name="Shape 347"/>
                <p:cNvCxnSpPr/>
                <p:nvPr/>
              </p:nvCxnSpPr>
              <p:spPr>
                <a:xfrm flipH="1">
                  <a:off x="0" y="0"/>
                  <a:ext cx="341311" cy="241299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Shape 348"/>
                <p:cNvCxnSpPr/>
                <p:nvPr/>
              </p:nvCxnSpPr>
              <p:spPr>
                <a:xfrm>
                  <a:off x="0" y="241300"/>
                  <a:ext cx="2574924" cy="1587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Shape 349"/>
                <p:cNvCxnSpPr/>
                <p:nvPr/>
              </p:nvCxnSpPr>
              <p:spPr>
                <a:xfrm>
                  <a:off x="0" y="306387"/>
                  <a:ext cx="2574924" cy="3174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Shape 350"/>
                <p:cNvCxnSpPr/>
                <p:nvPr/>
              </p:nvCxnSpPr>
              <p:spPr>
                <a:xfrm>
                  <a:off x="0" y="241300"/>
                  <a:ext cx="1587" cy="65086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Shape 351"/>
                <p:cNvCxnSpPr/>
                <p:nvPr/>
              </p:nvCxnSpPr>
              <p:spPr>
                <a:xfrm>
                  <a:off x="2239961" y="0"/>
                  <a:ext cx="334961" cy="241299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Shape 352"/>
                <p:cNvCxnSpPr/>
                <p:nvPr/>
              </p:nvCxnSpPr>
              <p:spPr>
                <a:xfrm>
                  <a:off x="2574925" y="241300"/>
                  <a:ext cx="1587" cy="65086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53" name="Shape 353"/>
              <p:cNvSpPr txBox="1"/>
              <p:nvPr/>
            </p:nvSpPr>
            <p:spPr>
              <a:xfrm>
                <a:off x="357187" y="1220787"/>
                <a:ext cx="1874836" cy="304799"/>
              </a:xfrm>
              <a:prstGeom prst="rect">
                <a:avLst/>
              </a:prstGeom>
              <a:noFill/>
              <a:ln w="12700" cap="rnd" cmpd="sng">
                <a:solidFill>
                  <a:srgbClr val="618FF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4" name="Shape 354"/>
              <p:cNvCxnSpPr/>
              <p:nvPr/>
            </p:nvCxnSpPr>
            <p:spPr>
              <a:xfrm>
                <a:off x="1763711" y="1373187"/>
                <a:ext cx="374649" cy="3174"/>
              </a:xfrm>
              <a:prstGeom prst="straightConnector1">
                <a:avLst/>
              </a:prstGeom>
              <a:noFill/>
              <a:ln w="50800" cap="rnd" cmpd="sng">
                <a:solidFill>
                  <a:srgbClr val="618FF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355" name="Shape 355"/>
            <p:cNvSpPr txBox="1"/>
            <p:nvPr/>
          </p:nvSpPr>
          <p:spPr>
            <a:xfrm rot="10800000" flipH="1">
              <a:off x="474662" y="1319212"/>
              <a:ext cx="203199" cy="31750"/>
            </a:xfrm>
            <a:prstGeom prst="rect">
              <a:avLst/>
            </a:pr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Shape 356"/>
          <p:cNvSpPr txBox="1"/>
          <p:nvPr/>
        </p:nvSpPr>
        <p:spPr>
          <a:xfrm>
            <a:off x="2933700" y="1460500"/>
            <a:ext cx="2603499" cy="11811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Incoming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E-Mail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2933700" y="3060700"/>
            <a:ext cx="2603499" cy="7239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Login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2933700" y="4775200"/>
            <a:ext cx="2603499" cy="7239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Web Server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6426200" y="16002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25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87300" y="838200"/>
            <a:ext cx="2717799" cy="138588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2933700" y="6400800"/>
            <a:ext cx="2603499" cy="12700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Personal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Mail Box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6426200" y="30861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23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6426200" y="41402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80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6426200" y="50673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E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443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6426200" y="63119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109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6426200" y="73406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110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8077200" y="3911600"/>
            <a:ext cx="2997199" cy="660400"/>
          </a:xfrm>
          <a:prstGeom prst="rect">
            <a:avLst/>
          </a:prstGeom>
          <a:solidFill>
            <a:srgbClr val="000000"/>
          </a:solidFill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74.208.28.177</a:t>
            </a:r>
          </a:p>
        </p:txBody>
      </p:sp>
      <p:cxnSp>
        <p:nvCxnSpPr>
          <p:cNvPr id="368" name="Shape 368"/>
          <p:cNvCxnSpPr>
            <a:stCxn id="362" idx="3"/>
          </p:cNvCxnSpPr>
          <p:nvPr/>
        </p:nvCxnSpPr>
        <p:spPr>
          <a:xfrm flipV="1">
            <a:off x="7696200" y="3414712"/>
            <a:ext cx="5422900" cy="14288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69" name="Shape 369"/>
          <p:cNvCxnSpPr>
            <a:endCxn id="359" idx="3"/>
          </p:cNvCxnSpPr>
          <p:nvPr/>
        </p:nvCxnSpPr>
        <p:spPr>
          <a:xfrm flipH="1">
            <a:off x="7696200" y="1547812"/>
            <a:ext cx="4975224" cy="395288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stealth" w="med" len="med"/>
          </a:ln>
        </p:spPr>
      </p:cxnSp>
      <p:grpSp>
        <p:nvGrpSpPr>
          <p:cNvPr id="370" name="Shape 370"/>
          <p:cNvGrpSpPr/>
          <p:nvPr/>
        </p:nvGrpSpPr>
        <p:grpSpPr>
          <a:xfrm>
            <a:off x="12898436" y="4959350"/>
            <a:ext cx="2578099" cy="1854200"/>
            <a:chOff x="0" y="0"/>
            <a:chExt cx="2576512" cy="1854200"/>
          </a:xfrm>
        </p:grpSpPr>
        <p:grpSp>
          <p:nvGrpSpPr>
            <p:cNvPr id="371" name="Shape 371"/>
            <p:cNvGrpSpPr/>
            <p:nvPr/>
          </p:nvGrpSpPr>
          <p:grpSpPr>
            <a:xfrm>
              <a:off x="0" y="0"/>
              <a:ext cx="2576512" cy="1854200"/>
              <a:chOff x="0" y="0"/>
              <a:chExt cx="2576512" cy="1854200"/>
            </a:xfrm>
          </p:grpSpPr>
          <p:grpSp>
            <p:nvGrpSpPr>
              <p:cNvPr id="372" name="Shape 372"/>
              <p:cNvGrpSpPr/>
              <p:nvPr/>
            </p:nvGrpSpPr>
            <p:grpSpPr>
              <a:xfrm>
                <a:off x="0" y="0"/>
                <a:ext cx="2576512" cy="1854200"/>
                <a:chOff x="0" y="0"/>
                <a:chExt cx="2576512" cy="1854200"/>
              </a:xfrm>
            </p:grpSpPr>
            <p:grpSp>
              <p:nvGrpSpPr>
                <p:cNvPr id="373" name="Shape 373"/>
                <p:cNvGrpSpPr/>
                <p:nvPr/>
              </p:nvGrpSpPr>
              <p:grpSpPr>
                <a:xfrm>
                  <a:off x="352425" y="0"/>
                  <a:ext cx="1878011" cy="1184275"/>
                  <a:chOff x="0" y="0"/>
                  <a:chExt cx="1878011" cy="1184275"/>
                </a:xfrm>
              </p:grpSpPr>
              <p:sp>
                <p:nvSpPr>
                  <p:cNvPr id="374" name="Shape 374"/>
                  <p:cNvSpPr txBox="1"/>
                  <p:nvPr/>
                </p:nvSpPr>
                <p:spPr>
                  <a:xfrm>
                    <a:off x="0" y="0"/>
                    <a:ext cx="1878011" cy="118427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0" tIns="0" rIns="0" bIns="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" name="Shape 375"/>
                  <p:cNvSpPr/>
                  <p:nvPr/>
                </p:nvSpPr>
                <p:spPr>
                  <a:xfrm>
                    <a:off x="149225" y="106361"/>
                    <a:ext cx="1576386" cy="973136"/>
                  </a:xfrm>
                  <a:prstGeom prst="roundRect">
                    <a:avLst>
                      <a:gd name="adj" fmla="val 1490"/>
                    </a:avLst>
                  </a:prstGeom>
                  <a:solidFill>
                    <a:srgbClr val="FFFFFF"/>
                  </a:solidFill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0" tIns="0" rIns="0" bIns="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6" name="Shape 376"/>
                <p:cNvGrpSpPr/>
                <p:nvPr/>
              </p:nvGrpSpPr>
              <p:grpSpPr>
                <a:xfrm>
                  <a:off x="0" y="1543050"/>
                  <a:ext cx="2576512" cy="311150"/>
                  <a:chOff x="0" y="0"/>
                  <a:chExt cx="2576512" cy="309562"/>
                </a:xfrm>
              </p:grpSpPr>
              <p:cxnSp>
                <p:nvCxnSpPr>
                  <p:cNvPr id="377" name="Shape 377"/>
                  <p:cNvCxnSpPr/>
                  <p:nvPr/>
                </p:nvCxnSpPr>
                <p:spPr>
                  <a:xfrm flipH="1">
                    <a:off x="0" y="0"/>
                    <a:ext cx="341311" cy="241299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8" name="Shape 378"/>
                  <p:cNvCxnSpPr/>
                  <p:nvPr/>
                </p:nvCxnSpPr>
                <p:spPr>
                  <a:xfrm>
                    <a:off x="0" y="241300"/>
                    <a:ext cx="2574924" cy="1587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9" name="Shape 379"/>
                  <p:cNvCxnSpPr/>
                  <p:nvPr/>
                </p:nvCxnSpPr>
                <p:spPr>
                  <a:xfrm>
                    <a:off x="0" y="306387"/>
                    <a:ext cx="2574924" cy="3174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0" name="Shape 380"/>
                  <p:cNvCxnSpPr/>
                  <p:nvPr/>
                </p:nvCxnSpPr>
                <p:spPr>
                  <a:xfrm>
                    <a:off x="0" y="241300"/>
                    <a:ext cx="1587" cy="65086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1" name="Shape 381"/>
                  <p:cNvCxnSpPr/>
                  <p:nvPr/>
                </p:nvCxnSpPr>
                <p:spPr>
                  <a:xfrm>
                    <a:off x="2239961" y="0"/>
                    <a:ext cx="334961" cy="241299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2" name="Shape 382"/>
                  <p:cNvCxnSpPr/>
                  <p:nvPr/>
                </p:nvCxnSpPr>
                <p:spPr>
                  <a:xfrm>
                    <a:off x="2574925" y="241300"/>
                    <a:ext cx="1587" cy="65086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383" name="Shape 383"/>
                <p:cNvSpPr txBox="1"/>
                <p:nvPr/>
              </p:nvSpPr>
              <p:spPr>
                <a:xfrm>
                  <a:off x="357187" y="1220787"/>
                  <a:ext cx="1874836" cy="304799"/>
                </a:xfrm>
                <a:prstGeom prst="rect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84" name="Shape 384"/>
                <p:cNvCxnSpPr/>
                <p:nvPr/>
              </p:nvCxnSpPr>
              <p:spPr>
                <a:xfrm>
                  <a:off x="1763711" y="1373187"/>
                  <a:ext cx="374649" cy="3174"/>
                </a:xfrm>
                <a:prstGeom prst="straightConnector1">
                  <a:avLst/>
                </a:prstGeom>
                <a:noFill/>
                <a:ln w="508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85" name="Shape 385"/>
              <p:cNvSpPr txBox="1"/>
              <p:nvPr/>
            </p:nvSpPr>
            <p:spPr>
              <a:xfrm rot="10800000" flipH="1">
                <a:off x="474662" y="1319212"/>
                <a:ext cx="203199" cy="31750"/>
              </a:xfrm>
              <a:prstGeom prst="rect">
                <a:avLst/>
              </a:prstGeom>
              <a:solidFill>
                <a:srgbClr val="000000"/>
              </a:solidFill>
              <a:ln w="50800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86" name="Shape 38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4212" y="158750"/>
              <a:ext cx="1206499" cy="863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7" name="Shape 387"/>
          <p:cNvSpPr txBox="1"/>
          <p:nvPr/>
        </p:nvSpPr>
        <p:spPr>
          <a:xfrm>
            <a:off x="13360400" y="2832100"/>
            <a:ext cx="1701799" cy="101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blah blah blah blah</a:t>
            </a:r>
          </a:p>
        </p:txBody>
      </p:sp>
      <p:cxnSp>
        <p:nvCxnSpPr>
          <p:cNvPr id="388" name="Shape 388"/>
          <p:cNvCxnSpPr>
            <a:stCxn id="364" idx="3"/>
          </p:cNvCxnSpPr>
          <p:nvPr/>
        </p:nvCxnSpPr>
        <p:spPr>
          <a:xfrm>
            <a:off x="7696200" y="5410200"/>
            <a:ext cx="5461000" cy="131761"/>
          </a:xfrm>
          <a:prstGeom prst="straightConnector1">
            <a:avLst/>
          </a:prstGeom>
          <a:noFill/>
          <a:ln w="76200" cap="rnd" cmpd="sng">
            <a:solidFill>
              <a:srgbClr val="E06666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9" name="Shape 389"/>
          <p:cNvCxnSpPr>
            <a:stCxn id="365" idx="3"/>
          </p:cNvCxnSpPr>
          <p:nvPr/>
        </p:nvCxnSpPr>
        <p:spPr>
          <a:xfrm flipV="1">
            <a:off x="7696200" y="5691186"/>
            <a:ext cx="5460999" cy="963614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391" name="Shape 391"/>
          <p:cNvSpPr txBox="1"/>
          <p:nvPr/>
        </p:nvSpPr>
        <p:spPr>
          <a:xfrm>
            <a:off x="7815298" y="8480474"/>
            <a:ext cx="8562900" cy="469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5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Clipart: </a:t>
            </a:r>
            <a:r>
              <a:rPr lang="en-US" sz="2500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-US" sz="2500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www.clker.com</a:t>
            </a:r>
            <a:r>
              <a:rPr lang="en-US" sz="2500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/search/</a:t>
            </a:r>
            <a:r>
              <a:rPr lang="en-US" sz="2500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networksym</a:t>
            </a:r>
            <a:r>
              <a:rPr lang="en-US" sz="2500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525" y="2322511"/>
            <a:ext cx="13934999" cy="543083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084537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Common TCP Ports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1405425" y="7423200"/>
            <a:ext cx="13682099" cy="66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</a:t>
            </a: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en.wikipedia.org/wiki/List_of_TCP_and_UDP_port_numbers</a:t>
            </a:r>
            <a:r>
              <a:rPr lang="en-US" sz="3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730250"/>
            <a:ext cx="9576360" cy="7442200"/>
          </a:xfrm>
          <a:prstGeom prst="rect">
            <a:avLst/>
          </a:prstGeom>
        </p:spPr>
      </p:pic>
      <p:sp>
        <p:nvSpPr>
          <p:cNvPr id="404" name="Shape 404"/>
          <p:cNvSpPr txBox="1"/>
          <p:nvPr/>
        </p:nvSpPr>
        <p:spPr>
          <a:xfrm>
            <a:off x="10446310" y="2876550"/>
            <a:ext cx="5318125" cy="2857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Sometimes we see the port number in the URL if the web server is running on a </a:t>
            </a:r>
            <a:r>
              <a:rPr lang="en-US" sz="360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non-standard</a:t>
            </a:r>
            <a:r>
              <a:rPr lang="en-US" sz="360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port.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381500" y="1879600"/>
            <a:ext cx="1829080" cy="2571750"/>
          </a:xfrm>
          <a:prstGeom prst="straightConnector1">
            <a:avLst/>
          </a:prstGeom>
          <a:ln w="63500">
            <a:solidFill>
              <a:srgbClr val="00FA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3373</Words>
  <Application>Microsoft Macintosh PowerPoint</Application>
  <PresentationFormat>Custom</PresentationFormat>
  <Paragraphs>454</Paragraphs>
  <Slides>62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 Regular</vt:lpstr>
      <vt:lpstr>Cabin</vt:lpstr>
      <vt:lpstr>Arial</vt:lpstr>
      <vt:lpstr>Courier</vt:lpstr>
      <vt:lpstr>Courier New</vt:lpstr>
      <vt:lpstr>Gill Sans</vt:lpstr>
      <vt:lpstr>Title &amp; Subtitle</vt:lpstr>
      <vt:lpstr>Networked Programs</vt:lpstr>
      <vt:lpstr>A Free Book on Network Architecture</vt:lpstr>
      <vt:lpstr>Transport Control Protocol (TCP)</vt:lpstr>
      <vt:lpstr>PowerPoint Presentation</vt:lpstr>
      <vt:lpstr>TCP Connections / Sockets</vt:lpstr>
      <vt:lpstr>TCP Port Numbers</vt:lpstr>
      <vt:lpstr>PowerPoint Presentation</vt:lpstr>
      <vt:lpstr>Common TCP Ports</vt:lpstr>
      <vt:lpstr>PowerPoint Presentation</vt:lpstr>
      <vt:lpstr>Sockets in Python</vt:lpstr>
      <vt:lpstr>PowerPoint Presentation</vt:lpstr>
      <vt:lpstr>Application Protocols</vt:lpstr>
      <vt:lpstr>Application Protocol </vt:lpstr>
      <vt:lpstr>HTTP - Hypertext Transfer Protocol</vt:lpstr>
      <vt:lpstr>HTTP</vt:lpstr>
      <vt:lpstr>What is a Protocol?</vt:lpstr>
      <vt:lpstr>PowerPoint Presentation</vt:lpstr>
      <vt:lpstr>Getting Data From The Server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Internet Standards</vt:lpstr>
      <vt:lpstr>PowerPoint Presentation</vt:lpstr>
      <vt:lpstr>PowerPoint Presentation</vt:lpstr>
      <vt:lpstr>Making an HTTP request</vt:lpstr>
      <vt:lpstr>PowerPoint Presentation</vt:lpstr>
      <vt:lpstr>Accurate Hacking in the Movies</vt:lpstr>
      <vt:lpstr>Let’s Write a Web Browser!</vt:lpstr>
      <vt:lpstr>An HTTP Request in Python</vt:lpstr>
      <vt:lpstr>PowerPoint Presentation</vt:lpstr>
      <vt:lpstr>About Characters and Strings…</vt:lpstr>
      <vt:lpstr>ASCII</vt:lpstr>
      <vt:lpstr>Representing Simple Strings</vt:lpstr>
      <vt:lpstr>ASCII</vt:lpstr>
      <vt:lpstr>PowerPoint Presentation</vt:lpstr>
      <vt:lpstr>Multi-Byte Characters</vt:lpstr>
      <vt:lpstr>Two Kinds of Strings in Python</vt:lpstr>
      <vt:lpstr>Python 2 versus Python 3</vt:lpstr>
      <vt:lpstr>Python 3 and Unicode</vt:lpstr>
      <vt:lpstr>Python Strings to Bytes</vt:lpstr>
      <vt:lpstr>An HTTP Request in Python</vt:lpstr>
      <vt:lpstr>PowerPoint Presentation</vt:lpstr>
      <vt:lpstr>PowerPoint Presentation</vt:lpstr>
      <vt:lpstr>Making HTTP Easier With urllib</vt:lpstr>
      <vt:lpstr>Using urllib in Python</vt:lpstr>
      <vt:lpstr>PowerPoint Presentation</vt:lpstr>
      <vt:lpstr>Like a File...</vt:lpstr>
      <vt:lpstr>Reading Web Pages</vt:lpstr>
      <vt:lpstr>Following Links</vt:lpstr>
      <vt:lpstr>The First Lines of Code @ Google?</vt:lpstr>
      <vt:lpstr>Parsing HTML  (a.k.a. Web Scraping)</vt:lpstr>
      <vt:lpstr>What is Web Scraping?</vt:lpstr>
      <vt:lpstr>Why Scrape?</vt:lpstr>
      <vt:lpstr>Scraping Web Pages</vt:lpstr>
      <vt:lpstr>The Easy Way - Beautiful Soup</vt:lpstr>
      <vt:lpstr>BeautifulSoup Installation</vt:lpstr>
      <vt:lpstr>PowerPoint Presentation</vt:lpstr>
      <vt:lpstr>Summary</vt:lpstr>
      <vt:lpstr>Acknowledgements / Contributions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Programs</dc:title>
  <cp:lastModifiedBy>Severance, Charles</cp:lastModifiedBy>
  <cp:revision>62</cp:revision>
  <dcterms:modified xsi:type="dcterms:W3CDTF">2024-01-30T16:15:47Z</dcterms:modified>
</cp:coreProperties>
</file>