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302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308" r:id="rId18"/>
    <p:sldId id="275" r:id="rId19"/>
    <p:sldId id="276" r:id="rId20"/>
    <p:sldId id="305" r:id="rId21"/>
    <p:sldId id="309" r:id="rId22"/>
    <p:sldId id="310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11" r:id="rId35"/>
    <p:sldId id="312" r:id="rId36"/>
    <p:sldId id="291" r:id="rId37"/>
    <p:sldId id="313" r:id="rId38"/>
    <p:sldId id="293" r:id="rId39"/>
    <p:sldId id="294" r:id="rId40"/>
    <p:sldId id="295" r:id="rId41"/>
    <p:sldId id="296" r:id="rId42"/>
    <p:sldId id="306" r:id="rId43"/>
    <p:sldId id="307" r:id="rId44"/>
    <p:sldId id="299" r:id="rId45"/>
    <p:sldId id="300" r:id="rId46"/>
    <p:sldId id="301" r:id="rId47"/>
    <p:sldId id="304" r:id="rId4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00FA00"/>
    <a:srgbClr val="FF40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5"/>
    <p:restoredTop sz="93962"/>
  </p:normalViewPr>
  <p:slideViewPr>
    <p:cSldViewPr snapToGrid="0" snapToObjects="1">
      <p:cViewPr varScale="1">
        <p:scale>
          <a:sx n="113" d="100"/>
          <a:sy n="113" d="100"/>
        </p:scale>
        <p:origin x="19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34674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dk2"/>
                </a:solidFill>
              </a:rPr>
              <a:t>Note from Chuck.  If you are using these materials, you can remove the UM logo and replace it with your own, but please retain the CC-BY logo on the first page as well as the acknowledgement page(s) at the end.</a:t>
            </a: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17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28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254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98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2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310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400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973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37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012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49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22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0143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03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367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350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392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24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393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0665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279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3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330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45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123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68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552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832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699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932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2537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797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23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0496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503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926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5717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570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288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Merriweather Sans"/>
              <a:buNone/>
            </a:pPr>
            <a:endParaRPr sz="3000" b="0" i="0" u="none" strike="noStrike" cap="none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67526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55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03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0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66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70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pe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2881" lvl="0" indent="-192881" algn="ctr" rtl="0">
              <a:spcBef>
                <a:spcPts val="0"/>
              </a:spcBef>
              <a:spcAft>
                <a:spcPts val="0"/>
              </a:spcAft>
              <a:defRPr/>
            </a:lvl1pPr>
            <a:lvl2pPr marL="417909" lvl="1" indent="-160734" algn="ctr" rtl="0">
              <a:spcBef>
                <a:spcPts val="0"/>
              </a:spcBef>
              <a:spcAft>
                <a:spcPts val="0"/>
              </a:spcAft>
              <a:defRPr/>
            </a:lvl2pPr>
            <a:lvl3pPr marL="642938" lvl="2" indent="-128588" algn="ctr" rtl="0">
              <a:spcBef>
                <a:spcPts val="0"/>
              </a:spcBef>
              <a:spcAft>
                <a:spcPts val="0"/>
              </a:spcAft>
              <a:defRPr/>
            </a:lvl3pPr>
            <a:lvl4pPr marL="900113" lvl="3" indent="-128588" algn="ctr" rtl="0">
              <a:spcBef>
                <a:spcPts val="0"/>
              </a:spcBef>
              <a:spcAft>
                <a:spcPts val="0"/>
              </a:spcAft>
              <a:defRPr/>
            </a:lvl4pPr>
            <a:lvl5pPr marL="1157288" lvl="4" indent="-128588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1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0050" lvl="0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 sz="3200"/>
            </a:lvl1pPr>
            <a:lvl2pPr marL="564356" lvl="1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2pPr>
            <a:lvl3pPr marL="728663" lvl="2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3pPr>
            <a:lvl4pPr marL="900113" lvl="3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064419" lvl="4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1321594" lvl="5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1578769" lvl="6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1835944" lvl="7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2093119" lvl="8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14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21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320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4701159"/>
            <a:ext cx="9144000" cy="4423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</p:spTree>
    <p:extLst>
      <p:ext uri="{BB962C8B-B14F-4D97-AF65-F5344CB8AC3E}">
        <p14:creationId xmlns:p14="http://schemas.microsoft.com/office/powerpoint/2010/main" val="8008688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ssie#/media/File:Lassie_and_Tommy_Rettig_1956.JPG" TargetMode="External"/><Relationship Id="rId2" Type="http://schemas.openxmlformats.org/officeDocument/2006/relationships/hyperlink" Target="https://www.flickr.com/photos/dinnerseries/2357047509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Objects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Charles Severance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3081" y="3689514"/>
            <a:ext cx="8633012" cy="797468"/>
            <a:chOff x="212560" y="3293268"/>
            <a:chExt cx="14572387" cy="1346112"/>
          </a:xfrm>
        </p:grpSpPr>
        <p:sp>
          <p:nvSpPr>
            <p:cNvPr id="10" name="Shape 206"/>
            <p:cNvSpPr txBox="1"/>
            <p:nvPr/>
          </p:nvSpPr>
          <p:spPr>
            <a:xfrm>
              <a:off x="2676260" y="3612268"/>
              <a:ext cx="9985799" cy="1016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en-US" sz="1800" u="none" strike="noStrike" cap="none" dirty="0">
                  <a:solidFill>
                    <a:srgbClr val="FFFF00"/>
                  </a:solidFill>
                  <a:latin typeface="Arial Regular" charset="0"/>
                  <a:ea typeface="Arial Regular" charset="0"/>
                  <a:cs typeface="Arial Regular" charset="0"/>
                  <a:sym typeface="Cabin"/>
                </a:rPr>
                <a:t>Python for Everybody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en-US" sz="1800" dirty="0">
                  <a:solidFill>
                    <a:srgbClr val="FFFF00"/>
                  </a:solidFill>
                  <a:latin typeface="Arial Regular" charset="0"/>
                  <a:ea typeface="Arial Regular" charset="0"/>
                  <a:cs typeface="Arial Regular" charset="0"/>
                  <a:sym typeface="Cabin"/>
                </a:rPr>
                <a:t>www.py4e.com</a:t>
              </a:r>
              <a:endParaRPr lang="en-US" sz="1800" u="none" strike="noStrike" cap="none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endParaRPr>
            </a:p>
          </p:txBody>
        </p:sp>
        <p:pic>
          <p:nvPicPr>
            <p:cNvPr id="11" name="Shape 20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16447" y="3971043"/>
              <a:ext cx="1968500" cy="668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20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2560" y="3293268"/>
              <a:ext cx="1346100" cy="1346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32" name="Shape 232"/>
          <p:cNvSpPr/>
          <p:nvPr/>
        </p:nvSpPr>
        <p:spPr>
          <a:xfrm>
            <a:off x="183885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33" name="Shape 233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34" name="Shape 234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35" name="Shape 235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36" name="Shape 236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cxnSp>
        <p:nvCxnSpPr>
          <p:cNvPr id="237" name="Shape 237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38" name="Shape 238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39" name="Shape 239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0" name="Shape 240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1" name="Shape 241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2" name="Shape 242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3" name="Shape 243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44" name="Shape 244"/>
          <p:cNvSpPr/>
          <p:nvPr/>
        </p:nvSpPr>
        <p:spPr>
          <a:xfrm>
            <a:off x="233776" y="3331028"/>
            <a:ext cx="1806899" cy="9797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Objects are bits of code and data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51" name="Shape 251"/>
          <p:cNvSpPr/>
          <p:nvPr/>
        </p:nvSpPr>
        <p:spPr>
          <a:xfrm>
            <a:off x="152400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52" name="Shape 252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53" name="Shape 253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54" name="Shape 254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55" name="Shape 255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cxnSp>
        <p:nvCxnSpPr>
          <p:cNvPr id="256" name="Shape 256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7" name="Shape 257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8" name="Shape 258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9" name="Shape 259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0" name="Shape 260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1" name="Shape 261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63" name="Shape 263"/>
          <p:cNvSpPr/>
          <p:nvPr/>
        </p:nvSpPr>
        <p:spPr>
          <a:xfrm>
            <a:off x="-35175" y="181250"/>
            <a:ext cx="4947000" cy="4800600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6848525" y="328200"/>
            <a:ext cx="1462799" cy="1557600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4911825" y="1876150"/>
            <a:ext cx="4046999" cy="31547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4757057" y="132261"/>
            <a:ext cx="1812600" cy="4850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54162" y="3164477"/>
            <a:ext cx="2275200" cy="1606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Objects hide detail - they allow us to ignore the detail of the “rest of the program”.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74" name="Shape 274"/>
          <p:cNvSpPr/>
          <p:nvPr/>
        </p:nvSpPr>
        <p:spPr>
          <a:xfrm>
            <a:off x="162895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75" name="Shape 275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76" name="Shape 276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77" name="Shape 277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78" name="Shape 278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cxnSp>
        <p:nvCxnSpPr>
          <p:cNvPr id="279" name="Shape 279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0" name="Shape 280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1" name="Shape 281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2" name="Shape 282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3" name="Shape 283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4" name="Shape 284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5" name="Shape 285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86" name="Shape 286"/>
          <p:cNvSpPr/>
          <p:nvPr/>
        </p:nvSpPr>
        <p:spPr>
          <a:xfrm>
            <a:off x="4904014" y="617220"/>
            <a:ext cx="1964999" cy="12686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54162" y="3007722"/>
            <a:ext cx="2328820" cy="171206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Objects hide detail - they allow the “rest of the program” to ignore the detail about “us”.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906510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Definitions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72250" y="1428694"/>
            <a:ext cx="7836750" cy="296952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9300"/>
                </a:solidFill>
                <a:sym typeface="Cabin"/>
              </a:rPr>
              <a:t>Class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 - a template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9300"/>
                </a:solidFill>
                <a:sym typeface="Cabin"/>
              </a:rPr>
              <a:t>Method or Message 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- A defined capability of a class </a:t>
            </a:r>
            <a:endParaRPr lang="en-US" sz="2300" dirty="0">
              <a:solidFill>
                <a:srgbClr val="FFFFFF"/>
              </a:solidFill>
              <a:sym typeface="Cabin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9300"/>
                </a:solidFill>
                <a:sym typeface="Cabin"/>
              </a:rPr>
              <a:t>Field or attribute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- A bit of data in a class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9300"/>
                </a:solidFill>
                <a:sym typeface="Cabin"/>
              </a:rPr>
              <a:t>Object or Instance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 - A particular instance of a class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210001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FFFF"/>
                </a:solidFill>
                <a:sym typeface="Cabin"/>
              </a:rPr>
              <a:t>Terminology: </a:t>
            </a:r>
            <a:r>
              <a:rPr lang="en" sz="4700" u="none" strike="noStrike" cap="none">
                <a:solidFill>
                  <a:srgbClr val="FF9300"/>
                </a:solidFill>
                <a:sym typeface="Cabin"/>
              </a:rPr>
              <a:t>Class</a:t>
            </a:r>
          </a:p>
        </p:txBody>
      </p:sp>
      <p:sp>
        <p:nvSpPr>
          <p:cNvPr id="300" name="Shape 300"/>
          <p:cNvSpPr/>
          <p:nvPr/>
        </p:nvSpPr>
        <p:spPr>
          <a:xfrm>
            <a:off x="729075" y="4693096"/>
            <a:ext cx="78747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729076" y="1665288"/>
            <a:ext cx="7930242" cy="257424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Defines the abstract characteristics of a thing (object), including the thing's characteristics (its attributes, </a:t>
            </a:r>
            <a:r>
              <a:rPr lang="en" sz="2000" u="none" strike="noStrike" cap="none" dirty="0">
                <a:solidFill>
                  <a:srgbClr val="1DFF63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fields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 </a:t>
            </a:r>
            <a:r>
              <a:rPr lang="en" sz="2000" u="none" strike="noStrike" cap="none" dirty="0">
                <a:solidFill>
                  <a:srgbClr val="1FFF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properties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and the thing's behaviors (the things it can do, or </a:t>
            </a:r>
            <a:r>
              <a:rPr lang="en" sz="2000" u="none" strike="noStrike" cap="none" dirty="0">
                <a:solidFill>
                  <a:srgbClr val="1FFF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methods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operations or features). One might say that a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a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blueprint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 factory that describes the nature of something. For example, the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Dog would consist of traits shared by all dogs, such as breed and fur color (characteristics), and the ability to bark and sit (behaviors).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203301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FFFF"/>
                </a:solidFill>
                <a:sym typeface="Cabin"/>
              </a:rPr>
              <a:t>Terminology: </a:t>
            </a:r>
            <a:r>
              <a:rPr lang="en" sz="4700" u="none" strike="noStrike" cap="none">
                <a:solidFill>
                  <a:srgbClr val="FF40FF"/>
                </a:solidFill>
                <a:sym typeface="Cabin"/>
              </a:rPr>
              <a:t>Instance</a:t>
            </a:r>
          </a:p>
        </p:txBody>
      </p:sp>
      <p:sp>
        <p:nvSpPr>
          <p:cNvPr id="317" name="Shape 317"/>
          <p:cNvSpPr/>
          <p:nvPr/>
        </p:nvSpPr>
        <p:spPr>
          <a:xfrm>
            <a:off x="375800" y="4696585"/>
            <a:ext cx="85104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2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2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2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729076" y="1873175"/>
            <a:ext cx="7930242" cy="203396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One can have an </a:t>
            </a:r>
            <a:r>
              <a:rPr lang="en" sz="23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instance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of a class or a particular object. The </a:t>
            </a:r>
            <a:r>
              <a:rPr lang="en" sz="23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instance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the actual object created at runtime. In programmer jargon, the Lassie object is an </a:t>
            </a:r>
            <a:r>
              <a:rPr lang="en" sz="23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instance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of the Dog class. The set of values of the attributes of a particular </a:t>
            </a:r>
            <a:r>
              <a:rPr lang="en" sz="23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called its </a:t>
            </a:r>
            <a:r>
              <a:rPr lang="en" sz="2300" u="none" strike="noStrike" cap="none">
                <a:solidFill>
                  <a:srgbClr val="1FFF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state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The </a:t>
            </a:r>
            <a:r>
              <a:rPr lang="en" sz="23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consists of state and the behavior that's defined in the object's class.</a:t>
            </a:r>
          </a:p>
        </p:txBody>
      </p:sp>
      <p:sp>
        <p:nvSpPr>
          <p:cNvPr id="319" name="Shape 319"/>
          <p:cNvSpPr/>
          <p:nvPr/>
        </p:nvSpPr>
        <p:spPr>
          <a:xfrm>
            <a:off x="663824" y="4171125"/>
            <a:ext cx="7894799" cy="298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9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 and Instance are often used interchangeably.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138646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FFFF"/>
                </a:solidFill>
                <a:sym typeface="Cabin"/>
              </a:rPr>
              <a:t>Terminology: </a:t>
            </a:r>
            <a:r>
              <a:rPr lang="en" sz="4700" u="none" strike="noStrike" cap="none">
                <a:solidFill>
                  <a:srgbClr val="00F900"/>
                </a:solidFill>
                <a:sym typeface="Cabin"/>
              </a:rPr>
              <a:t>Method</a:t>
            </a:r>
          </a:p>
        </p:txBody>
      </p:sp>
      <p:sp>
        <p:nvSpPr>
          <p:cNvPr id="327" name="Shape 327"/>
          <p:cNvSpPr/>
          <p:nvPr/>
        </p:nvSpPr>
        <p:spPr>
          <a:xfrm>
            <a:off x="729076" y="1930037"/>
            <a:ext cx="7930242" cy="192023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object's abilities. In language, 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methods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are verbs. Lassie, being a Dog, has the ability to bark. So bark() is one of Lassie's methods. She may have other 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methods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as well, for example sit() or eat() or walk() or 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save_timmy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(). Within the program, using a 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method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usually affects only one particular object; all Dogs can bark, but you need only one particular dog to do the barking</a:t>
            </a:r>
          </a:p>
        </p:txBody>
      </p:sp>
      <p:sp>
        <p:nvSpPr>
          <p:cNvPr id="328" name="Shape 328"/>
          <p:cNvSpPr/>
          <p:nvPr/>
        </p:nvSpPr>
        <p:spPr>
          <a:xfrm>
            <a:off x="849075" y="4066155"/>
            <a:ext cx="7576199" cy="298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9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Method and Message are often used interchangeably.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317"/>
          <p:cNvSpPr/>
          <p:nvPr/>
        </p:nvSpPr>
        <p:spPr>
          <a:xfrm>
            <a:off x="375800" y="4696585"/>
            <a:ext cx="85104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2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2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2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C000"/>
                </a:solidFill>
              </a:rPr>
              <a:t>Some Python Objects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348" y="1567786"/>
            <a:ext cx="1678391" cy="2681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</a:t>
            </a:r>
            <a:r>
              <a:rPr lang="en-US" sz="1294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294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type(2.5)</a:t>
            </a:r>
          </a:p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'float'&gt;</a:t>
            </a:r>
          </a:p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type(2)</a:t>
            </a:r>
          </a:p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294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y = list()</a:t>
            </a:r>
          </a:p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type(y)</a:t>
            </a:r>
          </a:p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'list'&gt;</a:t>
            </a:r>
          </a:p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z = </a:t>
            </a:r>
            <a:r>
              <a:rPr lang="en-US" sz="1294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type(z)</a:t>
            </a:r>
          </a:p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294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7985" y="1384274"/>
            <a:ext cx="5235111" cy="3278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(x)</a:t>
            </a:r>
          </a:p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 </a:t>
            </a:r>
            <a:r>
              <a:rPr lang="is-I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'capitalize',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casefold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'center', 'count', 'encode',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endswith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expandtabs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'find', 'format', </a:t>
            </a:r>
            <a:r>
              <a:rPr lang="is-I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'lower',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lstrip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maketrans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'partition', 'replace',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rfind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rindex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rjust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rpartition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rsplit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rstrip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'split',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splitlines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startswith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'strip',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swapcase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'title', 'translate', 'upper',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zfill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(y)</a:t>
            </a:r>
          </a:p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is-I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'append', 'clear', 'copy', 'count', 'extend', 'index', 'insert', 'pop', 'remove', 'reverse', 'sort']</a:t>
            </a:r>
          </a:p>
          <a:p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(z)</a:t>
            </a:r>
          </a:p>
          <a:p>
            <a:r>
              <a:rPr lang="is-I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[…</a:t>
            </a:r>
            <a:r>
              <a:rPr lang="en-US" sz="1294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'clear', 'copy',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fromkeys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'get', 'items', 'keys', 'pop',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popitem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setdefault</a:t>
            </a:r>
            <a:r>
              <a:rPr lang="en-US" sz="1294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'update', 'values']</a:t>
            </a:r>
          </a:p>
        </p:txBody>
      </p:sp>
    </p:spTree>
    <p:extLst>
      <p:ext uri="{BB962C8B-B14F-4D97-AF65-F5344CB8AC3E}">
        <p14:creationId xmlns:p14="http://schemas.microsoft.com/office/powerpoint/2010/main" val="1238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650082" y="864394"/>
            <a:ext cx="4593558" cy="173593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 Sample Class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98" y="1423113"/>
            <a:ext cx="3533505" cy="23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75933" y="532602"/>
            <a:ext cx="2250030" cy="103676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 is a reserved word  that defines a template for making objects</a:t>
            </a:r>
          </a:p>
        </p:txBody>
      </p:sp>
      <p:sp>
        <p:nvSpPr>
          <p:cNvPr id="343" name="Shape 343"/>
          <p:cNvSpPr/>
          <p:nvPr/>
        </p:nvSpPr>
        <p:spPr>
          <a:xfrm>
            <a:off x="6592101" y="588151"/>
            <a:ext cx="2196092" cy="1680916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8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</a:t>
            </a:r>
            <a:r>
              <a:rPr lang="en-US" sz="18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</a:t>
            </a:r>
            <a:r>
              <a:rPr lang="en" sz="18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</a:t>
            </a:r>
            <a:r>
              <a:rPr lang="en" sz="18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the object is constructed, a  specially named method is called to allocate and initialize attributes.</a:t>
            </a:r>
          </a:p>
        </p:txBody>
      </p:sp>
      <p:sp>
        <p:nvSpPr>
          <p:cNvPr id="344" name="Shape 344"/>
          <p:cNvSpPr/>
          <p:nvPr/>
        </p:nvSpPr>
        <p:spPr>
          <a:xfrm>
            <a:off x="75933" y="1768384"/>
            <a:ext cx="2250030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u="none" strike="noStrike" cap="none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Each PartyAnimal object has a bit of code</a:t>
            </a:r>
          </a:p>
        </p:txBody>
      </p:sp>
      <p:sp>
        <p:nvSpPr>
          <p:cNvPr id="345" name="Shape 345"/>
          <p:cNvSpPr/>
          <p:nvPr/>
        </p:nvSpPr>
        <p:spPr>
          <a:xfrm>
            <a:off x="6592101" y="2480180"/>
            <a:ext cx="2196092" cy="89493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-US" sz="18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Construct </a:t>
            </a:r>
            <a:r>
              <a:rPr lang="en" sz="18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 </a:t>
            </a:r>
            <a:r>
              <a:rPr lang="en" sz="18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18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object</a:t>
            </a:r>
            <a:r>
              <a:rPr lang="en-US" sz="18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and store in an</a:t>
            </a:r>
            <a:endParaRPr lang="en" sz="18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250105" y="3693523"/>
            <a:ext cx="1744353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Tell the </a:t>
            </a:r>
            <a:r>
              <a:rPr lang="en-US" sz="18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</a:t>
            </a:r>
            <a:r>
              <a:rPr lang="en" sz="18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 to run the party() code</a:t>
            </a:r>
            <a:r>
              <a:rPr lang="en-US" sz="18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within it</a:t>
            </a:r>
            <a:endParaRPr lang="en" sz="1800" u="none" strike="noStrike" cap="none" dirty="0">
              <a:solidFill>
                <a:srgbClr val="FF4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6502399" y="3693523"/>
            <a:ext cx="2375496" cy="3719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18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18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18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</a:t>
            </a:r>
            <a:r>
              <a:rPr lang="en" sz="18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18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18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sp>
        <p:nvSpPr>
          <p:cNvPr id="4" name="Shape 371">
            <a:extLst>
              <a:ext uri="{FF2B5EF4-FFF2-40B4-BE49-F238E27FC236}">
                <a16:creationId xmlns:a16="http://schemas.microsoft.com/office/drawing/2014/main" id="{40B60BF1-AC49-F975-D9A1-D1D377E2E184}"/>
              </a:ext>
            </a:extLst>
          </p:cNvPr>
          <p:cNvSpPr/>
          <p:nvPr/>
        </p:nvSpPr>
        <p:spPr>
          <a:xfrm>
            <a:off x="2620512" y="588151"/>
            <a:ext cx="3519606" cy="3595229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1600" b="1" u="none" strike="noStrike" cap="none" dirty="0">
                <a:solidFill>
                  <a:srgbClr val="00FD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</a:t>
            </a:r>
            <a:r>
              <a:rPr lang="en" sz="1600" b="1" u="none" strike="noStrike" cap="none" dirty="0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class</a:t>
            </a:r>
            <a:r>
              <a:rPr lang="en" sz="1600" b="1" u="none" strike="noStrike" cap="none" dirty="0">
                <a:solidFill>
                  <a:srgbClr val="00FD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</a:t>
            </a:r>
            <a:r>
              <a:rPr lang="en" sz="1600" b="1" u="none" strike="noStrike" cap="none" dirty="0" err="1">
                <a:solidFill>
                  <a:srgbClr val="00FD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PartyAnimal</a:t>
            </a:r>
            <a:r>
              <a:rPr lang="en" sz="1600" b="1" u="none" strike="noStrike" cap="none" dirty="0">
                <a:solidFill>
                  <a:srgbClr val="00FD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u="none" strike="noStrike" cap="none" dirty="0">
              <a:solidFill>
                <a:srgbClr val="FFFFFF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</a:t>
            </a:r>
            <a:r>
              <a:rPr lang="en" sz="1600" b="1" u="none" strike="noStrike" cap="none" dirty="0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def __</a:t>
            </a:r>
            <a:r>
              <a:rPr lang="en" sz="1600" b="1" u="none" strike="noStrike" cap="none" dirty="0" err="1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init</a:t>
            </a:r>
            <a:r>
              <a:rPr lang="en" sz="1600" b="1" u="none" strike="noStrike" cap="none" dirty="0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(self)__: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b="1" u="none" strike="noStrike" cap="none" dirty="0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  </a:t>
            </a:r>
            <a:r>
              <a:rPr lang="en" sz="1600" b="1" u="none" strike="noStrike" cap="none" dirty="0" err="1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self.x</a:t>
            </a:r>
            <a:r>
              <a:rPr lang="en" sz="1600" b="1" u="none" strike="noStrike" cap="none" dirty="0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=</a:t>
            </a:r>
            <a:r>
              <a:rPr lang="en" sz="1600" b="1" dirty="0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lang="en" sz="1600" b="1" u="none" strike="noStrike" cap="none" dirty="0">
              <a:solidFill>
                <a:srgbClr val="00F900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def party(</a:t>
            </a:r>
            <a:r>
              <a:rPr lang="en" sz="1600" b="1" u="none" strike="noStrike" cap="none" dirty="0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6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  </a:t>
            </a:r>
            <a:r>
              <a:rPr lang="en" sz="1600" b="1" u="none" strike="noStrike" cap="none" dirty="0" err="1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6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</a:t>
            </a:r>
            <a:r>
              <a:rPr lang="en" sz="1600" b="1" u="none" strike="noStrike" cap="none" dirty="0" err="1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x</a:t>
            </a:r>
            <a:r>
              <a:rPr lang="en" sz="16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= </a:t>
            </a:r>
            <a:r>
              <a:rPr lang="en" sz="1600" b="1" u="none" strike="noStrike" cap="none" dirty="0" err="1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6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</a:t>
            </a:r>
            <a:r>
              <a:rPr lang="en" sz="1600" b="1" u="none" strike="noStrike" cap="none" dirty="0" err="1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x</a:t>
            </a:r>
            <a:r>
              <a:rPr lang="en" sz="16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  print</a:t>
            </a:r>
            <a:r>
              <a:rPr lang="en-US" sz="16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</a:t>
            </a:r>
            <a:r>
              <a:rPr lang="en" sz="16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"So far",</a:t>
            </a:r>
            <a:r>
              <a:rPr lang="en" sz="1600" b="1" u="none" strike="noStrike" cap="none" dirty="0" err="1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6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</a:t>
            </a:r>
            <a:r>
              <a:rPr lang="en" sz="1600" b="1" u="none" strike="noStrike" cap="none" dirty="0" err="1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x</a:t>
            </a:r>
            <a:r>
              <a:rPr lang="en-US" sz="16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)</a:t>
            </a:r>
            <a:endParaRPr lang="en" sz="1600" b="1" dirty="0">
              <a:solidFill>
                <a:srgbClr val="00F900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sz="1600" b="1" u="none" strike="noStrike" cap="none" dirty="0">
              <a:solidFill>
                <a:srgbClr val="FFFFFF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1600" b="1" u="none" strike="noStrike" cap="none" dirty="0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an = </a:t>
            </a:r>
            <a:r>
              <a:rPr lang="en" sz="1600" b="1" u="none" strike="noStrike" cap="none" dirty="0" err="1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PartyAnimal</a:t>
            </a:r>
            <a:r>
              <a:rPr lang="en" sz="1600" b="1" u="none" strike="noStrike" cap="none" dirty="0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600" b="1" u="none" strike="noStrike" cap="none" dirty="0">
              <a:solidFill>
                <a:srgbClr val="FF9300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</a:t>
            </a:r>
            <a:r>
              <a:rPr lang="en" sz="1600" b="1" u="none" strike="noStrike" cap="none" dirty="0" err="1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an.party</a:t>
            </a:r>
            <a:r>
              <a:rPr lang="en" sz="16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</a:t>
            </a:r>
            <a:r>
              <a:rPr lang="en" sz="1600" b="1" u="none" strike="noStrike" cap="none" dirty="0" err="1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an.party</a:t>
            </a:r>
            <a:r>
              <a:rPr lang="en" sz="16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</a:t>
            </a:r>
            <a:r>
              <a:rPr lang="en" sz="1600" b="1" u="none" strike="noStrike" cap="none" dirty="0" err="1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an.party</a:t>
            </a:r>
            <a:r>
              <a:rPr lang="en" sz="16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0000"/>
                </a:solidFill>
                <a:sym typeface="Cabin"/>
              </a:rPr>
              <a:t>Warning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rmAutofit lnSpcReduction="10000"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This lecture is very much about definitions and mechanics for objects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This lecture is a lot more about “how it works” and less about “how you use it”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You won’t get the entire picture until this is all looked at in the context of a real problem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So please suspend disbelief and learn technique for the 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next </a:t>
            </a:r>
            <a:r>
              <a:rPr lang="en-US" sz="2300" u="none" strike="noStrike" cap="none">
                <a:solidFill>
                  <a:srgbClr val="FFFFFF"/>
                </a:solidFill>
                <a:sym typeface="Cabin"/>
              </a:rPr>
              <a:t>4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0 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or so slides</a:t>
            </a:r>
            <a:r>
              <a:rPr lang="is-IS" sz="2300" u="none" strike="noStrike" cap="none" dirty="0">
                <a:solidFill>
                  <a:srgbClr val="FFFFFF"/>
                </a:solidFill>
                <a:sym typeface="Cabin"/>
              </a:rPr>
              <a:t>…</a:t>
            </a:r>
            <a:endParaRPr lang="en" sz="2300" u="none" strike="noStrike" cap="none" dirty="0">
              <a:solidFill>
                <a:srgbClr val="FFFFFF"/>
              </a:solidFill>
              <a:sym typeface="Cab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503960" y="288150"/>
            <a:ext cx="4068040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00FD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class </a:t>
            </a:r>
            <a:r>
              <a:rPr lang="en" sz="1800" b="1" u="none" strike="noStrike" cap="none" dirty="0" err="1">
                <a:solidFill>
                  <a:srgbClr val="00FD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PartyAnimal</a:t>
            </a:r>
            <a:r>
              <a:rPr lang="en" sz="1800" b="1" u="none" strike="noStrike" cap="none" dirty="0">
                <a:solidFill>
                  <a:srgbClr val="00FD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b="1" u="none" strike="noStrike" cap="none" dirty="0">
              <a:solidFill>
                <a:srgbClr val="FFFFFF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def __</a:t>
            </a:r>
            <a:r>
              <a:rPr lang="en" sz="18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init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(self)__: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  </a:t>
            </a:r>
            <a:r>
              <a:rPr lang="en" sz="1800" b="1" u="none" strike="noStrike" cap="none" dirty="0" err="1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8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</a:t>
            </a:r>
            <a:r>
              <a:rPr lang="en" sz="1800" b="1" u="none" strike="noStrike" cap="none" dirty="0" err="1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x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=</a:t>
            </a:r>
            <a:r>
              <a:rPr lang="en" sz="1800" b="1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lang="en" sz="1800" b="1" u="none" strike="noStrike" cap="none" dirty="0">
              <a:solidFill>
                <a:srgbClr val="00F900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def party(</a:t>
            </a:r>
            <a:r>
              <a:rPr lang="en" sz="1800" b="1" u="none" strike="noStrike" cap="none" dirty="0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  </a:t>
            </a:r>
            <a:r>
              <a:rPr lang="en" sz="1800" b="1" u="none" strike="noStrike" cap="none" dirty="0" err="1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8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</a:t>
            </a:r>
            <a:r>
              <a:rPr lang="en" sz="1800" b="1" u="none" strike="noStrike" cap="none" dirty="0" err="1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x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= </a:t>
            </a:r>
            <a:r>
              <a:rPr lang="en" sz="1800" b="1" u="none" strike="noStrike" cap="none" dirty="0" err="1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8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</a:t>
            </a:r>
            <a:r>
              <a:rPr lang="en" sz="1800" b="1" u="none" strike="noStrike" cap="none" dirty="0" err="1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x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  print</a:t>
            </a:r>
            <a:r>
              <a:rPr lang="en-US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"So far",</a:t>
            </a:r>
            <a:r>
              <a:rPr lang="en" sz="1800" b="1" u="none" strike="noStrike" cap="none" dirty="0" err="1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8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</a:t>
            </a:r>
            <a:r>
              <a:rPr lang="en" sz="1800" b="1" u="none" strike="noStrike" cap="none" dirty="0" err="1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x</a:t>
            </a:r>
            <a:r>
              <a:rPr lang="en-US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)</a:t>
            </a:r>
            <a:endParaRPr lang="en" sz="1800" b="1" dirty="0">
              <a:solidFill>
                <a:srgbClr val="00F900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sz="1800" b="1" u="none" strike="noStrike" cap="none" dirty="0">
              <a:solidFill>
                <a:srgbClr val="FFFFFF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an = </a:t>
            </a:r>
            <a:r>
              <a:rPr lang="en" sz="1800" b="1" u="none" strike="noStrike" cap="none" dirty="0" err="1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PartyAnimal</a:t>
            </a:r>
            <a:r>
              <a:rPr lang="en" sz="1800" b="1" u="none" strike="noStrike" cap="none" dirty="0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800" b="1" u="none" strike="noStrike" cap="none" dirty="0">
              <a:solidFill>
                <a:srgbClr val="FF9300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</a:t>
            </a:r>
            <a:r>
              <a:rPr lang="en" sz="1800" b="1" u="none" strike="noStrike" cap="none" dirty="0" err="1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an.party</a:t>
            </a: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</a:t>
            </a:r>
            <a:r>
              <a:rPr lang="en" sz="1800" b="1" u="none" strike="noStrike" cap="none" dirty="0" err="1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an.party</a:t>
            </a: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</a:t>
            </a:r>
            <a:r>
              <a:rPr lang="en" sz="1800" b="1" u="none" strike="noStrike" cap="none" dirty="0" err="1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an.party</a:t>
            </a: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()</a:t>
            </a: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party2.py</a:t>
            </a:r>
            <a:endParaRPr lang="en-US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683441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5923720" y="2623716"/>
            <a:ext cx="2385393" cy="1543050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5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5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629400" y="2824557"/>
            <a:ext cx="1371090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dirty="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900" dirty="0">
                <a:latin typeface="Arial" charset="0"/>
                <a:ea typeface="Arial" charset="0"/>
                <a:cs typeface="Arial" charset="0"/>
                <a:sym typeface="Cabin"/>
              </a:rPr>
              <a:t>0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6202017" y="3441777"/>
            <a:ext cx="1798473" cy="489857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party()</a:t>
            </a:r>
          </a:p>
        </p:txBody>
      </p:sp>
      <p:sp>
        <p:nvSpPr>
          <p:cNvPr id="380" name="Shape 380"/>
          <p:cNvSpPr/>
          <p:nvPr/>
        </p:nvSpPr>
        <p:spPr>
          <a:xfrm>
            <a:off x="5171262" y="2503402"/>
            <a:ext cx="544200" cy="83067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lang="en" sz="23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1" name="Shape 380"/>
          <p:cNvSpPr/>
          <p:nvPr/>
        </p:nvSpPr>
        <p:spPr>
          <a:xfrm>
            <a:off x="6131935" y="2856028"/>
            <a:ext cx="382604" cy="35061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endParaRPr lang="en" sz="23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" name="Shape 371">
            <a:extLst>
              <a:ext uri="{FF2B5EF4-FFF2-40B4-BE49-F238E27FC236}">
                <a16:creationId xmlns:a16="http://schemas.microsoft.com/office/drawing/2014/main" id="{6DF5E2D6-410B-E0D7-9662-A997B7B364C4}"/>
              </a:ext>
            </a:extLst>
          </p:cNvPr>
          <p:cNvSpPr/>
          <p:nvPr/>
        </p:nvSpPr>
        <p:spPr>
          <a:xfrm>
            <a:off x="503960" y="288150"/>
            <a:ext cx="4068040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00FD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class </a:t>
            </a:r>
            <a:r>
              <a:rPr lang="en" sz="1800" b="1" u="none" strike="noStrike" cap="none" dirty="0" err="1">
                <a:solidFill>
                  <a:srgbClr val="00FD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PartyAnimal</a:t>
            </a:r>
            <a:r>
              <a:rPr lang="en" sz="1800" b="1" u="none" strike="noStrike" cap="none" dirty="0">
                <a:solidFill>
                  <a:srgbClr val="00FD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b="1" u="none" strike="noStrike" cap="none" dirty="0">
              <a:solidFill>
                <a:srgbClr val="FFFFFF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def __</a:t>
            </a:r>
            <a:r>
              <a:rPr lang="en" sz="18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init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(self)__: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  </a:t>
            </a:r>
            <a:r>
              <a:rPr lang="en" sz="1800" b="1" u="none" strike="noStrike" cap="none" dirty="0" err="1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8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</a:t>
            </a:r>
            <a:r>
              <a:rPr lang="en" sz="1800" b="1" u="none" strike="noStrike" cap="none" dirty="0" err="1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x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=</a:t>
            </a:r>
            <a:r>
              <a:rPr lang="en" sz="1800" b="1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lang="en" sz="1800" b="1" u="none" strike="noStrike" cap="none" dirty="0">
              <a:solidFill>
                <a:srgbClr val="00F900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def party(</a:t>
            </a:r>
            <a:r>
              <a:rPr lang="en" sz="1800" b="1" u="none" strike="noStrike" cap="none" dirty="0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  </a:t>
            </a:r>
            <a:r>
              <a:rPr lang="en" sz="1800" b="1" u="none" strike="noStrike" cap="none" dirty="0" err="1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8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</a:t>
            </a:r>
            <a:r>
              <a:rPr lang="en" sz="1800" b="1" u="none" strike="noStrike" cap="none" dirty="0" err="1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x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= </a:t>
            </a:r>
            <a:r>
              <a:rPr lang="en" sz="1800" b="1" u="none" strike="noStrike" cap="none" dirty="0" err="1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8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</a:t>
            </a:r>
            <a:r>
              <a:rPr lang="en" sz="1800" b="1" u="none" strike="noStrike" cap="none" dirty="0" err="1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x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  print</a:t>
            </a:r>
            <a:r>
              <a:rPr lang="en-US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"So far",</a:t>
            </a:r>
            <a:r>
              <a:rPr lang="en" sz="1800" b="1" u="none" strike="noStrike" cap="none" dirty="0" err="1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8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</a:t>
            </a:r>
            <a:r>
              <a:rPr lang="en" sz="1800" b="1" u="none" strike="noStrike" cap="none" dirty="0" err="1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x</a:t>
            </a:r>
            <a:r>
              <a:rPr lang="en-US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)</a:t>
            </a:r>
            <a:endParaRPr lang="en" sz="1800" b="1" dirty="0">
              <a:solidFill>
                <a:srgbClr val="00F900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sz="1800" b="1" u="none" strike="noStrike" cap="none" dirty="0">
              <a:solidFill>
                <a:srgbClr val="FFFFFF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an = </a:t>
            </a:r>
            <a:r>
              <a:rPr lang="en" sz="1800" b="1" u="none" strike="noStrike" cap="none" dirty="0" err="1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PartyAnimal</a:t>
            </a:r>
            <a:r>
              <a:rPr lang="en" sz="1800" b="1" u="none" strike="noStrike" cap="none" dirty="0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800" b="1" u="none" strike="noStrike" cap="none" dirty="0">
              <a:solidFill>
                <a:srgbClr val="FF9300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</a:t>
            </a:r>
            <a:r>
              <a:rPr lang="en" sz="1800" b="1" u="none" strike="noStrike" cap="none" dirty="0" err="1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an.party</a:t>
            </a: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</a:t>
            </a:r>
            <a:r>
              <a:rPr lang="en" sz="1800" b="1" u="none" strike="noStrike" cap="none" dirty="0" err="1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an.party</a:t>
            </a: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</a:t>
            </a:r>
            <a:r>
              <a:rPr lang="en" sz="1800" b="1" u="none" strike="noStrike" cap="none" dirty="0" err="1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an.party</a:t>
            </a: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()</a:t>
            </a:r>
          </a:p>
        </p:txBody>
      </p:sp>
      <p:sp>
        <p:nvSpPr>
          <p:cNvPr id="3" name="Shape 356">
            <a:extLst>
              <a:ext uri="{FF2B5EF4-FFF2-40B4-BE49-F238E27FC236}">
                <a16:creationId xmlns:a16="http://schemas.microsoft.com/office/drawing/2014/main" id="{DB07EF37-96F7-D5BC-3DA5-BC8A96109BB9}"/>
              </a:ext>
            </a:extLst>
          </p:cNvPr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party2.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</a:t>
            </a:r>
            <a:endParaRPr lang="en-US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83255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5923720" y="2623716"/>
            <a:ext cx="2385393" cy="1543050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5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5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629400" y="2824557"/>
            <a:ext cx="1371090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dirty="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6202017" y="3441777"/>
            <a:ext cx="1798473" cy="489857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party()</a:t>
            </a:r>
          </a:p>
        </p:txBody>
      </p:sp>
      <p:sp>
        <p:nvSpPr>
          <p:cNvPr id="380" name="Shape 380"/>
          <p:cNvSpPr/>
          <p:nvPr/>
        </p:nvSpPr>
        <p:spPr>
          <a:xfrm>
            <a:off x="5171262" y="2503402"/>
            <a:ext cx="544200" cy="83067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3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</a:p>
        </p:txBody>
      </p:sp>
      <p:sp>
        <p:nvSpPr>
          <p:cNvPr id="11" name="Shape 380"/>
          <p:cNvSpPr/>
          <p:nvPr/>
        </p:nvSpPr>
        <p:spPr>
          <a:xfrm>
            <a:off x="6131935" y="2856028"/>
            <a:ext cx="382604" cy="35061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endParaRPr lang="en" sz="23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party2.py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 far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 far 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 far 3</a:t>
            </a:r>
          </a:p>
        </p:txBody>
      </p:sp>
      <p:sp>
        <p:nvSpPr>
          <p:cNvPr id="9" name="Shape 349"/>
          <p:cNvSpPr/>
          <p:nvPr/>
        </p:nvSpPr>
        <p:spPr>
          <a:xfrm>
            <a:off x="4249970" y="4399078"/>
            <a:ext cx="2750238" cy="3719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0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sp>
        <p:nvSpPr>
          <p:cNvPr id="3" name="Shape 371">
            <a:extLst>
              <a:ext uri="{FF2B5EF4-FFF2-40B4-BE49-F238E27FC236}">
                <a16:creationId xmlns:a16="http://schemas.microsoft.com/office/drawing/2014/main" id="{9B34B4A5-9FE0-0BC9-403A-1B444735BB1B}"/>
              </a:ext>
            </a:extLst>
          </p:cNvPr>
          <p:cNvSpPr/>
          <p:nvPr/>
        </p:nvSpPr>
        <p:spPr>
          <a:xfrm>
            <a:off x="503960" y="288150"/>
            <a:ext cx="4068040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00FD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class </a:t>
            </a:r>
            <a:r>
              <a:rPr lang="en" sz="1800" b="1" u="none" strike="noStrike" cap="none" dirty="0" err="1">
                <a:solidFill>
                  <a:srgbClr val="00FD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PartyAnimal</a:t>
            </a:r>
            <a:r>
              <a:rPr lang="en" sz="1800" b="1" u="none" strike="noStrike" cap="none" dirty="0">
                <a:solidFill>
                  <a:srgbClr val="00FD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b="1" u="none" strike="noStrike" cap="none" dirty="0">
              <a:solidFill>
                <a:srgbClr val="FFFFFF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def __</a:t>
            </a:r>
            <a:r>
              <a:rPr lang="en" sz="18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init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(self)__: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  </a:t>
            </a:r>
            <a:r>
              <a:rPr lang="en" sz="1800" b="1" u="none" strike="noStrike" cap="none" dirty="0" err="1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8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</a:t>
            </a:r>
            <a:r>
              <a:rPr lang="en" sz="1800" b="1" u="none" strike="noStrike" cap="none" dirty="0" err="1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x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=</a:t>
            </a:r>
            <a:r>
              <a:rPr lang="en" sz="1800" b="1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lang="en" sz="1800" b="1" u="none" strike="noStrike" cap="none" dirty="0">
              <a:solidFill>
                <a:srgbClr val="00F900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def party(</a:t>
            </a:r>
            <a:r>
              <a:rPr lang="en" sz="1800" b="1" u="none" strike="noStrike" cap="none" dirty="0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  </a:t>
            </a:r>
            <a:r>
              <a:rPr lang="en" sz="1800" b="1" u="none" strike="noStrike" cap="none" dirty="0" err="1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8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</a:t>
            </a:r>
            <a:r>
              <a:rPr lang="en" sz="1800" b="1" u="none" strike="noStrike" cap="none" dirty="0" err="1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x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= </a:t>
            </a:r>
            <a:r>
              <a:rPr lang="en" sz="1800" b="1" u="none" strike="noStrike" cap="none" dirty="0" err="1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8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</a:t>
            </a:r>
            <a:r>
              <a:rPr lang="en" sz="1800" b="1" u="none" strike="noStrike" cap="none" dirty="0" err="1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x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    print</a:t>
            </a:r>
            <a:r>
              <a:rPr lang="en-US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</a:t>
            </a:r>
            <a:r>
              <a:rPr lang="en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"So far",</a:t>
            </a:r>
            <a:r>
              <a:rPr lang="en" sz="1800" b="1" u="none" strike="noStrike" cap="none" dirty="0" err="1">
                <a:solidFill>
                  <a:schemeClr val="bg1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self</a:t>
            </a:r>
            <a:r>
              <a:rPr lang="en" sz="1800" b="1" u="none" strike="noStrike" cap="none" dirty="0" err="1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.</a:t>
            </a:r>
            <a:r>
              <a:rPr lang="en" sz="1800" b="1" u="none" strike="noStrike" cap="none" dirty="0" err="1">
                <a:solidFill>
                  <a:srgbClr val="FFFF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x</a:t>
            </a:r>
            <a:r>
              <a:rPr lang="en-US" sz="1800" b="1" u="none" strike="noStrike" cap="none" dirty="0">
                <a:solidFill>
                  <a:srgbClr val="00F9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)</a:t>
            </a:r>
            <a:endParaRPr lang="en" sz="1800" b="1" dirty="0">
              <a:solidFill>
                <a:srgbClr val="00F900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sz="1800" b="1" u="none" strike="noStrike" cap="none" dirty="0">
              <a:solidFill>
                <a:srgbClr val="FFFFFF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an = </a:t>
            </a:r>
            <a:r>
              <a:rPr lang="en" sz="1800" b="1" u="none" strike="noStrike" cap="none" dirty="0" err="1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PartyAnimal</a:t>
            </a:r>
            <a:r>
              <a:rPr lang="en" sz="1800" b="1" u="none" strike="noStrike" cap="none" dirty="0">
                <a:solidFill>
                  <a:srgbClr val="FF93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800" b="1" u="none" strike="noStrike" cap="none" dirty="0">
              <a:solidFill>
                <a:srgbClr val="FF9300"/>
              </a:solidFill>
              <a:latin typeface="Courier New" panose="02070309020205020404" pitchFamily="49" charset="0"/>
              <a:ea typeface="Arial" charset="0"/>
              <a:cs typeface="Courier New" panose="02070309020205020404" pitchFamily="49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</a:t>
            </a:r>
            <a:r>
              <a:rPr lang="en" sz="1800" b="1" u="none" strike="noStrike" cap="none" dirty="0" err="1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an.party</a:t>
            </a: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</a:t>
            </a:r>
            <a:r>
              <a:rPr lang="en" sz="1800" b="1" u="none" strike="noStrike" cap="none" dirty="0" err="1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an.party</a:t>
            </a: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 </a:t>
            </a:r>
            <a:r>
              <a:rPr lang="en" sz="1800" b="1" u="none" strike="noStrike" cap="none" dirty="0" err="1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an.party</a:t>
            </a:r>
            <a:r>
              <a:rPr lang="en" sz="1800" b="1" u="none" strike="noStrike" cap="none" dirty="0">
                <a:solidFill>
                  <a:srgbClr val="FF40FF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888551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Playing with dir() and type()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en" sz="4100" u="none" strike="noStrike" cap="none" dirty="0">
                <a:solidFill>
                  <a:srgbClr val="FFD966"/>
                </a:solidFill>
                <a:sym typeface="Cabin"/>
              </a:rPr>
              <a:t>A Nerdy Way to Find Capabilities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4377619" cy="3207599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The </a:t>
            </a:r>
            <a:r>
              <a:rPr lang="en" sz="2000" u="none" strike="noStrike" cap="none" dirty="0" err="1">
                <a:solidFill>
                  <a:srgbClr val="DE6A10"/>
                </a:solidFill>
                <a:sym typeface="Cabin"/>
              </a:rPr>
              <a:t>dir</a:t>
            </a:r>
            <a:r>
              <a:rPr lang="en" sz="2000" u="none" strike="noStrike" cap="none" dirty="0">
                <a:solidFill>
                  <a:srgbClr val="DE6A10"/>
                </a:solidFill>
                <a:sym typeface="Cabin"/>
              </a:rPr>
              <a:t>()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 command lists capabilities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FDFF"/>
              </a:buClr>
              <a:buSzPct val="100000"/>
              <a:buFont typeface="Cabin"/>
            </a:pPr>
            <a:r>
              <a:rPr lang="en" sz="2000" u="none" strike="noStrike" cap="none" dirty="0">
                <a:solidFill>
                  <a:srgbClr val="00FDFF"/>
                </a:solidFill>
                <a:sym typeface="Cabin"/>
              </a:rPr>
              <a:t>Ignore the ones with underscores - these are used by Python itself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F900"/>
              </a:buClr>
              <a:buSzPct val="100000"/>
              <a:buFont typeface="Cabin"/>
            </a:pPr>
            <a:r>
              <a:rPr lang="en" sz="2000" u="none" strike="noStrike" cap="none" dirty="0">
                <a:solidFill>
                  <a:srgbClr val="00F900"/>
                </a:solidFill>
                <a:sym typeface="Cabin"/>
              </a:rPr>
              <a:t>The rest are real operations that the object can perform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It is like type() - it tells us something *about* a variable</a:t>
            </a:r>
          </a:p>
        </p:txBody>
      </p:sp>
      <p:sp>
        <p:nvSpPr>
          <p:cNvPr id="401" name="Shape 401"/>
          <p:cNvSpPr/>
          <p:nvPr/>
        </p:nvSpPr>
        <p:spPr>
          <a:xfrm>
            <a:off x="5221664" y="1490114"/>
            <a:ext cx="3810000" cy="318195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-US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list()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</a:t>
            </a:r>
            <a:r>
              <a:rPr lang="en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type(</a:t>
            </a:r>
            <a:r>
              <a:rPr lang="en-US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&lt;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'list'&gt;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" sz="1600" b="1" i="0" u="none" strike="noStrike" cap="none" dirty="0" err="1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600" b="1" i="0" u="none" strike="noStrike" cap="none" dirty="0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600" b="1" i="0" u="none" strike="noStrike" cap="none" dirty="0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b="1" i="0" u="none" strike="noStrike" cap="none" dirty="0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>
              <a:buClr>
                <a:srgbClr val="FFFFFF"/>
              </a:buClr>
            </a:pPr>
            <a:r>
              <a:rPr lang="en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[</a:t>
            </a:r>
            <a:r>
              <a:rPr lang="en-US" sz="1600" b="1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'__add__', '__class__', '__</a:t>
            </a:r>
            <a:r>
              <a:rPr lang="en-US" sz="1600" b="1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class_getitem</a:t>
            </a:r>
            <a:r>
              <a:rPr lang="en-US" sz="1600" b="1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'__contains__', '__</a:t>
            </a:r>
            <a:r>
              <a:rPr lang="en-US" sz="1600" b="1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delattr</a:t>
            </a:r>
            <a:r>
              <a:rPr lang="en-US" sz="1600" b="1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-US" sz="1600" b="1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delitem</a:t>
            </a:r>
            <a:r>
              <a:rPr lang="en-US" sz="1600" b="1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-US" sz="1600" b="1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-US" sz="1600" b="1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'__doc__', '__eq__', ...</a:t>
            </a:r>
            <a:r>
              <a:rPr lang="en" sz="1600" b="1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" sz="1600" b="1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r>
              <a:rPr lang="en-US" sz="1600" b="1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append', 'clear', 'copy', 'count', 'extend', 'index', 'insert', 'pop', 'remove', 'reverse', 'sort</a:t>
            </a:r>
            <a:r>
              <a:rPr lang="en" sz="1600" b="1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r>
              <a:rPr lang="en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385669" y="427901"/>
            <a:ext cx="4585199" cy="381524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lang="en-US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def __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0</a:t>
            </a:r>
            <a:endParaRPr lang="en-US" sz="1600" b="1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"So far",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an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"Type", type(an)</a:t>
            </a:r>
            <a:r>
              <a:rPr lang="en-US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b="1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"Dir ", </a:t>
            </a:r>
            <a:r>
              <a:rPr lang="en" sz="1600" b="1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(an)</a:t>
            </a:r>
            <a:r>
              <a:rPr lang="en-US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-US" sz="1600" b="1" i="0" u="none" strike="noStrike" cap="none" dirty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print ("Type", type(</a:t>
            </a:r>
            <a:r>
              <a:rPr lang="en-US" sz="1600" b="1" i="0" u="none" strike="noStrike" cap="none" dirty="0" err="1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an.x</a:t>
            </a:r>
            <a:r>
              <a:rPr lang="en-US" sz="1600" b="1" i="0" u="none" strike="noStrike" cap="none" dirty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))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-US" sz="1600" b="1" i="0" u="none" strike="noStrike" cap="none" dirty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print ("Type", type(</a:t>
            </a:r>
            <a:r>
              <a:rPr lang="en-US" sz="1600" b="1" i="0" u="none" strike="noStrike" cap="none" dirty="0" err="1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an.party</a:t>
            </a:r>
            <a:r>
              <a:rPr lang="en-US" sz="1600" b="1" i="0" u="none" strike="noStrike" cap="none" dirty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))</a:t>
            </a:r>
            <a:endParaRPr lang="en" sz="1600" b="1" i="0" u="none" strike="noStrike" cap="none" dirty="0">
              <a:solidFill>
                <a:srgbClr val="00FA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4572000" y="2666305"/>
            <a:ext cx="4622028" cy="15087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$ </a:t>
            </a:r>
            <a:r>
              <a:rPr lang="en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python party</a:t>
            </a:r>
            <a:r>
              <a:rPr lang="en-US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3</a:t>
            </a:r>
            <a:r>
              <a:rPr lang="en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.</a:t>
            </a:r>
            <a:r>
              <a:rPr lang="en" sz="16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py</a:t>
            </a:r>
            <a:endParaRPr lang="en" sz="1600" b="1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00F900"/>
              </a:buClr>
              <a:buSzPct val="25000"/>
            </a:pPr>
            <a:r>
              <a:rPr lang="en" sz="1600" b="1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Type &lt;class '__main__.</a:t>
            </a:r>
            <a:r>
              <a:rPr lang="en" sz="1600" b="1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'&gt;</a:t>
            </a:r>
            <a:endParaRPr lang="en-US" sz="1600" b="1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00F900"/>
              </a:buClr>
              <a:buSzPct val="25000"/>
            </a:pPr>
            <a:r>
              <a:rPr lang="en-US" sz="1600" b="1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Dir  ['__class__', </a:t>
            </a:r>
            <a:r>
              <a:rPr lang="en-US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...</a:t>
            </a:r>
            <a:r>
              <a:rPr lang="en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'party', 'x']</a:t>
            </a:r>
          </a:p>
          <a:p>
            <a:pPr lvl="0">
              <a:buClr>
                <a:srgbClr val="00F900"/>
              </a:buClr>
              <a:buSzPct val="25000"/>
            </a:pPr>
            <a:r>
              <a:rPr lang="en-US" sz="1600" b="1" i="0" u="none" strike="noStrike" cap="none" dirty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Type &lt;class 'int'&gt;</a:t>
            </a:r>
          </a:p>
          <a:p>
            <a:pPr lvl="0">
              <a:buClr>
                <a:srgbClr val="00F900"/>
              </a:buClr>
              <a:buSzPct val="25000"/>
            </a:pPr>
            <a:r>
              <a:rPr lang="en-US" sz="1600" b="1" i="0" u="none" strike="noStrike" cap="none" dirty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Type &lt;class 'method'&gt;</a:t>
            </a:r>
            <a:endParaRPr lang="en" sz="1600" b="1" i="0" u="none" strike="noStrike" cap="none" dirty="0">
              <a:solidFill>
                <a:srgbClr val="00FA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4846690" y="801915"/>
            <a:ext cx="2950029" cy="92093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2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 can use </a:t>
            </a:r>
            <a:r>
              <a:rPr lang="en" sz="22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dir</a:t>
            </a:r>
            <a:r>
              <a:rPr lang="en" sz="22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 to find the “capabilities” of our newly created class.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3E2DD-CA6A-247A-6525-9155D6E008B1}"/>
              </a:ext>
            </a:extLst>
          </p:cNvPr>
          <p:cNvSpPr txBox="1"/>
          <p:nvPr/>
        </p:nvSpPr>
        <p:spPr>
          <a:xfrm>
            <a:off x="7672489" y="433185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party3.py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en" sz="4600" u="none" strike="noStrike" cap="none">
                <a:solidFill>
                  <a:srgbClr val="FFD966"/>
                </a:solidFill>
                <a:sym typeface="Cabin"/>
              </a:rPr>
              <a:t>Try dir() with a String</a:t>
            </a:r>
          </a:p>
        </p:txBody>
      </p:sp>
      <p:sp>
        <p:nvSpPr>
          <p:cNvPr id="407" name="Shape 407"/>
          <p:cNvSpPr/>
          <p:nvPr/>
        </p:nvSpPr>
        <p:spPr>
          <a:xfrm>
            <a:off x="472287" y="1400219"/>
            <a:ext cx="7913429" cy="345986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</a:t>
            </a:r>
            <a:r>
              <a:rPr lang="en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x</a:t>
            </a:r>
            <a:r>
              <a:rPr lang="en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r>
              <a:rPr lang="en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Hello there</a:t>
            </a:r>
            <a:r>
              <a:rPr lang="en-US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endParaRPr lang="en" sz="1600" b="1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" sz="16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x</a:t>
            </a:r>
            <a:r>
              <a:rPr lang="en" sz="16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[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'__add__', '__class__', '__contains__', '__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delattr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'__doc__', '__eq__', '__format__', '__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getattribute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getitem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getnewargs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getstate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'__hash__', '__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init_subclass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...'capitalize',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casefold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'center', 'count', 'encode',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endswith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expandtabs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'find', 'format',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format_map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'index',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isalnum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isalpha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isascii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isdecimal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isdigit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isidentifier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islower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isnumeric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isprintable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isspace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istitle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isupper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removesuffix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'replace',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rfind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rindex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rjust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rpartition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rsplit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rstrip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'split',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splitlines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startswith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'strip',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swapcase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'title', 'translate', 'upper', '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zfill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']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 Life</a:t>
            </a:r>
            <a:r>
              <a:rPr lang="en" sz="470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ycle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http://en.wikipedia.org/wiki/Constructor_(computer_science)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D966"/>
                </a:solidFill>
                <a:sym typeface="Cabin"/>
              </a:rPr>
              <a:t>Object Life</a:t>
            </a:r>
            <a:r>
              <a:rPr lang="en" sz="4800" dirty="0">
                <a:solidFill>
                  <a:srgbClr val="FFD966"/>
                </a:solidFill>
              </a:rPr>
              <a:t>c</a:t>
            </a:r>
            <a:r>
              <a:rPr lang="en" sz="4700" u="none" strike="noStrike" cap="none" dirty="0">
                <a:solidFill>
                  <a:srgbClr val="FFD966"/>
                </a:solidFill>
                <a:sym typeface="Cabin"/>
              </a:rPr>
              <a:t>ycle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rmAutofit fontScale="92500"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400" u="none" strike="noStrike" cap="none" dirty="0">
                <a:solidFill>
                  <a:srgbClr val="FFFFFF"/>
                </a:solidFill>
                <a:sym typeface="Cabin"/>
              </a:rPr>
              <a:t>Objects are created, used</a:t>
            </a:r>
            <a:r>
              <a:rPr lang="en-US" sz="2400" u="none" strike="noStrike" cap="none" dirty="0">
                <a:solidFill>
                  <a:srgbClr val="FFFFFF"/>
                </a:solidFill>
                <a:sym typeface="Cabin"/>
              </a:rPr>
              <a:t>,</a:t>
            </a:r>
            <a:r>
              <a:rPr lang="en" sz="2400" u="none" strike="noStrike" cap="none" dirty="0">
                <a:solidFill>
                  <a:srgbClr val="FFFFFF"/>
                </a:solidFill>
                <a:sym typeface="Cabin"/>
              </a:rPr>
              <a:t> and discarded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400" u="none" strike="noStrike" cap="none" dirty="0">
                <a:solidFill>
                  <a:srgbClr val="FFFFFF"/>
                </a:solidFill>
                <a:sym typeface="Cabin"/>
              </a:rPr>
              <a:t>We have special blocks of code (methods) that get called</a:t>
            </a:r>
          </a:p>
          <a:p>
            <a:pPr marL="533400" marR="0" lvl="1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At the moment of creation (constructor)</a:t>
            </a:r>
          </a:p>
          <a:p>
            <a:pPr marL="533400" marR="0" lvl="1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At the moment of destruction (destructor)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400" u="none" strike="noStrike" cap="none" dirty="0">
                <a:solidFill>
                  <a:srgbClr val="FFFFFF"/>
                </a:solidFill>
                <a:sym typeface="Cabin"/>
              </a:rPr>
              <a:t>Constructors are used a lot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400" u="none" strike="noStrike" cap="none" dirty="0">
                <a:solidFill>
                  <a:srgbClr val="FFFFFF"/>
                </a:solidFill>
                <a:sym typeface="Cabin"/>
              </a:rPr>
              <a:t>Destructors are seldom used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Constructor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50081" y="1648019"/>
            <a:ext cx="7836750" cy="302404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317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73913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The primary purpose of the constructor is to set up some instance variables to have the proper initial values when the object is created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4" y="497376"/>
            <a:ext cx="5871106" cy="4147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7029" y="4759748"/>
            <a:ext cx="4301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</a:t>
            </a:r>
            <a:r>
              <a:rPr lang="en-US" dirty="0" err="1">
                <a:solidFill>
                  <a:srgbClr val="FFFF00"/>
                </a:solidFill>
              </a:rPr>
              <a:t>docs.python.org</a:t>
            </a:r>
            <a:r>
              <a:rPr lang="en-US" dirty="0">
                <a:solidFill>
                  <a:srgbClr val="FFFF00"/>
                </a:solidFill>
              </a:rPr>
              <a:t>/3/tutorial/</a:t>
            </a:r>
            <a:r>
              <a:rPr lang="en-US" dirty="0" err="1">
                <a:solidFill>
                  <a:srgbClr val="FFFF00"/>
                </a:solidFill>
              </a:rPr>
              <a:t>datastructures.html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/>
        </p:nvSpPr>
        <p:spPr>
          <a:xfrm>
            <a:off x="713014" y="452582"/>
            <a:ext cx="4071422" cy="4355016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PartyAnimal</a:t>
            </a:r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endParaRPr lang="de-DE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def __</a:t>
            </a:r>
            <a:r>
              <a:rPr lang="en-US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init</a:t>
            </a:r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__(self):</a:t>
            </a:r>
          </a:p>
          <a:p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0</a:t>
            </a:r>
          </a:p>
          <a:p>
            <a:r>
              <a:rPr lang="en-US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 print('I am constructed')</a:t>
            </a:r>
          </a:p>
          <a:p>
            <a:endParaRPr lang="en-US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party(self) :</a:t>
            </a:r>
          </a:p>
          <a:p>
            <a:r>
              <a:rPr lang="it-IT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it-IT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it-IT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+ 1</a:t>
            </a:r>
          </a:p>
          <a:p>
            <a:r>
              <a:rPr lang="it-IT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it-IT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it-IT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('So far',</a:t>
            </a:r>
            <a:r>
              <a:rPr lang="it-IT" b="1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it-IT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__del__(self):</a:t>
            </a:r>
          </a:p>
          <a:p>
            <a:r>
              <a:rPr lang="en-US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     print('I am destructed', </a:t>
            </a:r>
            <a:r>
              <a:rPr lang="en-US" b="1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en-US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 = </a:t>
            </a:r>
            <a:r>
              <a:rPr lang="en-US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PartyAnimal</a:t>
            </a:r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an.party</a:t>
            </a:r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an.party</a:t>
            </a:r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is-IS" b="1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an = 42</a:t>
            </a:r>
          </a:p>
          <a:p>
            <a:r>
              <a:rPr lang="en-US" b="1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print('an </a:t>
            </a:r>
            <a:r>
              <a:rPr lang="en-US" b="1" dirty="0" err="1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contains',an</a:t>
            </a:r>
            <a:r>
              <a:rPr lang="en-US" b="1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" b="1" u="none" strike="noStrike" cap="none" dirty="0">
              <a:solidFill>
                <a:srgbClr val="FF93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5497780" y="797344"/>
            <a:ext cx="2541261" cy="223374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b="1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$ python party</a:t>
            </a:r>
            <a:r>
              <a:rPr lang="en-US" sz="1600" b="1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4</a:t>
            </a:r>
            <a:r>
              <a:rPr lang="en" sz="1600" b="1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.</a:t>
            </a:r>
            <a:r>
              <a:rPr lang="en" sz="1600" b="1" u="none" strike="noStrike" cap="none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py</a:t>
            </a:r>
            <a:r>
              <a:rPr lang="en" sz="1600" b="1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 </a:t>
            </a:r>
          </a:p>
          <a:p>
            <a:r>
              <a:rPr lang="en-US" sz="1600" b="1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I am constructed</a:t>
            </a:r>
          </a:p>
          <a:p>
            <a:r>
              <a:rPr lang="en-US" sz="16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So far 1</a:t>
            </a:r>
          </a:p>
          <a:p>
            <a:r>
              <a:rPr lang="en-US" sz="16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So far 2</a:t>
            </a:r>
          </a:p>
          <a:p>
            <a:r>
              <a:rPr lang="en-US" sz="1600" b="1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I am destructed 2</a:t>
            </a:r>
          </a:p>
          <a:p>
            <a:r>
              <a:rPr lang="en-US" sz="1600" b="1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an contains 42</a:t>
            </a:r>
            <a:endParaRPr lang="en" sz="1600" b="1" u="none" strike="noStrike" cap="none" dirty="0">
              <a:solidFill>
                <a:srgbClr val="FF93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5235762" y="3169375"/>
            <a:ext cx="3580261" cy="141186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8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constructor and destructor are optional. The constructor is typically used to set up variables. The destructor is seldom used.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406324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Constructor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50081" y="1665288"/>
            <a:ext cx="7836750" cy="300678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317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73913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In </a:t>
            </a:r>
            <a:r>
              <a:rPr lang="en" sz="2300" u="none" strike="noStrike" cap="none" dirty="0">
                <a:solidFill>
                  <a:srgbClr val="00FDFF"/>
                </a:solidFill>
                <a:sym typeface="Cabin"/>
              </a:rPr>
              <a:t>object</a:t>
            </a:r>
            <a:r>
              <a:rPr lang="en" dirty="0">
                <a:solidFill>
                  <a:srgbClr val="00FDFF"/>
                </a:solidFill>
              </a:rPr>
              <a:t> </a:t>
            </a:r>
            <a:r>
              <a:rPr lang="en" sz="2300" u="none" strike="noStrike" cap="none" dirty="0">
                <a:solidFill>
                  <a:srgbClr val="00FDFF"/>
                </a:solidFill>
                <a:sym typeface="Cabin"/>
              </a:rPr>
              <a:t>oriented programming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, a </a:t>
            </a:r>
            <a:r>
              <a:rPr lang="en" sz="2300" u="none" strike="noStrike" cap="none" dirty="0">
                <a:solidFill>
                  <a:srgbClr val="FFFF00"/>
                </a:solidFill>
                <a:sym typeface="Cabin"/>
              </a:rPr>
              <a:t>constructor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 in a class is a special block of statements called when an </a:t>
            </a:r>
            <a:r>
              <a:rPr lang="en" sz="2300" u="none" strike="noStrike" cap="none" dirty="0">
                <a:solidFill>
                  <a:srgbClr val="00FDFF"/>
                </a:solidFill>
                <a:sym typeface="Cabin"/>
              </a:rPr>
              <a:t>object is created</a:t>
            </a:r>
          </a:p>
        </p:txBody>
      </p:sp>
      <p:sp>
        <p:nvSpPr>
          <p:cNvPr id="447" name="Shape 447"/>
          <p:cNvSpPr/>
          <p:nvPr/>
        </p:nvSpPr>
        <p:spPr>
          <a:xfrm>
            <a:off x="1080506" y="4109363"/>
            <a:ext cx="6975899" cy="3086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/wiki/Constructor_(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computer_science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9793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FFFF"/>
                </a:solidFill>
                <a:sym typeface="Cabin"/>
              </a:rPr>
              <a:t>Many </a:t>
            </a:r>
            <a:r>
              <a:rPr lang="en" sz="4700" u="none" strike="noStrike" cap="none">
                <a:solidFill>
                  <a:srgbClr val="FF9300"/>
                </a:solidFill>
                <a:sym typeface="Cabin"/>
              </a:rPr>
              <a:t>Instances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We can create </a:t>
            </a:r>
            <a:r>
              <a:rPr lang="en" sz="2300" u="none" strike="noStrike" cap="none">
                <a:solidFill>
                  <a:srgbClr val="FF9300"/>
                </a:solidFill>
                <a:sym typeface="Cabin"/>
              </a:rPr>
              <a:t>lots of objects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 - the class is the template for the object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We can store each </a:t>
            </a:r>
            <a:r>
              <a:rPr lang="en" sz="2300" u="none" strike="noStrike" cap="none">
                <a:solidFill>
                  <a:srgbClr val="FF9300"/>
                </a:solidFill>
                <a:sym typeface="Cabin"/>
              </a:rPr>
              <a:t>distinct object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 in its own variable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We call this having multiple </a:t>
            </a:r>
            <a:r>
              <a:rPr lang="en" sz="2300" u="none" strike="noStrike" cap="none">
                <a:solidFill>
                  <a:srgbClr val="FF9300"/>
                </a:solidFill>
                <a:sym typeface="Cabin"/>
              </a:rPr>
              <a:t>instances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 of the same class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Each </a:t>
            </a:r>
            <a:r>
              <a:rPr lang="en" sz="2300" u="none" strike="noStrike" cap="none">
                <a:solidFill>
                  <a:srgbClr val="FF9300"/>
                </a:solidFill>
                <a:sym typeface="Cabin"/>
              </a:rPr>
              <a:t>instance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 has its own copy of the </a:t>
            </a:r>
            <a:r>
              <a:rPr lang="en" sz="2300" u="none" strike="noStrike" cap="none">
                <a:solidFill>
                  <a:srgbClr val="FFFB00"/>
                </a:solidFill>
                <a:sym typeface="Cabin"/>
              </a:rPr>
              <a:t>instance variables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/>
        </p:nvSpPr>
        <p:spPr>
          <a:xfrm>
            <a:off x="5709257" y="171450"/>
            <a:ext cx="3292929" cy="223374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Constructors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can have additional 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parameters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 These can be used to set up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instance variables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for the particular instance of the class (i.e., for the particular object).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2489" y="433185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party5.py</a:t>
            </a:r>
          </a:p>
        </p:txBody>
      </p:sp>
      <p:sp>
        <p:nvSpPr>
          <p:cNvPr id="5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1600" b="1" i="0" u="none" strike="noStrike" cap="none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 __</a:t>
            </a:r>
            <a:r>
              <a:rPr lang="en" sz="1600" b="1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b="1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0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b="1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>
              <a:buClr>
                <a:srgbClr val="FFFFFF"/>
              </a:buClr>
              <a:buSzPct val="25000"/>
            </a:pPr>
            <a:r>
              <a:rPr lang="en" sz="1600" b="1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b="1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1600" b="1" i="0" u="none" strike="noStrike" cap="none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  def __</a:t>
            </a:r>
            <a:r>
              <a:rPr lang="en" sz="1600" b="1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-US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s</a:t>
            </a:r>
            <a:r>
              <a:rPr lang="en" sz="1600" b="1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elf.x</a:t>
            </a:r>
            <a:r>
              <a:rPr lang="en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0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b="1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>
              <a:buClr>
                <a:srgbClr val="FFFFFF"/>
              </a:buClr>
              <a:buSzPct val="25000"/>
            </a:pPr>
            <a:r>
              <a:rPr lang="en" sz="1600" b="1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52641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1600" b="1" i="0" u="none" strike="noStrike" cap="none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  def __</a:t>
            </a:r>
            <a:r>
              <a:rPr lang="en" sz="1600" b="1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-US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s</a:t>
            </a:r>
            <a:r>
              <a:rPr lang="en" sz="1600" b="1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elf.x</a:t>
            </a:r>
            <a:r>
              <a:rPr lang="en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0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b="1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>
              <a:buClr>
                <a:srgbClr val="FFFFFF"/>
              </a:buClr>
              <a:buSzPct val="25000"/>
            </a:pPr>
            <a:r>
              <a:rPr lang="en" sz="1600" b="1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grpSp>
        <p:nvGrpSpPr>
          <p:cNvPr id="467" name="Shape 467"/>
          <p:cNvGrpSpPr/>
          <p:nvPr/>
        </p:nvGrpSpPr>
        <p:grpSpPr>
          <a:xfrm>
            <a:off x="6324599" y="773974"/>
            <a:ext cx="2668930" cy="1543050"/>
            <a:chOff x="0" y="0"/>
            <a:chExt cx="4762499" cy="4000500"/>
          </a:xfrm>
        </p:grpSpPr>
        <p:sp>
          <p:nvSpPr>
            <p:cNvPr id="468" name="Shape 468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46100" y="2197100"/>
              <a:ext cx="34670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816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1600" b="1" i="0" u="none" strike="noStrike" cap="none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  def __</a:t>
            </a:r>
            <a:r>
              <a:rPr lang="en" sz="1600" b="1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-US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s</a:t>
            </a:r>
            <a:r>
              <a:rPr lang="en" sz="1600" b="1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elf.x</a:t>
            </a:r>
            <a:r>
              <a:rPr lang="en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0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b="1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>
              <a:buClr>
                <a:srgbClr val="FFFFFF"/>
              </a:buClr>
              <a:buSzPct val="25000"/>
            </a:pPr>
            <a:r>
              <a:rPr lang="en" sz="1600" b="1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grpSp>
        <p:nvGrpSpPr>
          <p:cNvPr id="467" name="Shape 467"/>
          <p:cNvGrpSpPr/>
          <p:nvPr/>
        </p:nvGrpSpPr>
        <p:grpSpPr>
          <a:xfrm>
            <a:off x="6324599" y="773974"/>
            <a:ext cx="2668930" cy="1543050"/>
            <a:chOff x="0" y="0"/>
            <a:chExt cx="4762499" cy="4000500"/>
          </a:xfrm>
        </p:grpSpPr>
        <p:sp>
          <p:nvSpPr>
            <p:cNvPr id="468" name="Shape 468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46100" y="2197100"/>
              <a:ext cx="34670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name: </a:t>
              </a: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Sally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</a:p>
          </p:txBody>
        </p:sp>
      </p:grpSp>
      <p:grpSp>
        <p:nvGrpSpPr>
          <p:cNvPr id="472" name="Shape 472"/>
          <p:cNvGrpSpPr/>
          <p:nvPr/>
        </p:nvGrpSpPr>
        <p:grpSpPr>
          <a:xfrm>
            <a:off x="6324599" y="2899954"/>
            <a:ext cx="2668930" cy="1543050"/>
            <a:chOff x="0" y="0"/>
            <a:chExt cx="4762499" cy="4000500"/>
          </a:xfrm>
        </p:grpSpPr>
        <p:sp>
          <p:nvSpPr>
            <p:cNvPr id="473" name="Shape 473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j</a:t>
              </a:r>
            </a:p>
          </p:txBody>
        </p:sp>
        <p:sp>
          <p:nvSpPr>
            <p:cNvPr id="474" name="Shape 474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266700" y="2197100"/>
              <a:ext cx="37464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name:</a:t>
              </a: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 Jim</a:t>
              </a:r>
              <a:endParaRPr lang="en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1600" b="1" i="0" u="none" strike="noStrike" cap="none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  def __</a:t>
            </a:r>
            <a:r>
              <a:rPr lang="en" sz="1600" b="1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-US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s</a:t>
            </a:r>
            <a:r>
              <a:rPr lang="en" sz="1600" b="1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elf.x</a:t>
            </a:r>
            <a:r>
              <a:rPr lang="en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0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b="1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"Sally"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>
              <a:buClr>
                <a:srgbClr val="FFFFFF"/>
              </a:buClr>
              <a:buSzPct val="25000"/>
            </a:pPr>
            <a:r>
              <a:rPr lang="en" sz="1600" b="1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"Jim"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b="1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sp>
        <p:nvSpPr>
          <p:cNvPr id="2" name="Rectangle 1"/>
          <p:cNvSpPr/>
          <p:nvPr/>
        </p:nvSpPr>
        <p:spPr>
          <a:xfrm>
            <a:off x="6360428" y="855280"/>
            <a:ext cx="222528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FFFFF"/>
              </a:buClr>
              <a:buSzPct val="25000"/>
            </a:pPr>
            <a:r>
              <a:rPr lang="en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Sally constructed</a:t>
            </a:r>
          </a:p>
          <a:p>
            <a:pPr>
              <a:buClr>
                <a:srgbClr val="FFFFFF"/>
              </a:buClr>
              <a:buSzPct val="25000"/>
            </a:pPr>
            <a:r>
              <a:rPr lang="en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Sally party count 1</a:t>
            </a:r>
            <a:endParaRPr lang="en-US" b="1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FFFFFF"/>
              </a:buClr>
              <a:buSzPct val="25000"/>
            </a:pPr>
            <a:r>
              <a:rPr lang="en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Jim constructed</a:t>
            </a:r>
            <a:endParaRPr lang="en-US" b="1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FFFFFF"/>
              </a:buClr>
              <a:buSzPct val="25000"/>
            </a:pPr>
            <a:r>
              <a:rPr lang="en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Jim party count 1</a:t>
            </a:r>
            <a:endParaRPr lang="en-US" b="1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FFFFFF"/>
              </a:buClr>
              <a:buSzPct val="25000"/>
            </a:pPr>
            <a:r>
              <a:rPr lang="en" b="1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Sally party count 2</a:t>
            </a:r>
          </a:p>
        </p:txBody>
      </p:sp>
    </p:spTree>
    <p:extLst>
      <p:ext uri="{BB962C8B-B14F-4D97-AF65-F5344CB8AC3E}">
        <p14:creationId xmlns:p14="http://schemas.microsoft.com/office/powerpoint/2010/main" val="1954127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Inheritance</a:t>
            </a:r>
          </a:p>
        </p:txBody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www.ibiblio.org</a:t>
            </a: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/g2swap/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byteofpython</a:t>
            </a: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/read/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inheritance.html</a:t>
            </a:r>
            <a:endParaRPr lang="en" sz="2000" u="sng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Inheritance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When we make a new class - we can reuse an existing class and </a:t>
            </a:r>
            <a:r>
              <a:rPr lang="en" sz="2300" u="none" strike="noStrike" cap="none" dirty="0">
                <a:solidFill>
                  <a:srgbClr val="FF9300"/>
                </a:solidFill>
                <a:sym typeface="Cabin"/>
              </a:rPr>
              <a:t>inherit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 all the capabilities of an existing class and then add our own little bit to make our new class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Another form of store and reuse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Write once - reuse many times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The new class (child) has all the capabilities of the old class (parent) - and then some more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8" y="503064"/>
            <a:ext cx="5578764" cy="4163905"/>
          </a:xfrm>
          <a:prstGeom prst="rect">
            <a:avLst/>
          </a:prstGeom>
        </p:spPr>
      </p:pic>
      <p:sp>
        <p:nvSpPr>
          <p:cNvPr id="162" name="Shape 162"/>
          <p:cNvSpPr/>
          <p:nvPr/>
        </p:nvSpPr>
        <p:spPr>
          <a:xfrm>
            <a:off x="250067" y="4747491"/>
            <a:ext cx="8893932" cy="396008"/>
          </a:xfrm>
          <a:prstGeom prst="rect">
            <a:avLst/>
          </a:prstGeom>
          <a:noFill/>
          <a:ln>
            <a:noFill/>
          </a:ln>
        </p:spPr>
        <p:txBody>
          <a:bodyPr lIns="37875" tIns="18925" rIns="37875" bIns="18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https://</a:t>
            </a:r>
            <a:r>
              <a:rPr lang="en" sz="18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docs.python.org</a:t>
            </a: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en-US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</a:t>
            </a: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/library/sqlite3.html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157119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000" u="none" strike="noStrike" cap="none">
                <a:solidFill>
                  <a:srgbClr val="FFFFFF"/>
                </a:solidFill>
                <a:sym typeface="Cabin"/>
              </a:rPr>
              <a:t>Terminology: </a:t>
            </a:r>
            <a:r>
              <a:rPr lang="en" sz="4000" u="none" strike="noStrike" cap="none">
                <a:solidFill>
                  <a:srgbClr val="FF9300"/>
                </a:solidFill>
                <a:sym typeface="Cabin"/>
              </a:rPr>
              <a:t>Inheritance</a:t>
            </a:r>
          </a:p>
        </p:txBody>
      </p:sp>
      <p:sp>
        <p:nvSpPr>
          <p:cNvPr id="511" name="Shape 511"/>
          <p:cNvSpPr/>
          <p:nvPr/>
        </p:nvSpPr>
        <p:spPr>
          <a:xfrm>
            <a:off x="909101" y="4185016"/>
            <a:ext cx="7599899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423519" y="2163768"/>
            <a:ext cx="8284029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‘Subclasses’ are more specialized versions of a class, which </a:t>
            </a:r>
            <a:r>
              <a:rPr lang="en" sz="2300" u="none" strike="noStrike" cap="none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inherit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attributes and behaviors from their parent classes, and can introduce their own.  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1781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def __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500" b="1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500" b="1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0</a:t>
            </a:r>
            <a:endParaRPr lang="en" sz="1500" b="1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500" b="1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self.name,"constructed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500" b="1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5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self.name,"party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500" b="1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5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500" b="1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5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500" b="1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5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endParaRPr lang="en" sz="1500" b="1" i="0" u="none" strike="noStrike" cap="none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def __</a:t>
            </a:r>
            <a:r>
              <a:rPr lang="en-US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-US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 super().__</a:t>
            </a:r>
            <a:r>
              <a:rPr lang="en-US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__(</a:t>
            </a:r>
            <a:r>
              <a:rPr lang="en-US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 </a:t>
            </a:r>
            <a:r>
              <a:rPr lang="en-US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0</a:t>
            </a:r>
            <a:endParaRPr lang="en" sz="1500" b="1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lang="en" sz="1500" b="1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print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self.name,"points",</a:t>
            </a:r>
            <a:r>
              <a:rPr lang="en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500" b="1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60320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b="1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b="1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20" name="Shape 520"/>
          <p:cNvSpPr/>
          <p:nvPr/>
        </p:nvSpPr>
        <p:spPr>
          <a:xfrm>
            <a:off x="5684222" y="2860496"/>
            <a:ext cx="3327299" cy="1199699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FootballFan</a:t>
            </a:r>
            <a:r>
              <a:rPr lang="en" sz="1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a class which extends </a:t>
            </a:r>
            <a:r>
              <a:rPr lang="en" sz="18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1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18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It has all the capabilities of PartyAnimal</a:t>
            </a:r>
            <a:r>
              <a:rPr lang="en" sz="1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and more.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AAAE45-A784-8128-9ACF-D60CCEC85265}"/>
              </a:ext>
            </a:extLst>
          </p:cNvPr>
          <p:cNvSpPr txBox="1"/>
          <p:nvPr/>
        </p:nvSpPr>
        <p:spPr>
          <a:xfrm>
            <a:off x="7672489" y="433185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party7.py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/>
        </p:nvSpPr>
        <p:spPr>
          <a:xfrm>
            <a:off x="5721381" y="60320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b="1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b="1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" name="Shape 526"/>
          <p:cNvSpPr/>
          <p:nvPr/>
        </p:nvSpPr>
        <p:spPr>
          <a:xfrm>
            <a:off x="6477000" y="2483575"/>
            <a:ext cx="2100942" cy="1543049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" name="Shape 527"/>
          <p:cNvSpPr/>
          <p:nvPr/>
        </p:nvSpPr>
        <p:spPr>
          <a:xfrm>
            <a:off x="6609428" y="268441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x</a:t>
            </a:r>
            <a:r>
              <a:rPr lang="en-US" sz="20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0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" name="Shape 528"/>
          <p:cNvSpPr/>
          <p:nvPr/>
        </p:nvSpPr>
        <p:spPr>
          <a:xfrm>
            <a:off x="6609428" y="3331028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name: Sally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315" y="2294839"/>
            <a:ext cx="34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A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abin"/>
              </a:rPr>
              <a:t>s</a:t>
            </a:r>
            <a:endParaRPr lang="en-US" sz="3200" dirty="0">
              <a:solidFill>
                <a:srgbClr val="00FA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hape 518">
            <a:extLst>
              <a:ext uri="{FF2B5EF4-FFF2-40B4-BE49-F238E27FC236}">
                <a16:creationId xmlns:a16="http://schemas.microsoft.com/office/drawing/2014/main" id="{C68F4F39-64B7-823B-7663-FAAF60A83038}"/>
              </a:ext>
            </a:extLst>
          </p:cNvPr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def __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500" b="1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500" b="1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0</a:t>
            </a:r>
            <a:endParaRPr lang="en" sz="1500" b="1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500" b="1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self.name,"constructed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500" b="1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5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self.name,"party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500" b="1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5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500" b="1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5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500" b="1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5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endParaRPr lang="en" sz="1500" b="1" i="0" u="none" strike="noStrike" cap="none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def __</a:t>
            </a:r>
            <a:r>
              <a:rPr lang="en-US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-US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 super().__</a:t>
            </a:r>
            <a:r>
              <a:rPr lang="en-US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__(</a:t>
            </a:r>
            <a:r>
              <a:rPr lang="en-US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 </a:t>
            </a:r>
            <a:r>
              <a:rPr lang="en-US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0</a:t>
            </a:r>
            <a:endParaRPr lang="en" sz="1500" b="1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lang="en" sz="1500" b="1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print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self.name,"points",</a:t>
            </a:r>
            <a:r>
              <a:rPr lang="en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500" b="1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64610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/>
        </p:nvSpPr>
        <p:spPr>
          <a:xfrm>
            <a:off x="5721381" y="60320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b="1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b="1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b="1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b="1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b="1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" name="Shape 535"/>
          <p:cNvSpPr/>
          <p:nvPr/>
        </p:nvSpPr>
        <p:spPr>
          <a:xfrm>
            <a:off x="6455228" y="2483575"/>
            <a:ext cx="2122713" cy="2170067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7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" name="Shape 536"/>
          <p:cNvSpPr/>
          <p:nvPr/>
        </p:nvSpPr>
        <p:spPr>
          <a:xfrm>
            <a:off x="6609428" y="268441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x</a:t>
            </a:r>
            <a:r>
              <a:rPr lang="en-US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" name="Shape 537"/>
          <p:cNvSpPr/>
          <p:nvPr/>
        </p:nvSpPr>
        <p:spPr>
          <a:xfrm>
            <a:off x="6609428" y="3331028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5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name: Jim</a:t>
            </a:r>
          </a:p>
        </p:txBody>
      </p:sp>
      <p:sp>
        <p:nvSpPr>
          <p:cNvPr id="8" name="Shape 538"/>
          <p:cNvSpPr/>
          <p:nvPr/>
        </p:nvSpPr>
        <p:spPr>
          <a:xfrm>
            <a:off x="6609428" y="398743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points</a:t>
            </a:r>
            <a:r>
              <a:rPr lang="en-US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5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5315" y="2294839"/>
            <a:ext cx="34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A00"/>
                </a:solidFill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  <a:sym typeface="Cabin"/>
              </a:rPr>
              <a:t>j</a:t>
            </a:r>
            <a:endParaRPr lang="en-US" sz="3200" dirty="0">
              <a:solidFill>
                <a:srgbClr val="00FA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hape 518">
            <a:extLst>
              <a:ext uri="{FF2B5EF4-FFF2-40B4-BE49-F238E27FC236}">
                <a16:creationId xmlns:a16="http://schemas.microsoft.com/office/drawing/2014/main" id="{CC72AEC2-767A-24A6-C3A7-D09A8CF12CAF}"/>
              </a:ext>
            </a:extLst>
          </p:cNvPr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def __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500" b="1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500" b="1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0</a:t>
            </a:r>
            <a:endParaRPr lang="en" sz="1500" b="1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500" b="1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self.name,"constructed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500" b="1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5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print</a:t>
            </a:r>
            <a:r>
              <a:rPr lang="en-US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self.name,"party</a:t>
            </a:r>
            <a:r>
              <a:rPr lang="en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500" b="1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500" b="1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500" b="1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500" b="1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500" b="1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5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500" b="1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500" b="1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endParaRPr lang="en" sz="1500" b="1" i="0" u="none" strike="noStrike" cap="none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def __</a:t>
            </a:r>
            <a:r>
              <a:rPr lang="en-US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-US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 super().__</a:t>
            </a:r>
            <a:r>
              <a:rPr lang="en-US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__(</a:t>
            </a:r>
            <a:r>
              <a:rPr lang="en-US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 </a:t>
            </a:r>
            <a:r>
              <a:rPr lang="en-US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0</a:t>
            </a:r>
            <a:endParaRPr lang="en" sz="1500" b="1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lang="en" sz="1500" b="1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print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self.name,"points",</a:t>
            </a:r>
            <a:r>
              <a:rPr lang="en" sz="1500" b="1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500" b="1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500" b="1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3143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5217319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D966"/>
                </a:solidFill>
                <a:sym typeface="Cabin"/>
              </a:rPr>
              <a:t>Definitions</a:t>
            </a:r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50081" y="1621924"/>
            <a:ext cx="7836750" cy="291158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488950" indent="-457200">
              <a:spcBef>
                <a:spcPts val="0"/>
              </a:spcBef>
              <a:buSzPct val="100000"/>
            </a:pPr>
            <a:r>
              <a:rPr lang="en" sz="2000" u="none" strike="noStrike" cap="none" dirty="0">
                <a:solidFill>
                  <a:srgbClr val="FF9300"/>
                </a:solidFill>
                <a:sym typeface="Cabin"/>
              </a:rPr>
              <a:t>Class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 - a</a:t>
            </a:r>
            <a:r>
              <a:rPr lang="en" sz="2000" dirty="0">
                <a:solidFill>
                  <a:srgbClr val="FFFFFF"/>
                </a:solidFill>
                <a:sym typeface="Cabin"/>
              </a:rPr>
              <a:t> template</a:t>
            </a:r>
            <a:endParaRPr lang="en-US" sz="2000" dirty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en-US" sz="2000" dirty="0">
                <a:solidFill>
                  <a:srgbClr val="FF9300"/>
                </a:solidFill>
                <a:sym typeface="Cabin"/>
              </a:rPr>
              <a:t>Attribute</a:t>
            </a:r>
            <a:r>
              <a:rPr lang="en" sz="2000" dirty="0">
                <a:solidFill>
                  <a:srgbClr val="FF9300"/>
                </a:solidFill>
                <a:sym typeface="Cabin"/>
              </a:rPr>
              <a:t> </a:t>
            </a:r>
            <a:r>
              <a:rPr lang="en" sz="2000" dirty="0">
                <a:solidFill>
                  <a:srgbClr val="FFFFFF"/>
                </a:solidFill>
                <a:sym typeface="Cabin"/>
              </a:rPr>
              <a:t>– </a:t>
            </a:r>
            <a:r>
              <a:rPr lang="en-US" sz="2000" dirty="0">
                <a:solidFill>
                  <a:srgbClr val="FFFFFF"/>
                </a:solidFill>
                <a:sym typeface="Cabin"/>
              </a:rPr>
              <a:t>A variable within a class</a:t>
            </a:r>
            <a:endParaRPr lang="en-US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en" sz="2000" u="none" strike="noStrike" cap="none" dirty="0">
                <a:solidFill>
                  <a:srgbClr val="FF9300"/>
                </a:solidFill>
                <a:sym typeface="Cabin"/>
              </a:rPr>
              <a:t>Method 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- A </a:t>
            </a:r>
            <a:r>
              <a:rPr lang="en-US" sz="2000" u="none" strike="noStrike" cap="none" dirty="0">
                <a:solidFill>
                  <a:srgbClr val="FFFFFF"/>
                </a:solidFill>
                <a:sym typeface="Cabin"/>
              </a:rPr>
              <a:t>function within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 a class</a:t>
            </a:r>
            <a:endParaRPr lang="en-US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en" sz="2000" u="none" strike="noStrike" cap="none" dirty="0">
                <a:solidFill>
                  <a:srgbClr val="FF9300"/>
                </a:solidFill>
                <a:sym typeface="Cabin"/>
              </a:rPr>
              <a:t>Object 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- A particular instance of a class</a:t>
            </a:r>
            <a:endParaRPr lang="en-US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en" sz="2000" u="none" strike="noStrike" cap="none" dirty="0">
                <a:solidFill>
                  <a:srgbClr val="FF9300"/>
                </a:solidFill>
                <a:sym typeface="Cabin"/>
              </a:rPr>
              <a:t>Constructor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 – </a:t>
            </a:r>
            <a:r>
              <a:rPr lang="en-US" sz="2000" u="none" strike="noStrike" cap="none" dirty="0">
                <a:solidFill>
                  <a:srgbClr val="FFFFFF"/>
                </a:solidFill>
                <a:sym typeface="Cabin"/>
              </a:rPr>
              <a:t>Code that runs 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when </a:t>
            </a:r>
            <a:r>
              <a:rPr lang="en-US" sz="2000" u="none" strike="noStrike" cap="none" dirty="0">
                <a:solidFill>
                  <a:srgbClr val="FFFFFF"/>
                </a:solidFill>
                <a:sym typeface="Cabin"/>
              </a:rPr>
              <a:t>an 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object is created</a:t>
            </a:r>
            <a:endParaRPr lang="en-US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en" sz="2000" u="none" strike="noStrike" cap="none" dirty="0">
                <a:solidFill>
                  <a:srgbClr val="FF9300"/>
                </a:solidFill>
                <a:sym typeface="Cabin"/>
              </a:rPr>
              <a:t>Inheritance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 - </a:t>
            </a:r>
            <a:r>
              <a:rPr lang="en-US" sz="2000" u="none" strike="noStrike" cap="none" dirty="0">
                <a:solidFill>
                  <a:srgbClr val="FFFFFF"/>
                </a:solidFill>
                <a:sym typeface="Cabin"/>
              </a:rPr>
              <a:t>T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he ability to </a:t>
            </a:r>
            <a:r>
              <a:rPr lang="en-US" sz="2000" u="none" strike="noStrike" cap="none" dirty="0">
                <a:solidFill>
                  <a:srgbClr val="FFFFFF"/>
                </a:solidFill>
                <a:sym typeface="Cabin"/>
              </a:rPr>
              <a:t>extend 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a class to make a new class.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1260"/>
            <a:ext cx="2831128" cy="188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600" u="none" strike="noStrike" cap="none">
                <a:solidFill>
                  <a:srgbClr val="FFD966"/>
                </a:solidFill>
                <a:sym typeface="Cabin"/>
              </a:rPr>
              <a:t>Summary</a:t>
            </a:r>
          </a:p>
        </p:txBody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50081" y="1464470"/>
            <a:ext cx="7836750" cy="2482380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>
                <a:solidFill>
                  <a:srgbClr val="FFFFFF"/>
                </a:solidFill>
                <a:sym typeface="Cabin"/>
              </a:rPr>
              <a:t>Object Oriented programming is a very structured approach to code reuse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>
                <a:solidFill>
                  <a:srgbClr val="FFFFFF"/>
                </a:solidFill>
                <a:sym typeface="Cabin"/>
              </a:rPr>
              <a:t>We can group data and functionality together and create many independent instances of a class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title" idx="4294967295"/>
          </p:nvPr>
        </p:nvSpPr>
        <p:spPr>
          <a:xfrm>
            <a:off x="822768" y="619322"/>
            <a:ext cx="6994681" cy="476212"/>
          </a:xfrm>
          <a:prstGeom prst="rect">
            <a:avLst/>
          </a:prstGeom>
          <a:noFill/>
          <a:ln>
            <a:noFill/>
          </a:ln>
        </p:spPr>
        <p:txBody>
          <a:bodyPr lIns="51700" tIns="51700" rIns="51700" bIns="51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FFFF00"/>
                </a:solidFill>
                <a:sym typeface="Cabin"/>
              </a:rPr>
              <a:t>Acknowledgements / Contributions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678431" y="1220563"/>
            <a:ext cx="3823705" cy="3240598"/>
          </a:xfrm>
          <a:prstGeom prst="rect">
            <a:avLst/>
          </a:prstGeom>
          <a:noFill/>
          <a:ln>
            <a:noFill/>
          </a:ln>
        </p:spPr>
        <p:txBody>
          <a:bodyPr lIns="51700" tIns="51700" rIns="51700" bIns="51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Thes</a:t>
            </a:r>
            <a:r>
              <a:rPr lang="en" sz="1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slide are Copyright 2010-  Charles R. Severance (</a:t>
            </a:r>
            <a:r>
              <a:rPr lang="en" sz="1000" u="sng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www.dr-chuck.com</a:t>
            </a:r>
            <a:r>
              <a:rPr lang="en" sz="1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of the University of Michigan School of Information and made available under a Creative Commons Attribution 4.0 License.  Please maintain this last slide in all copies of the document to comply with the attribution requirements of the license.  If you make a change, feel free to add your name and organization to the list of contributors on this page as you republish the materials.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Initial Development: Charles Severance, University of Michigan School of Information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… Insert new Contributors here</a:t>
            </a:r>
          </a:p>
        </p:txBody>
      </p:sp>
      <p:pic>
        <p:nvPicPr>
          <p:cNvPr id="559" name="Shape 5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318" y="519083"/>
            <a:ext cx="576450" cy="5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7449" y="619321"/>
            <a:ext cx="1107336" cy="3759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 txBox="1"/>
          <p:nvPr/>
        </p:nvSpPr>
        <p:spPr>
          <a:xfrm>
            <a:off x="4896225" y="1293955"/>
            <a:ext cx="3823705" cy="3167206"/>
          </a:xfrm>
          <a:prstGeom prst="rect">
            <a:avLst/>
          </a:prstGeom>
          <a:noFill/>
          <a:ln>
            <a:noFill/>
          </a:ln>
        </p:spPr>
        <p:txBody>
          <a:bodyPr lIns="51700" tIns="51700" rIns="51700" bIns="51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0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...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849313" y="480290"/>
            <a:ext cx="7445375" cy="535709"/>
          </a:xfrm>
        </p:spPr>
        <p:txBody>
          <a:bodyPr/>
          <a:lstStyle/>
          <a:p>
            <a:r>
              <a:rPr lang="en-US" altLang="en-US" sz="2800" dirty="0">
                <a:solidFill>
                  <a:srgbClr val="00FF00"/>
                </a:solidFill>
              </a:rPr>
              <a:t>Additional Source Information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849313" y="1123950"/>
            <a:ext cx="7445375" cy="3348038"/>
          </a:xfrm>
        </p:spPr>
        <p:txBody>
          <a:bodyPr anchor="t"/>
          <a:lstStyle/>
          <a:p>
            <a:pPr algn="l">
              <a:buFontTx/>
              <a:buChar char="•"/>
            </a:pPr>
            <a:r>
              <a:rPr lang="en-US" altLang="en-US" sz="1100" dirty="0">
                <a:solidFill>
                  <a:schemeClr val="bg1"/>
                </a:solidFill>
              </a:rPr>
              <a:t>Snowman Cookie Cutter" by </a:t>
            </a:r>
            <a:r>
              <a:rPr lang="en-US" altLang="en-US" sz="1100" dirty="0" err="1">
                <a:solidFill>
                  <a:schemeClr val="bg1"/>
                </a:solidFill>
              </a:rPr>
              <a:t>Didriks</a:t>
            </a:r>
            <a:r>
              <a:rPr lang="en-US" altLang="en-US" sz="1100" dirty="0">
                <a:solidFill>
                  <a:schemeClr val="bg1"/>
                </a:solidFill>
              </a:rPr>
              <a:t> is licensed under CC </a:t>
            </a:r>
            <a:r>
              <a:rPr lang="en-US" altLang="en-US" sz="1100" dirty="0"/>
              <a:t>BY</a:t>
            </a:r>
            <a:br>
              <a:rPr lang="en-US" altLang="en-US" sz="1100" dirty="0"/>
            </a:br>
            <a:r>
              <a:rPr lang="en-US" altLang="en-US" sz="1100" dirty="0">
                <a:hlinkClick r:id="rId2"/>
              </a:rPr>
              <a:t>https://www.flickr.com/photos/dinnerseries/23570475099</a:t>
            </a:r>
            <a:endParaRPr lang="en-US" altLang="en-US" sz="1100" dirty="0"/>
          </a:p>
          <a:p>
            <a:pPr algn="l">
              <a:buFontTx/>
              <a:buChar char="•"/>
            </a:pPr>
            <a:r>
              <a:rPr lang="en-US" altLang="en-US" sz="1100" dirty="0">
                <a:solidFill>
                  <a:schemeClr val="bg1"/>
                </a:solidFill>
              </a:rPr>
              <a:t>Photo from the television program </a:t>
            </a:r>
            <a:r>
              <a:rPr lang="en-US" altLang="en-US" sz="1100" i="1" dirty="0">
                <a:solidFill>
                  <a:schemeClr val="bg1"/>
                </a:solidFill>
              </a:rPr>
              <a:t>Lassie</a:t>
            </a:r>
            <a:r>
              <a:rPr lang="en-US" altLang="en-US" sz="1100" dirty="0">
                <a:solidFill>
                  <a:schemeClr val="bg1"/>
                </a:solidFill>
              </a:rPr>
              <a:t>. Lassie watches as Jeff (Tommy </a:t>
            </a:r>
            <a:r>
              <a:rPr lang="en-US" altLang="en-US" sz="1100" dirty="0" err="1">
                <a:solidFill>
                  <a:schemeClr val="bg1"/>
                </a:solidFill>
              </a:rPr>
              <a:t>Rettig</a:t>
            </a:r>
            <a:r>
              <a:rPr lang="en-US" altLang="en-US" sz="1100" dirty="0">
                <a:solidFill>
                  <a:schemeClr val="bg1"/>
                </a:solidFill>
              </a:rPr>
              <a:t>) works on his bike is </a:t>
            </a:r>
            <a:r>
              <a:rPr lang="en-US" altLang="en-US" sz="1100" dirty="0"/>
              <a:t>Public Domain</a:t>
            </a:r>
            <a:br>
              <a:rPr lang="en-US" altLang="en-US" sz="1100" dirty="0"/>
            </a:br>
            <a:r>
              <a:rPr lang="en-US" altLang="en-US" sz="1100" dirty="0">
                <a:hlinkClick r:id="rId3"/>
              </a:rPr>
              <a:t>https://en.wikipedia.org/wiki/Lassie#/media/File:Lassie_and_Tommy_Rettig_1956.JPG</a:t>
            </a:r>
            <a:endParaRPr lang="en-US" altLang="en-US" sz="1100" dirty="0"/>
          </a:p>
          <a:p>
            <a:pPr algn="l">
              <a:buFontTx/>
              <a:buChar char="•"/>
            </a:pP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3008439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-US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Lets Start with Programs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/>
        </p:nvSpPr>
        <p:spPr>
          <a:xfrm>
            <a:off x="675899" y="2053215"/>
            <a:ext cx="3842943" cy="1000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rgbClr val="00FF00"/>
              </a:buClr>
              <a:buSzPct val="25000"/>
            </a:pPr>
            <a:r>
              <a:rPr lang="en-US" sz="1575" b="1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inp</a:t>
            </a:r>
            <a:r>
              <a:rPr lang="en-US" sz="1575" b="1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1575" b="1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input(</a:t>
            </a:r>
            <a:r>
              <a:rPr lang="en-US" sz="1575" b="1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'Europe floor?'</a:t>
            </a:r>
            <a:r>
              <a:rPr lang="en-US" sz="1575" b="1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>
              <a:buClr>
                <a:srgbClr val="00FF00"/>
              </a:buClr>
              <a:buSzPct val="25000"/>
            </a:pPr>
            <a:r>
              <a:rPr lang="en-US" sz="1575" b="1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usf</a:t>
            </a:r>
            <a:r>
              <a:rPr lang="en-US" sz="1575" b="1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1575" b="1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int</a:t>
            </a:r>
            <a:r>
              <a:rPr lang="en-US" sz="1575" b="1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575" b="1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inp</a:t>
            </a:r>
            <a:r>
              <a:rPr lang="en-US" sz="1575" b="1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r>
              <a:rPr lang="en-US" sz="1575" b="1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1575" b="1" dirty="0">
                <a:solidFill>
                  <a:srgbClr val="00FFFF"/>
                </a:solidFill>
                <a:latin typeface="Courier"/>
                <a:ea typeface="Courier New"/>
                <a:cs typeface="Courier"/>
                <a:sym typeface="Courier New"/>
              </a:rPr>
              <a:t>+</a:t>
            </a:r>
            <a:r>
              <a:rPr lang="en-US" sz="1575" b="1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1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1575" b="1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print(</a:t>
            </a:r>
            <a:r>
              <a:rPr lang="en-US" sz="1575" b="1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'US floor', </a:t>
            </a:r>
            <a:r>
              <a:rPr lang="en-US" sz="1575" b="1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usf</a:t>
            </a:r>
            <a:r>
              <a:rPr lang="en-US" sz="1575" b="1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5463088" y="1789762"/>
            <a:ext cx="2570569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2138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Europe floor? </a:t>
            </a:r>
            <a:r>
              <a:rPr lang="en-US" sz="2138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0</a:t>
            </a:r>
          </a:p>
          <a:p>
            <a:pPr>
              <a:buClr>
                <a:schemeClr val="lt1"/>
              </a:buClr>
              <a:buSzPct val="25000"/>
            </a:pPr>
            <a:r>
              <a:rPr lang="en-US" sz="2138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 floor 1</a:t>
            </a: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899" y="671512"/>
            <a:ext cx="1785881" cy="11930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78"/>
          <p:cNvSpPr/>
          <p:nvPr/>
        </p:nvSpPr>
        <p:spPr>
          <a:xfrm>
            <a:off x="4631871" y="3860074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Process</a:t>
            </a:r>
          </a:p>
        </p:txBody>
      </p:sp>
      <p:sp>
        <p:nvSpPr>
          <p:cNvPr id="8" name="Shape 179"/>
          <p:cNvSpPr/>
          <p:nvPr/>
        </p:nvSpPr>
        <p:spPr>
          <a:xfrm>
            <a:off x="2536371" y="3860074"/>
            <a:ext cx="1366157" cy="612321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9" name="Shape 180"/>
          <p:cNvSpPr/>
          <p:nvPr/>
        </p:nvSpPr>
        <p:spPr>
          <a:xfrm>
            <a:off x="6667500" y="3860074"/>
            <a:ext cx="1366157" cy="612321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cxnSp>
        <p:nvCxnSpPr>
          <p:cNvPr id="10" name="Shape 181"/>
          <p:cNvCxnSpPr/>
          <p:nvPr/>
        </p:nvCxnSpPr>
        <p:spPr>
          <a:xfrm rot="10800000">
            <a:off x="3917973" y="4158933"/>
            <a:ext cx="691243" cy="10498"/>
          </a:xfrm>
          <a:prstGeom prst="straightConnector1">
            <a:avLst/>
          </a:prstGeom>
          <a:noFill/>
          <a:ln w="50800" cap="flat" cmpd="sng">
            <a:solidFill>
              <a:srgbClr val="FFFB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11" name="Shape 182"/>
          <p:cNvCxnSpPr/>
          <p:nvPr/>
        </p:nvCxnSpPr>
        <p:spPr>
          <a:xfrm rot="10800000">
            <a:off x="5982516" y="4158933"/>
            <a:ext cx="691243" cy="10498"/>
          </a:xfrm>
          <a:prstGeom prst="straightConnector1">
            <a:avLst/>
          </a:prstGeom>
          <a:noFill/>
          <a:ln w="50800" cap="flat" cmpd="sng">
            <a:solidFill>
              <a:srgbClr val="FFFB00"/>
            </a:solidFill>
            <a:prstDash val="solid"/>
            <a:miter/>
            <a:headEnd type="triangle" w="lg" len="lg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576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Object Oriented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50081" y="1569438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6477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73913"/>
              <a:buFont typeface="Cabin"/>
              <a:buChar char="•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A program is made up of many cooperating objects</a:t>
            </a:r>
          </a:p>
          <a:p>
            <a:pPr marL="647700" marR="0" lvl="0" indent="-330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73913"/>
              <a:buFont typeface="Cabin"/>
              <a:buChar char="•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Instead of being the “whole program” - each object is a little “island” within the program and cooperatively working with other objects</a:t>
            </a:r>
          </a:p>
          <a:p>
            <a:pPr marL="647700" marR="0" lvl="0" indent="-330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73913"/>
              <a:buFont typeface="Cabin"/>
              <a:buChar char="•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A program is made up of one or more objects working together - objects make use of each other’s capabilities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473254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BD2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Object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 dirty="0">
                <a:solidFill>
                  <a:srgbClr val="00FA00"/>
                </a:solidFill>
                <a:sym typeface="Cabin"/>
              </a:rPr>
              <a:t>An Object is a bit of self-contained Code and Data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 dirty="0">
                <a:solidFill>
                  <a:srgbClr val="FFFFFF"/>
                </a:solidFill>
                <a:sym typeface="Cabin"/>
              </a:rPr>
              <a:t>A key aspect of the Object approach is to break the problem into smaller understandable parts (divide and conquer)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 dirty="0">
                <a:solidFill>
                  <a:srgbClr val="FFFFFF"/>
                </a:solidFill>
                <a:sym typeface="Cabin"/>
              </a:rPr>
              <a:t>Objects have boundaries that allow us to ignore un-needed detail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 dirty="0">
                <a:solidFill>
                  <a:srgbClr val="FFFFFF"/>
                </a:solidFill>
                <a:sym typeface="Cabin"/>
              </a:rPr>
              <a:t>We have been using objects all along: String Objects, Integer Objects, Dictionary Objects, List Objects...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614" cy="375477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3135085" y="1440179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</a:p>
        </p:txBody>
      </p:sp>
      <p:sp>
        <p:nvSpPr>
          <p:cNvPr id="213" name="Shape 213"/>
          <p:cNvSpPr/>
          <p:nvPr/>
        </p:nvSpPr>
        <p:spPr>
          <a:xfrm>
            <a:off x="183885" y="715191"/>
            <a:ext cx="1366157" cy="612321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14" name="Shape 214"/>
          <p:cNvSpPr/>
          <p:nvPr/>
        </p:nvSpPr>
        <p:spPr>
          <a:xfrm>
            <a:off x="7554685" y="3913958"/>
            <a:ext cx="1366157" cy="612321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15" name="Shape 215"/>
          <p:cNvSpPr/>
          <p:nvPr/>
        </p:nvSpPr>
        <p:spPr>
          <a:xfrm>
            <a:off x="2846614" y="2659924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String</a:t>
            </a:r>
          </a:p>
        </p:txBody>
      </p:sp>
      <p:sp>
        <p:nvSpPr>
          <p:cNvPr id="216" name="Shape 216"/>
          <p:cNvSpPr/>
          <p:nvPr/>
        </p:nvSpPr>
        <p:spPr>
          <a:xfrm>
            <a:off x="5486400" y="2116182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</a:p>
        </p:txBody>
      </p:sp>
      <p:sp>
        <p:nvSpPr>
          <p:cNvPr id="217" name="Shape 217"/>
          <p:cNvSpPr/>
          <p:nvPr/>
        </p:nvSpPr>
        <p:spPr>
          <a:xfrm>
            <a:off x="5099957" y="920931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Dictionary</a:t>
            </a:r>
          </a:p>
        </p:txBody>
      </p:sp>
      <p:cxnSp>
        <p:nvCxnSpPr>
          <p:cNvPr id="218" name="Shape 218"/>
          <p:cNvCxnSpPr/>
          <p:nvPr/>
        </p:nvCxnSpPr>
        <p:spPr>
          <a:xfrm flipH="1">
            <a:off x="4516687" y="1159098"/>
            <a:ext cx="634861" cy="579941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19" name="Shape 219"/>
          <p:cNvCxnSpPr/>
          <p:nvPr/>
        </p:nvCxnSpPr>
        <p:spPr>
          <a:xfrm rot="10800000" flipH="1">
            <a:off x="4486140" y="1535805"/>
            <a:ext cx="837127" cy="376707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0" name="Shape 220"/>
          <p:cNvCxnSpPr/>
          <p:nvPr/>
        </p:nvCxnSpPr>
        <p:spPr>
          <a:xfrm rot="10800000" flipH="1">
            <a:off x="3670478" y="2067059"/>
            <a:ext cx="42930" cy="57954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1" name="Shape 221"/>
          <p:cNvCxnSpPr/>
          <p:nvPr/>
        </p:nvCxnSpPr>
        <p:spPr>
          <a:xfrm rot="10800000">
            <a:off x="4443211" y="2018762"/>
            <a:ext cx="1062507" cy="309093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2" name="Shape 222"/>
          <p:cNvCxnSpPr/>
          <p:nvPr/>
        </p:nvCxnSpPr>
        <p:spPr>
          <a:xfrm flipH="1">
            <a:off x="3831464" y="2086377"/>
            <a:ext cx="225380" cy="521595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3" name="Shape 223"/>
          <p:cNvCxnSpPr/>
          <p:nvPr/>
        </p:nvCxnSpPr>
        <p:spPr>
          <a:xfrm rot="10800000">
            <a:off x="1695718" y="1081825"/>
            <a:ext cx="1352282" cy="453981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4" name="Shape 224"/>
          <p:cNvCxnSpPr/>
          <p:nvPr/>
        </p:nvCxnSpPr>
        <p:spPr>
          <a:xfrm rot="10800000">
            <a:off x="6256986" y="2810814"/>
            <a:ext cx="1180564" cy="126534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25" name="Shape 225"/>
          <p:cNvSpPr/>
          <p:nvPr/>
        </p:nvSpPr>
        <p:spPr>
          <a:xfrm>
            <a:off x="233776" y="3331028"/>
            <a:ext cx="1807029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Objects get created and used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3477</Words>
  <Application>Microsoft Macintosh PowerPoint</Application>
  <PresentationFormat>On-screen Show (16:9)</PresentationFormat>
  <Paragraphs>481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 Regular</vt:lpstr>
      <vt:lpstr>Cabin</vt:lpstr>
      <vt:lpstr>Arial</vt:lpstr>
      <vt:lpstr>Courier</vt:lpstr>
      <vt:lpstr>Courier New</vt:lpstr>
      <vt:lpstr>Gill Sans</vt:lpstr>
      <vt:lpstr>Merriweather Sans</vt:lpstr>
      <vt:lpstr>Title &amp; Subtitle</vt:lpstr>
      <vt:lpstr>Python Objects</vt:lpstr>
      <vt:lpstr>Warning</vt:lpstr>
      <vt:lpstr>PowerPoint Presentation</vt:lpstr>
      <vt:lpstr>PowerPoint Presentation</vt:lpstr>
      <vt:lpstr>Lets Start with Programs</vt:lpstr>
      <vt:lpstr>PowerPoint Presentation</vt:lpstr>
      <vt:lpstr>Object Oriented</vt:lpstr>
      <vt:lpstr>Object</vt:lpstr>
      <vt:lpstr>PowerPoint Presentation</vt:lpstr>
      <vt:lpstr>PowerPoint Presentation</vt:lpstr>
      <vt:lpstr>PowerPoint Presentation</vt:lpstr>
      <vt:lpstr>PowerPoint Presentation</vt:lpstr>
      <vt:lpstr>Definitions</vt:lpstr>
      <vt:lpstr>Terminology: Class</vt:lpstr>
      <vt:lpstr>Terminology: Instance</vt:lpstr>
      <vt:lpstr>Terminology: Method</vt:lpstr>
      <vt:lpstr>Some Python Objects</vt:lpstr>
      <vt:lpstr>A Sample Class</vt:lpstr>
      <vt:lpstr>PowerPoint Presentation</vt:lpstr>
      <vt:lpstr>PowerPoint Presentation</vt:lpstr>
      <vt:lpstr>PowerPoint Presentation</vt:lpstr>
      <vt:lpstr>PowerPoint Presentation</vt:lpstr>
      <vt:lpstr>Playing with dir() and type()</vt:lpstr>
      <vt:lpstr>A Nerdy Way to Find Capabilities</vt:lpstr>
      <vt:lpstr>PowerPoint Presentation</vt:lpstr>
      <vt:lpstr>Try dir() with a String</vt:lpstr>
      <vt:lpstr>Object Lifecycle</vt:lpstr>
      <vt:lpstr>Object Lifecycle</vt:lpstr>
      <vt:lpstr>Constructor</vt:lpstr>
      <vt:lpstr>PowerPoint Presentation</vt:lpstr>
      <vt:lpstr>Constructor</vt:lpstr>
      <vt:lpstr>Many Instances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Inheritance</vt:lpstr>
      <vt:lpstr>Inheritance</vt:lpstr>
      <vt:lpstr>Terminology: Inheritance</vt:lpstr>
      <vt:lpstr>PowerPoint Presentation</vt:lpstr>
      <vt:lpstr>PowerPoint Presentation</vt:lpstr>
      <vt:lpstr>PowerPoint Presentation</vt:lpstr>
      <vt:lpstr>Definitions</vt:lpstr>
      <vt:lpstr>Summary</vt:lpstr>
      <vt:lpstr>Acknowledgements / Contributions</vt:lpstr>
      <vt:lpstr>Additional Source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Objects</dc:title>
  <cp:lastModifiedBy>Severance, Charles</cp:lastModifiedBy>
  <cp:revision>83</cp:revision>
  <dcterms:modified xsi:type="dcterms:W3CDTF">2024-01-06T04:25:12Z</dcterms:modified>
</cp:coreProperties>
</file>