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</p:sldMasterIdLst>
  <p:notesMasterIdLst>
    <p:notesMasterId r:id="rId11"/>
  </p:notesMasterIdLst>
  <p:sldIdLst>
    <p:sldId id="270" r:id="rId2"/>
    <p:sldId id="271" r:id="rId3"/>
    <p:sldId id="272" r:id="rId4"/>
    <p:sldId id="273" r:id="rId5"/>
    <p:sldId id="274" r:id="rId6"/>
    <p:sldId id="303" r:id="rId7"/>
    <p:sldId id="276" r:id="rId8"/>
    <p:sldId id="277" r:id="rId9"/>
    <p:sldId id="278" r:id="rId10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/>
    <p:restoredTop sz="95915" autoAdjust="0"/>
  </p:normalViewPr>
  <p:slideViewPr>
    <p:cSldViewPr snapToGrid="0" snapToObjects="1">
      <p:cViewPr>
        <p:scale>
          <a:sx n="50" d="100"/>
          <a:sy n="50" d="100"/>
        </p:scale>
        <p:origin x="-667" y="-317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dirty="0"/>
          </a:p>
          <a:p>
            <a:pPr lvl="1">
              <a:spcBef>
                <a:spcPts val="0"/>
              </a:spcBef>
            </a:pPr>
            <a:endParaRPr dirty="0"/>
          </a:p>
          <a:p>
            <a:pPr lvl="2">
              <a:spcBef>
                <a:spcPts val="0"/>
              </a:spcBef>
            </a:pPr>
            <a:endParaRPr dirty="0"/>
          </a:p>
          <a:p>
            <a:pPr lvl="3">
              <a:spcBef>
                <a:spcPts val="0"/>
              </a:spcBef>
            </a:pPr>
            <a:endParaRPr dirty="0"/>
          </a:p>
          <a:p>
            <a:pPr lvl="4">
              <a:spcBef>
                <a:spcPts val="0"/>
              </a:spcBef>
            </a:pPr>
            <a:endParaRPr dirty="0"/>
          </a:p>
          <a:p>
            <a:pPr lvl="5">
              <a:spcBef>
                <a:spcPts val="0"/>
              </a:spcBef>
            </a:pPr>
            <a:endParaRPr dirty="0"/>
          </a:p>
          <a:p>
            <a:pPr lvl="6">
              <a:spcBef>
                <a:spcPts val="0"/>
              </a:spcBef>
            </a:pPr>
            <a:endParaRPr dirty="0"/>
          </a:p>
          <a:p>
            <a:pPr lvl="7">
              <a:spcBef>
                <a:spcPts val="0"/>
              </a:spcBef>
            </a:pPr>
            <a:endParaRPr dirty="0"/>
          </a:p>
          <a:p>
            <a:pPr lvl="8"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433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00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61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42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0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05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836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99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654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81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78" y="889217"/>
            <a:ext cx="15174644" cy="2732951"/>
          </a:xfrm>
          <a:prstGeom prst="rect">
            <a:avLst/>
          </a:prstGeom>
          <a:effectLst>
            <a:innerShdw blurRad="482600" dist="50800" dir="13500000">
              <a:srgbClr val="000000">
                <a:alpha val="37000"/>
              </a:srgb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lIns="162553" tIns="81276" rIns="162553" bIns="81276"/>
          <a:lstStyle>
            <a:lvl1pPr>
              <a:defRPr sz="6200" b="1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135" y="5181600"/>
            <a:ext cx="13392187" cy="233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500" b="1" i="0" baseline="0">
                <a:solidFill>
                  <a:srgbClr val="FDC227"/>
                </a:solidFill>
                <a:effectLst>
                  <a:innerShdw blurRad="63500" dist="50800" dir="13500000">
                    <a:srgbClr val="000000">
                      <a:alpha val="9000"/>
                    </a:srgbClr>
                  </a:innerShdw>
                </a:effectLst>
                <a:latin typeface="Gill Sans SemiBold"/>
                <a:cs typeface="Georgia"/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76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02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14991644" cy="1247721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6200" b="1" i="0" cap="none" baseline="0">
                <a:solidFill>
                  <a:srgbClr val="FFCB05"/>
                </a:solidFill>
                <a:effectLst>
                  <a:innerShdw blurRad="63500" dist="50800" dir="13500000">
                    <a:srgbClr val="000000">
                      <a:alpha val="14000"/>
                    </a:srgbClr>
                  </a:innerShdw>
                </a:effectLst>
                <a:latin typeface="Gill Sans SemiBold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475702"/>
            <a:ext cx="14630400" cy="59020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5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83" y="1366549"/>
            <a:ext cx="15400421" cy="1816100"/>
          </a:xfrm>
          <a:prstGeom prst="rect">
            <a:avLst/>
          </a:prstGeom>
        </p:spPr>
        <p:txBody>
          <a:bodyPr lIns="162553" tIns="81276" rIns="162553" bIns="81276" anchor="t"/>
          <a:lstStyle>
            <a:lvl1pPr algn="ctr">
              <a:defRPr sz="6200" b="1" i="0" cap="none">
                <a:solidFill>
                  <a:schemeClr val="bg1"/>
                </a:solidFill>
                <a:latin typeface="Gill Sans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4919579"/>
            <a:ext cx="13817600" cy="956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300">
                <a:solidFill>
                  <a:srgbClr val="FDC227"/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introhtml_SC_topbar.pn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28"/>
          <a:stretch/>
        </p:blipFill>
        <p:spPr>
          <a:xfrm>
            <a:off x="0" y="12096"/>
            <a:ext cx="9144000" cy="389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83918" y="52940"/>
            <a:ext cx="258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cs typeface="Lucida Grande"/>
              </a:rPr>
              <a:t>LECTURE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cs typeface="Lucida Grande"/>
              </a:rPr>
              <a:t> NAME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Grande"/>
              <a:cs typeface="Lucida Grande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53071" y="-3374"/>
            <a:ext cx="1620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PYTHON FOR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66609" y="126322"/>
            <a:ext cx="1203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EVERYBODY</a:t>
            </a:r>
            <a:endParaRPr lang="en-US" sz="11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89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885296"/>
            <a:ext cx="14630400" cy="1248306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5700" b="1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  <a:prstGeom prst="rect">
            <a:avLst/>
          </a:prstGeom>
        </p:spPr>
        <p:txBody>
          <a:bodyPr/>
          <a:lstStyle>
            <a:lvl1pPr>
              <a:defRPr sz="3200" b="1" i="0" cap="none">
                <a:solidFill>
                  <a:srgbClr val="FDC227"/>
                </a:solidFill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FDC227"/>
                </a:solidFill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1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20646"/>
            <a:ext cx="14630400" cy="1226172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5700" b="0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18"/>
            <a:ext cx="7182556" cy="8530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600" b="0" i="0" cap="none">
                <a:solidFill>
                  <a:srgbClr val="FDC227"/>
                </a:solidFill>
                <a:effectLst/>
                <a:latin typeface="Gill Sans SemiBold"/>
                <a:cs typeface="Lucida Grande"/>
              </a:defRPr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232187"/>
            <a:ext cx="7182556" cy="526838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5" y="2046818"/>
            <a:ext cx="7185378" cy="8530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600" b="0">
                <a:solidFill>
                  <a:srgbClr val="FDC227"/>
                </a:solidFill>
                <a:effectLst/>
                <a:latin typeface="Gill Sans SemiBold"/>
                <a:cs typeface="Lucida Grande"/>
              </a:defRPr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232187"/>
            <a:ext cx="7185378" cy="526838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346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277099"/>
            <a:ext cx="14630400" cy="1226172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5300" b="1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8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888973"/>
            <a:ext cx="5348112" cy="1238388"/>
          </a:xfrm>
          <a:prstGeom prst="rect">
            <a:avLst/>
          </a:prstGeom>
        </p:spPr>
        <p:txBody>
          <a:bodyPr lIns="162553" tIns="81276" rIns="162553" bIns="81276" anchor="b"/>
          <a:lstStyle>
            <a:lvl1pPr algn="l">
              <a:defRPr sz="3200" b="0" i="0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888975"/>
            <a:ext cx="9087556" cy="7493140"/>
          </a:xfrm>
          <a:prstGeom prst="rect">
            <a:avLst/>
          </a:prstGeom>
        </p:spPr>
        <p:txBody>
          <a:bodyPr/>
          <a:lstStyle>
            <a:lvl1pPr>
              <a:defRPr sz="5000" b="0" i="0">
                <a:solidFill>
                  <a:srgbClr val="FDC227"/>
                </a:solidFill>
                <a:latin typeface="Gill Sans SemiBold"/>
                <a:cs typeface="Lucida Grande"/>
              </a:defRPr>
            </a:lvl1pPr>
            <a:lvl2pPr>
              <a:defRPr sz="5000" b="0" i="1">
                <a:latin typeface="Gill Sans SemiBold"/>
                <a:cs typeface="Lucida Grande"/>
              </a:defRPr>
            </a:lvl2pPr>
            <a:lvl3pPr>
              <a:defRPr sz="4300" b="0" i="1">
                <a:latin typeface="Gill Sans SemiBold"/>
                <a:cs typeface="Lucida Grande"/>
              </a:defRPr>
            </a:lvl3pPr>
            <a:lvl4pPr>
              <a:defRPr sz="3600" b="0" i="1">
                <a:latin typeface="Gill Sans SemiBold"/>
                <a:cs typeface="Lucida Grande"/>
              </a:defRPr>
            </a:lvl4pPr>
            <a:lvl5pPr>
              <a:defRPr sz="3600" b="0" i="1">
                <a:latin typeface="Gill Sans SemiBold"/>
                <a:cs typeface="Lucida Grande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2127365"/>
            <a:ext cx="5348112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9514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0"/>
            <a:ext cx="9753600" cy="755652"/>
          </a:xfrm>
          <a:prstGeom prst="rect">
            <a:avLst/>
          </a:prstGeom>
        </p:spPr>
        <p:txBody>
          <a:bodyPr lIns="162553" tIns="81276" rIns="162553" bIns="81276" anchor="b"/>
          <a:lstStyle>
            <a:lvl1pPr algn="l">
              <a:defRPr sz="3600" b="0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1"/>
            <a:ext cx="97536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>
                <a:solidFill>
                  <a:schemeClr val="bg1"/>
                </a:solidFill>
                <a:latin typeface="Gill Sans SemiBold"/>
                <a:cs typeface="Lucida Grande"/>
              </a:defRPr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029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op_Bar_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60716" y="114157"/>
            <a:ext cx="3115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FFFF"/>
                </a:solidFill>
                <a:latin typeface="Lucida Grande"/>
                <a:cs typeface="Lucida Grande"/>
              </a:rPr>
              <a:t>Introduction – Part 2</a:t>
            </a:r>
            <a:endParaRPr lang="en-US" sz="23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602247" y="33546"/>
            <a:ext cx="15953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0" dirty="0" smtClean="0">
                <a:solidFill>
                  <a:schemeClr val="bg1"/>
                </a:solidFill>
                <a:latin typeface="Georgia"/>
                <a:cs typeface="Georgia"/>
              </a:rPr>
              <a:t>PYTHON</a:t>
            </a:r>
            <a:r>
              <a:rPr lang="en-US" sz="1700" baseline="0" dirty="0" smtClean="0">
                <a:solidFill>
                  <a:schemeClr val="bg1"/>
                </a:solidFill>
                <a:latin typeface="Georgia"/>
                <a:cs typeface="Georgia"/>
              </a:rPr>
              <a:t> FOR</a:t>
            </a:r>
          </a:p>
          <a:p>
            <a:pPr algn="ctr"/>
            <a:r>
              <a:rPr lang="en-US" sz="1700" baseline="0" dirty="0" smtClean="0">
                <a:solidFill>
                  <a:schemeClr val="bg1"/>
                </a:solidFill>
                <a:latin typeface="Georgia"/>
                <a:cs typeface="Georgia"/>
              </a:rPr>
              <a:t>EVERYBODY</a:t>
            </a:r>
            <a:endParaRPr lang="en-US" sz="17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010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06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2764" rtl="0" eaLnBrk="1" latinLnBrk="0" hangingPunct="1">
        <a:spcBef>
          <a:spcPct val="20000"/>
        </a:spcBef>
        <a:buFont typeface="Arial"/>
        <a:buNone/>
        <a:defRPr sz="5700" b="1" i="0" kern="1200">
          <a:solidFill>
            <a:schemeClr val="bg1"/>
          </a:solidFill>
          <a:latin typeface="Gill Sans SemiBold"/>
          <a:ea typeface="+mn-ea"/>
          <a:cs typeface="Lucida Grande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3600" b="1" i="0" kern="1200">
          <a:solidFill>
            <a:schemeClr val="bg1"/>
          </a:solidFill>
          <a:latin typeface="Gill Sans SemiBold"/>
          <a:ea typeface="+mn-ea"/>
          <a:cs typeface="Lucida Grande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3200" b="0" i="1" kern="1200">
          <a:solidFill>
            <a:schemeClr val="bg1"/>
          </a:solidFill>
          <a:latin typeface="Gill Sans SemiBold"/>
          <a:ea typeface="+mn-ea"/>
          <a:cs typeface="Lucida Grande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2700" b="0" i="1" kern="1200">
          <a:solidFill>
            <a:schemeClr val="bg1"/>
          </a:solidFill>
          <a:latin typeface="Gill Sans SemiBold"/>
          <a:ea typeface="+mn-ea"/>
          <a:cs typeface="Lucida Grande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2100" b="0" i="1" kern="1200">
          <a:solidFill>
            <a:schemeClr val="bg1"/>
          </a:solidFill>
          <a:latin typeface="Gill Sans SemiBold"/>
          <a:ea typeface="+mn-ea"/>
          <a:cs typeface="Lucida Grande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d/RaspberryPi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39D4529FM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watch?v=9eMWG3fwiE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Arquitectura del Hardware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693001" y="7510955"/>
            <a:ext cx="12869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http://upload.wikimedia.org/wikipedia/commons/3/3d/RaspberryPi.jpg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4520" y="1049257"/>
            <a:ext cx="10466961" cy="6439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6096000" y="1372135"/>
            <a:ext cx="3454399" cy="648969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en-US" sz="32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Software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2832100" y="2121435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Dispositivos de Entrada y Salida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6731000" y="2223035"/>
            <a:ext cx="2133599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CPU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6731000" y="5258335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Principal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11264900" y="3429535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Secundaria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60" name="Shape 360"/>
          <p:cNvCxnSpPr/>
          <p:nvPr/>
        </p:nvCxnSpPr>
        <p:spPr>
          <a:xfrm flipH="1">
            <a:off x="5030786" y="3248560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61" name="Shape 361"/>
          <p:cNvCxnSpPr/>
          <p:nvPr/>
        </p:nvCxnSpPr>
        <p:spPr>
          <a:xfrm rot="10800000">
            <a:off x="7391400" y="4232809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>
            <a:off x="8345486" y="4250272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 flipH="1">
            <a:off x="9655175" y="3872447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>
            <a:off x="9620250" y="4877335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65" name="Shape 365"/>
          <p:cNvSpPr txBox="1"/>
          <p:nvPr/>
        </p:nvSpPr>
        <p:spPr>
          <a:xfrm>
            <a:off x="12438060" y="1022885"/>
            <a:ext cx="2978403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Computadora genérica</a:t>
            </a:r>
            <a:endParaRPr lang="es-AR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9182100" y="1168935"/>
            <a:ext cx="1803400" cy="1270000"/>
          </a:xfrm>
          <a:prstGeom prst="wedgeEllipseCallout">
            <a:avLst>
              <a:gd name="adj1" fmla="val -43827"/>
              <a:gd name="adj2" fmla="val 80222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s-AR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632178" y="705396"/>
            <a:ext cx="14991644" cy="124772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Definiciones</a:t>
            </a:r>
            <a:endParaRPr lang="es-AR" sz="7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idx="1"/>
          </p:nvPr>
        </p:nvSpPr>
        <p:spPr>
          <a:xfrm>
            <a:off x="828842" y="2248254"/>
            <a:ext cx="15062200" cy="59020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547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0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Unidad de procesamiento central (CPU): </a:t>
            </a: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Ejecuta el programa</a:t>
            </a:r>
          </a:p>
          <a:p>
            <a:pPr marL="39458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– La CPU siempre se está preguntando  “qué es lo próximo</a:t>
            </a:r>
          </a:p>
          <a:p>
            <a:pPr marL="39458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que tengo que hacer. ” No así el</a:t>
            </a:r>
            <a:r>
              <a:rPr lang="es-AR" sz="3000" b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cerebro, muy silencioso pero, </a:t>
            </a:r>
          </a:p>
          <a:p>
            <a:pPr marL="394589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s-AR" sz="3000" b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 mismo tiempo, muy rápido</a:t>
            </a:r>
            <a:endParaRPr lang="es-AR" sz="3000" b="0" u="none" strike="noStrike" cap="none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0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Dispositivos de Entrada:</a:t>
            </a: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Teclado, mouse, pantalla táctil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0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Dispositivos de </a:t>
            </a:r>
            <a:r>
              <a:rPr lang="es-AR" sz="3000" b="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es-AR" sz="30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alida: </a:t>
            </a: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Monitor, parlantes, impresora, grabadora de DVD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0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Principal: </a:t>
            </a: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Almacenamiento pequeño y temporario pero rápido –que se pierde al reiniciar– se la conoce como RAM</a:t>
            </a:r>
          </a:p>
          <a:p>
            <a:pPr marL="749300" marR="0" lvl="0" indent="-354711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0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Secundaria:</a:t>
            </a:r>
            <a:r>
              <a:rPr lang="es-AR" sz="3000" b="0" u="none" strike="noStrike" cap="none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Almacenamiento permanente y grande pero más lento – la información permanec</a:t>
            </a:r>
            <a:r>
              <a:rPr lang="es-AR" sz="3000" b="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 hasta que se la elimina– unidad de disco, tarjeta de memoria</a:t>
            </a:r>
            <a:endParaRPr lang="es-AR" sz="3000" b="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74600" y="25561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14071600" y="2100500"/>
            <a:ext cx="1803400" cy="1270000"/>
          </a:xfrm>
          <a:prstGeom prst="wedgeEllipseCallout">
            <a:avLst>
              <a:gd name="adj1" fmla="val -36159"/>
              <a:gd name="adj2" fmla="val 66254"/>
            </a:avLst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n-US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6096000" y="1313770"/>
            <a:ext cx="3454399" cy="648969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Software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832100" y="20630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Dispositivos de Entrada y Salida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6731000" y="2164670"/>
            <a:ext cx="2133599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CPU</a:t>
            </a:r>
            <a:endParaRPr lang="en-US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6731000" y="5199970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Principal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1264900" y="33711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Secundaria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84" name="Shape 384"/>
          <p:cNvCxnSpPr/>
          <p:nvPr/>
        </p:nvCxnSpPr>
        <p:spPr>
          <a:xfrm flipH="1">
            <a:off x="5030786" y="3190195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85" name="Shape 385"/>
          <p:cNvCxnSpPr/>
          <p:nvPr/>
        </p:nvCxnSpPr>
        <p:spPr>
          <a:xfrm rot="10800000">
            <a:off x="7391400" y="4174444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6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7" name="Shape 387"/>
          <p:cNvCxnSpPr/>
          <p:nvPr/>
        </p:nvCxnSpPr>
        <p:spPr>
          <a:xfrm flipH="1">
            <a:off x="9655175" y="3814082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8" name="Shape 388"/>
          <p:cNvCxnSpPr/>
          <p:nvPr/>
        </p:nvCxnSpPr>
        <p:spPr>
          <a:xfrm>
            <a:off x="9620250" y="4818970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89" name="Shape 389"/>
          <p:cNvSpPr txBox="1"/>
          <p:nvPr/>
        </p:nvSpPr>
        <p:spPr>
          <a:xfrm>
            <a:off x="12438060" y="964520"/>
            <a:ext cx="2817981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Computadora genérica</a:t>
            </a:r>
            <a:endParaRPr lang="es-AR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9182100" y="1110570"/>
            <a:ext cx="1803400" cy="1270000"/>
          </a:xfrm>
          <a:prstGeom prst="wedgeEllipseCallout">
            <a:avLst>
              <a:gd name="adj1" fmla="val -64148"/>
              <a:gd name="adj2" fmla="val 74451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s-AR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</a:t>
            </a:r>
            <a:r>
              <a:rPr lang="es-AR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6091" y="5227910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7670800" y="4234770"/>
            <a:ext cx="2768599" cy="1270000"/>
          </a:xfrm>
          <a:prstGeom prst="wedgeEllipseCallout">
            <a:avLst>
              <a:gd name="adj1" fmla="val -17963"/>
              <a:gd name="adj2" fmla="val 84303"/>
            </a:avLst>
          </a:prstGeom>
          <a:solidFill>
            <a:schemeClr val="tx1">
              <a:lumMod val="75000"/>
            </a:schemeClr>
          </a:solidFill>
          <a:ln w="50800" cap="rnd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260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if x&lt; 3: imprimir</a:t>
            </a:r>
            <a:endParaRPr lang="es-AR" sz="260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6096000" y="1313770"/>
            <a:ext cx="3454399" cy="6489699"/>
          </a:xfrm>
          <a:prstGeom prst="rect">
            <a:avLst/>
          </a:prstGeom>
          <a:noFill/>
          <a:ln w="76200" cap="rnd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Software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832100" y="20630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Dispositivos de Entrada y Salida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6731000" y="2164670"/>
            <a:ext cx="2133599" cy="19811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CPU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6731000" y="5199970"/>
            <a:ext cx="2171700" cy="21335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es-AR" sz="32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Principal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11264900" y="3371170"/>
            <a:ext cx="2184399" cy="21843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Memoria Secundaria</a:t>
            </a:r>
            <a:endParaRPr lang="es-AR" sz="32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384" name="Shape 384"/>
          <p:cNvCxnSpPr/>
          <p:nvPr/>
        </p:nvCxnSpPr>
        <p:spPr>
          <a:xfrm flipH="1">
            <a:off x="5030786" y="3190195"/>
            <a:ext cx="1058862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cxnSp>
        <p:nvCxnSpPr>
          <p:cNvPr id="385" name="Shape 385"/>
          <p:cNvCxnSpPr/>
          <p:nvPr/>
        </p:nvCxnSpPr>
        <p:spPr>
          <a:xfrm rot="10800000">
            <a:off x="7391400" y="4174444"/>
            <a:ext cx="0" cy="97155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6" name="Shape 386"/>
          <p:cNvCxnSpPr/>
          <p:nvPr/>
        </p:nvCxnSpPr>
        <p:spPr>
          <a:xfrm>
            <a:off x="8345486" y="4191907"/>
            <a:ext cx="0" cy="919162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7" name="Shape 387"/>
          <p:cNvCxnSpPr/>
          <p:nvPr/>
        </p:nvCxnSpPr>
        <p:spPr>
          <a:xfrm flipH="1">
            <a:off x="9655175" y="3814082"/>
            <a:ext cx="1562099" cy="17461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8" name="Shape 388"/>
          <p:cNvCxnSpPr/>
          <p:nvPr/>
        </p:nvCxnSpPr>
        <p:spPr>
          <a:xfrm>
            <a:off x="9620250" y="4818970"/>
            <a:ext cx="1579562" cy="0"/>
          </a:xfrm>
          <a:prstGeom prst="straightConnector1">
            <a:avLst/>
          </a:prstGeom>
          <a:noFill/>
          <a:ln w="889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89" name="Shape 389"/>
          <p:cNvSpPr txBox="1"/>
          <p:nvPr/>
        </p:nvSpPr>
        <p:spPr>
          <a:xfrm>
            <a:off x="12438060" y="964520"/>
            <a:ext cx="3170907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Computadora genérica</a:t>
            </a:r>
            <a:endParaRPr lang="es-AR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9182100" y="1110570"/>
            <a:ext cx="1803400" cy="1270000"/>
          </a:xfrm>
          <a:prstGeom prst="wedgeEllipseCallout">
            <a:avLst>
              <a:gd name="adj1" fmla="val -64148"/>
              <a:gd name="adj2" fmla="val 74451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s-AR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1811" y="5441270"/>
            <a:ext cx="457200" cy="649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407"/>
          <p:cNvSpPr txBox="1"/>
          <p:nvPr/>
        </p:nvSpPr>
        <p:spPr>
          <a:xfrm>
            <a:off x="12642850" y="6762750"/>
            <a:ext cx="21717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abin"/>
              <a:buNone/>
            </a:pPr>
            <a:r>
              <a:rPr lang="es-AR" sz="3600" u="none" strike="noStrike" cap="none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Lenguaje de la máquina</a:t>
            </a:r>
            <a:endParaRPr lang="es-AR" sz="3600" u="none" strike="noStrike" cap="none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17" name="Shape 410"/>
          <p:cNvSpPr/>
          <p:nvPr/>
        </p:nvSpPr>
        <p:spPr>
          <a:xfrm>
            <a:off x="7670800" y="3962400"/>
            <a:ext cx="2768599" cy="1270000"/>
          </a:xfrm>
          <a:prstGeom prst="wedgeEllipseCallout">
            <a:avLst>
              <a:gd name="adj1" fmla="val -23159"/>
              <a:gd name="adj2" fmla="val 71986"/>
            </a:avLst>
          </a:prstGeom>
          <a:solidFill>
            <a:schemeClr val="tx1">
              <a:lumMod val="75000"/>
            </a:schemeClr>
          </a:solidFill>
          <a:ln w="50800" cap="rnd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01001001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ct val="25000"/>
              <a:buFont typeface="Courier New"/>
              <a:buNone/>
            </a:pPr>
            <a:r>
              <a:rPr lang="en-US" sz="2600" b="1" i="0" u="none" strike="noStrike" cap="none" dirty="0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00111001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812800" y="986599"/>
            <a:ext cx="14630400" cy="122617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CPU muy caliente</a:t>
            </a:r>
            <a:endParaRPr lang="es-AR" sz="7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3587148" y="7532185"/>
            <a:ext cx="9602399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http://www.youtube.com/watch?v=y39D4529FM4</a:t>
            </a: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596200"/>
            <a:ext cx="5194300" cy="45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9347200" y="3015300"/>
            <a:ext cx="1803400" cy="1270000"/>
          </a:xfrm>
          <a:prstGeom prst="wedgeEllipseCallout">
            <a:avLst>
              <a:gd name="adj1" fmla="val -40790"/>
              <a:gd name="adj2" fmla="val 71581"/>
            </a:avLst>
          </a:prstGeom>
          <a:blipFill rotWithShape="1">
            <a:blip r:embed="rId5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n-US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812800" y="953399"/>
            <a:ext cx="14630400" cy="1226172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4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Disco duro en acción</a:t>
            </a:r>
            <a:endParaRPr lang="es-AR" sz="74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2050" y="2617200"/>
            <a:ext cx="3771900" cy="4089399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3037463" y="7210242"/>
            <a:ext cx="9908700" cy="59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http://www.youtube.com/watch?v=9eMWG3fwiEU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como Lenguaje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2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03" y="49829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6 CuadroTexto"/>
          <p:cNvSpPr txBox="1"/>
          <p:nvPr/>
        </p:nvSpPr>
        <p:spPr>
          <a:xfrm>
            <a:off x="12428951" y="15980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1215_powerpoint_template_b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071215_powerpoint_template_b.thmx</Template>
  <TotalTime>2276</TotalTime>
  <Words>275</Words>
  <Application>Microsoft Office PowerPoint</Application>
  <PresentationFormat>Personalizado</PresentationFormat>
  <Paragraphs>62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071215_powerpoint_template_b</vt:lpstr>
      <vt:lpstr>Arquitectura del Hardware</vt:lpstr>
      <vt:lpstr>Presentación de PowerPoint</vt:lpstr>
      <vt:lpstr>Presentación de PowerPoint</vt:lpstr>
      <vt:lpstr>Definiciones</vt:lpstr>
      <vt:lpstr>Presentación de PowerPoint</vt:lpstr>
      <vt:lpstr>Presentación de PowerPoint</vt:lpstr>
      <vt:lpstr>CPU muy caliente</vt:lpstr>
      <vt:lpstr>Disco duro en acción</vt:lpstr>
      <vt:lpstr>Python como Lenguaje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Program?</dc:title>
  <dc:creator>Julia</dc:creator>
  <cp:lastModifiedBy>Alicia</cp:lastModifiedBy>
  <cp:revision>85</cp:revision>
  <dcterms:modified xsi:type="dcterms:W3CDTF">2019-06-27T16:04:38Z</dcterms:modified>
</cp:coreProperties>
</file>