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17"/>
  </p:notesMasterIdLst>
  <p:sldIdLst>
    <p:sldId id="256" r:id="rId2"/>
    <p:sldId id="257" r:id="rId3"/>
    <p:sldId id="292" r:id="rId4"/>
    <p:sldId id="258" r:id="rId5"/>
    <p:sldId id="296" r:id="rId6"/>
    <p:sldId id="260" r:id="rId7"/>
    <p:sldId id="293" r:id="rId8"/>
    <p:sldId id="298" r:id="rId9"/>
    <p:sldId id="299" r:id="rId10"/>
    <p:sldId id="300" r:id="rId11"/>
    <p:sldId id="301" r:id="rId12"/>
    <p:sldId id="263" r:id="rId13"/>
    <p:sldId id="264" r:id="rId14"/>
    <p:sldId id="294" r:id="rId15"/>
    <p:sldId id="297" r:id="rId16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9EBDD4"/>
    <a:srgbClr val="FF545A"/>
    <a:srgbClr val="FF898B"/>
    <a:srgbClr val="00FA00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4014B03-8F40-49A2-A0EB-D18ED94CC971}">
  <a:tblStyle styleId="{54014B03-8F40-49A2-A0EB-D18ED94CC971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3"/>
    <p:restoredTop sz="92472" autoAdjust="0"/>
  </p:normalViewPr>
  <p:slideViewPr>
    <p:cSldViewPr snapToGrid="0" snapToObjects="1">
      <p:cViewPr>
        <p:scale>
          <a:sx n="50" d="100"/>
          <a:sy n="50" d="100"/>
        </p:scale>
        <p:origin x="-758" y="-25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60631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78571"/>
              <a:buFont typeface="Arial"/>
              <a:buNone/>
              <a:tabLst/>
              <a:defRPr/>
            </a:pPr>
            <a:r>
              <a:rPr lang="es-A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de Chuck.</a:t>
            </a:r>
            <a:r>
              <a:rPr lang="es-A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A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 está usando estos materiales, puede retirar el logotipo de UM y reemplazarlo por el suyo pero, por favor, conserve el logo de CC-BY en la primera página así como también retenga la página de agradecimientos al final. </a:t>
            </a:r>
            <a:endParaRPr lang="es-E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78571"/>
              <a:buFont typeface="Arial"/>
              <a:buNone/>
            </a:pPr>
            <a:endParaRPr lang="en-US" dirty="0" smtClean="0">
              <a:solidFill>
                <a:schemeClr val="dk2"/>
              </a:solidFill>
            </a:endParaRPr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9402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17" name="Shape 5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18806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24" name="Shape 5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58402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822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281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165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9602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4895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351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351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69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2153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04" name="Shape 5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397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11" name="Shape 5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9642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678" y="889217"/>
            <a:ext cx="15174644" cy="2732951"/>
          </a:xfrm>
          <a:prstGeom prst="rect">
            <a:avLst/>
          </a:prstGeom>
          <a:effectLst>
            <a:innerShdw blurRad="482600" dist="50800" dir="13500000">
              <a:srgbClr val="000000">
                <a:alpha val="37000"/>
              </a:srgbClr>
            </a:inn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lIns="162553" tIns="81276" rIns="162553" bIns="81276"/>
          <a:lstStyle>
            <a:lvl1pPr>
              <a:defRPr sz="62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7135" y="5181600"/>
            <a:ext cx="13392187" cy="2336800"/>
          </a:xfrm>
        </p:spPr>
        <p:txBody>
          <a:bodyPr>
            <a:normAutofit/>
          </a:bodyPr>
          <a:lstStyle>
            <a:lvl1pPr marL="0" indent="0" algn="ctr">
              <a:buNone/>
              <a:defRPr sz="5500" b="1" i="0" baseline="0">
                <a:solidFill>
                  <a:srgbClr val="FDC227"/>
                </a:solidFill>
                <a:effectLst>
                  <a:innerShdw blurRad="63500" dist="50800" dir="13500000">
                    <a:srgbClr val="000000">
                      <a:alpha val="9000"/>
                    </a:srgbClr>
                  </a:innerShdw>
                </a:effectLst>
                <a:latin typeface="Gill Sans SemiBold"/>
                <a:cs typeface="Georgia"/>
              </a:defRPr>
            </a:lvl1pPr>
            <a:lvl2pPr marL="812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1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2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276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274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886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178" y="905084"/>
            <a:ext cx="14991644" cy="1247721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6200" b="1" i="0" cap="none" baseline="0">
                <a:solidFill>
                  <a:srgbClr val="FFCB05"/>
                </a:solidFill>
                <a:effectLst>
                  <a:innerShdw blurRad="63500" dist="50800" dir="13500000">
                    <a:srgbClr val="000000">
                      <a:alpha val="14000"/>
                    </a:srgbClr>
                  </a:innerShdw>
                </a:effectLst>
                <a:latin typeface="Gill Sans SemiBold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2475702"/>
            <a:ext cx="14630400" cy="59020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5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683" y="1366549"/>
            <a:ext cx="15400421" cy="1816100"/>
          </a:xfrm>
          <a:prstGeom prst="rect">
            <a:avLst/>
          </a:prstGeom>
        </p:spPr>
        <p:txBody>
          <a:bodyPr lIns="162553" tIns="81276" rIns="162553" bIns="81276" anchor="t"/>
          <a:lstStyle>
            <a:lvl1pPr algn="ctr">
              <a:defRPr sz="6200" b="1" i="0" cap="none">
                <a:solidFill>
                  <a:schemeClr val="bg1"/>
                </a:solidFill>
                <a:latin typeface="Gill Sans Semi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112" y="4919579"/>
            <a:ext cx="13817600" cy="956288"/>
          </a:xfrm>
        </p:spPr>
        <p:txBody>
          <a:bodyPr anchor="b">
            <a:normAutofit/>
          </a:bodyPr>
          <a:lstStyle>
            <a:lvl1pPr marL="0" indent="0" algn="ctr">
              <a:buNone/>
              <a:defRPr sz="4300">
                <a:solidFill>
                  <a:srgbClr val="FDC227"/>
                </a:solidFill>
              </a:defRPr>
            </a:lvl1pPr>
            <a:lvl2pPr marL="81276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55389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267" y="885296"/>
            <a:ext cx="14630400" cy="1248306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133602"/>
            <a:ext cx="7179733" cy="6034617"/>
          </a:xfrm>
        </p:spPr>
        <p:txBody>
          <a:bodyPr/>
          <a:lstStyle>
            <a:lvl1pPr>
              <a:defRPr sz="3200" b="1" i="0" cap="none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3467" y="2133602"/>
            <a:ext cx="7179733" cy="6034617"/>
          </a:xfrm>
        </p:spPr>
        <p:txBody>
          <a:bodyPr/>
          <a:lstStyle>
            <a:lvl1pPr>
              <a:defRPr sz="32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71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820646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0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046818"/>
            <a:ext cx="7182556" cy="853017"/>
          </a:xfrm>
        </p:spPr>
        <p:txBody>
          <a:bodyPr anchor="b">
            <a:noAutofit/>
          </a:bodyPr>
          <a:lstStyle>
            <a:lvl1pPr marL="0" indent="0" algn="ctr">
              <a:buNone/>
              <a:defRPr sz="3600" b="0" i="0" cap="none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3232187"/>
            <a:ext cx="7182556" cy="5268384"/>
          </a:xfr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7825" y="2046818"/>
            <a:ext cx="7185378" cy="853017"/>
          </a:xfrm>
        </p:spPr>
        <p:txBody>
          <a:bodyPr anchor="b">
            <a:normAutofit/>
          </a:bodyPr>
          <a:lstStyle>
            <a:lvl1pPr marL="0" indent="0" algn="ctr">
              <a:buNone/>
              <a:defRPr sz="3600" b="0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7823" y="3232187"/>
            <a:ext cx="7185378" cy="5268384"/>
          </a:xfr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346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277099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3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94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568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888973"/>
            <a:ext cx="5348112" cy="1238388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2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5644" y="888975"/>
            <a:ext cx="9087556" cy="7493140"/>
          </a:xfrm>
        </p:spPr>
        <p:txBody>
          <a:bodyPr/>
          <a:lstStyle>
            <a:lvl1pPr>
              <a:defRPr sz="50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5000" b="0" i="1">
                <a:latin typeface="Gill Sans SemiBold"/>
                <a:cs typeface="Lucida Grande"/>
              </a:defRPr>
            </a:lvl2pPr>
            <a:lvl3pPr>
              <a:defRPr sz="4300" b="0" i="1">
                <a:latin typeface="Gill Sans SemiBold"/>
                <a:cs typeface="Lucida Grande"/>
              </a:defRPr>
            </a:lvl3pPr>
            <a:lvl4pPr>
              <a:defRPr sz="3600" b="0" i="1">
                <a:latin typeface="Gill Sans SemiBold"/>
                <a:cs typeface="Lucida Grande"/>
              </a:defRPr>
            </a:lvl4pPr>
            <a:lvl5pPr>
              <a:defRPr sz="3600" b="0" i="1">
                <a:latin typeface="Gill Sans SemiBold"/>
                <a:cs typeface="Lucida Grande"/>
              </a:defRPr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2127365"/>
            <a:ext cx="5348112" cy="6254750"/>
          </a:xfrm>
        </p:spPr>
        <p:txBody>
          <a:bodyPr/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795141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290" y="6400800"/>
            <a:ext cx="9753600" cy="755652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600" b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290" y="817033"/>
            <a:ext cx="9753600" cy="5486400"/>
          </a:xfrm>
        </p:spPr>
        <p:txBody>
          <a:bodyPr/>
          <a:lstStyle>
            <a:lvl1pPr marL="0" indent="0">
              <a:buNone/>
              <a:defRPr sz="5700"/>
            </a:lvl1pPr>
            <a:lvl2pPr marL="812764" indent="0">
              <a:buNone/>
              <a:defRPr sz="5000"/>
            </a:lvl2pPr>
            <a:lvl3pPr marL="1625529" indent="0">
              <a:buNone/>
              <a:defRPr sz="4300"/>
            </a:lvl3pPr>
            <a:lvl4pPr marL="2438293" indent="0">
              <a:buNone/>
              <a:defRPr sz="3600"/>
            </a:lvl4pPr>
            <a:lvl5pPr marL="3251058" indent="0">
              <a:buNone/>
              <a:defRPr sz="3600"/>
            </a:lvl5pPr>
            <a:lvl6pPr marL="4063822" indent="0">
              <a:buNone/>
              <a:defRPr sz="3600"/>
            </a:lvl6pPr>
            <a:lvl7pPr marL="4876587" indent="0">
              <a:buNone/>
              <a:defRPr sz="3600"/>
            </a:lvl7pPr>
            <a:lvl8pPr marL="5689351" indent="0">
              <a:buNone/>
              <a:defRPr sz="3600"/>
            </a:lvl8pPr>
            <a:lvl9pPr marL="6502116" indent="0">
              <a:buNone/>
              <a:defRPr sz="36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290" y="7156451"/>
            <a:ext cx="9753600" cy="1073150"/>
          </a:xfrm>
        </p:spPr>
        <p:txBody>
          <a:bodyPr/>
          <a:lstStyle>
            <a:lvl1pPr marL="0" indent="0">
              <a:buNone/>
              <a:defRPr sz="25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50291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Top_Bar_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133602"/>
            <a:ext cx="14630400" cy="6034617"/>
          </a:xfrm>
          <a:prstGeom prst="rect">
            <a:avLst/>
          </a:prstGeom>
        </p:spPr>
        <p:txBody>
          <a:bodyPr vert="horz" lIns="162553" tIns="81276" rIns="162553" bIns="812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60716" y="114157"/>
            <a:ext cx="306751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>
                <a:solidFill>
                  <a:srgbClr val="FFFFFF"/>
                </a:solidFill>
                <a:latin typeface="Lucida Grande"/>
                <a:cs typeface="Lucida Grande"/>
              </a:rPr>
              <a:t>Expressions – Part 1</a:t>
            </a:r>
            <a:endParaRPr lang="en-US" sz="2300" dirty="0">
              <a:solidFill>
                <a:srgbClr val="FFFFFF"/>
              </a:solidFill>
              <a:latin typeface="Lucida Grande"/>
              <a:cs typeface="Lucida Grande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3602247" y="33546"/>
            <a:ext cx="159530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700" b="0" dirty="0" smtClean="0">
                <a:solidFill>
                  <a:schemeClr val="bg1"/>
                </a:solidFill>
                <a:latin typeface="Georgia"/>
                <a:cs typeface="Georgia"/>
              </a:rPr>
              <a:t>PYTHON</a:t>
            </a:r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 FOR</a:t>
            </a:r>
          </a:p>
          <a:p>
            <a:pPr algn="ctr"/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EVERYBODY</a:t>
            </a:r>
            <a:endParaRPr lang="en-US" sz="17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010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812764" rtl="0" eaLnBrk="1" latinLnBrk="0" hangingPunct="1">
        <a:spcBef>
          <a:spcPct val="0"/>
        </a:spcBef>
        <a:buNone/>
        <a:defRPr sz="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12764" rtl="0" eaLnBrk="1" latinLnBrk="0" hangingPunct="1">
        <a:spcBef>
          <a:spcPct val="20000"/>
        </a:spcBef>
        <a:buFont typeface="Arial"/>
        <a:buNone/>
        <a:defRPr sz="5700" b="1" i="0" kern="1200">
          <a:solidFill>
            <a:schemeClr val="bg1"/>
          </a:solidFill>
          <a:latin typeface="Gill Sans SemiBold"/>
          <a:ea typeface="+mn-ea"/>
          <a:cs typeface="Lucida Grande"/>
        </a:defRPr>
      </a:lvl1pPr>
      <a:lvl2pPr marL="1320742" indent="-507978" algn="l" defTabSz="812764" rtl="0" eaLnBrk="1" latinLnBrk="0" hangingPunct="1">
        <a:spcBef>
          <a:spcPct val="20000"/>
        </a:spcBef>
        <a:buFont typeface="Arial"/>
        <a:buChar char="–"/>
        <a:defRPr sz="3600" b="1" i="0" kern="1200">
          <a:solidFill>
            <a:schemeClr val="bg1"/>
          </a:solidFill>
          <a:latin typeface="Gill Sans SemiBold"/>
          <a:ea typeface="+mn-ea"/>
          <a:cs typeface="Lucida Grande"/>
        </a:defRPr>
      </a:lvl2pPr>
      <a:lvl3pPr marL="2031911" indent="-406382" algn="l" defTabSz="812764" rtl="0" eaLnBrk="1" latinLnBrk="0" hangingPunct="1">
        <a:spcBef>
          <a:spcPct val="20000"/>
        </a:spcBef>
        <a:buFont typeface="Arial"/>
        <a:buChar char="•"/>
        <a:defRPr sz="3200" b="0" i="1" kern="1200">
          <a:solidFill>
            <a:schemeClr val="bg1"/>
          </a:solidFill>
          <a:latin typeface="Gill Sans SemiBold"/>
          <a:ea typeface="+mn-ea"/>
          <a:cs typeface="Lucida Grande"/>
        </a:defRPr>
      </a:lvl3pPr>
      <a:lvl4pPr marL="2844676" indent="-406382" algn="l" defTabSz="812764" rtl="0" eaLnBrk="1" latinLnBrk="0" hangingPunct="1">
        <a:spcBef>
          <a:spcPct val="20000"/>
        </a:spcBef>
        <a:buFont typeface="Arial"/>
        <a:buChar char="–"/>
        <a:defRPr sz="2700" b="0" i="1" kern="1200">
          <a:solidFill>
            <a:schemeClr val="bg1"/>
          </a:solidFill>
          <a:latin typeface="Gill Sans SemiBold"/>
          <a:ea typeface="+mn-ea"/>
          <a:cs typeface="Lucida Grande"/>
        </a:defRPr>
      </a:lvl4pPr>
      <a:lvl5pPr marL="3657440" indent="-406382" algn="l" defTabSz="812764" rtl="0" eaLnBrk="1" latinLnBrk="0" hangingPunct="1">
        <a:spcBef>
          <a:spcPct val="20000"/>
        </a:spcBef>
        <a:buFont typeface="Arial"/>
        <a:buChar char="»"/>
        <a:defRPr sz="2100" b="0" i="1" kern="1200">
          <a:solidFill>
            <a:schemeClr val="bg1"/>
          </a:solidFill>
          <a:latin typeface="Gill Sans SemiBold"/>
          <a:ea typeface="+mn-ea"/>
          <a:cs typeface="Lucida Grande"/>
        </a:defRPr>
      </a:lvl5pPr>
      <a:lvl6pPr marL="4470204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nemonic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xfrm>
            <a:off x="632178" y="2233529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Variables, Expresiones</a:t>
            </a:r>
            <a:b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 Enunciados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idx="1"/>
          </p:nvPr>
        </p:nvSpPr>
        <p:spPr>
          <a:xfrm>
            <a:off x="812800" y="3804147"/>
            <a:ext cx="14630400" cy="59020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48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Capítulo 2</a:t>
            </a:r>
            <a:endParaRPr lang="es-AR" sz="48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3" name="Shape 243"/>
          <p:cNvSpPr txBox="1"/>
          <p:nvPr/>
        </p:nvSpPr>
        <p:spPr>
          <a:xfrm>
            <a:off x="4081448" y="7131044"/>
            <a:ext cx="832860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para Todos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n-US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44" name="Shape 24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800662" y="7435344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print(x1q3p9afd)</a:t>
            </a:r>
            <a:endParaRPr lang="en-US" sz="3000" b="0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20" name="Shape 520"/>
          <p:cNvSpPr txBox="1"/>
          <p:nvPr/>
        </p:nvSpPr>
        <p:spPr>
          <a:xfrm>
            <a:off x="11531600" y="1676400"/>
            <a:ext cx="21098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0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print(c)</a:t>
            </a:r>
            <a:endParaRPr lang="en-US" sz="3000" b="0" i="0" u="none" strike="noStrike" cap="none" dirty="0">
              <a:solidFill>
                <a:srgbClr val="00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21" name="Shape 521"/>
          <p:cNvSpPr txBox="1"/>
          <p:nvPr/>
        </p:nvSpPr>
        <p:spPr>
          <a:xfrm>
            <a:off x="1536700" y="6057900"/>
            <a:ext cx="38604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s-AR" sz="38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¿Qué </a:t>
            </a:r>
            <a:r>
              <a:rPr lang="es-AR" sz="3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están </a:t>
            </a:r>
            <a:r>
              <a:rPr lang="es-AR" sz="38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haciendo </a:t>
            </a:r>
            <a:r>
              <a:rPr lang="es-AR" sz="3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estos códigos?</a:t>
            </a:r>
            <a:endParaRPr lang="es-AR"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6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print(x1q3p9afd)</a:t>
            </a:r>
            <a:endParaRPr lang="en-US" sz="3000" b="0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27" name="Shape 527"/>
          <p:cNvSpPr txBox="1"/>
          <p:nvPr/>
        </p:nvSpPr>
        <p:spPr>
          <a:xfrm>
            <a:off x="7137400" y="5499100"/>
            <a:ext cx="6018530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Horas = </a:t>
            </a:r>
            <a:r>
              <a:rPr lang="en-US" sz="3000" b="0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Tarifa = </a:t>
            </a:r>
            <a:r>
              <a:rPr lang="en-US" sz="3000" b="0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Salario = horas * tarifa</a:t>
            </a:r>
            <a:endParaRPr lang="en-US" sz="3000" b="0" i="0" u="none" strike="noStrike" cap="none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print(salario)</a:t>
            </a:r>
            <a:endParaRPr lang="en-US" sz="3000" b="0" i="0" u="none" strike="noStrike" cap="none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28" name="Shape 528"/>
          <p:cNvSpPr txBox="1"/>
          <p:nvPr/>
        </p:nvSpPr>
        <p:spPr>
          <a:xfrm>
            <a:off x="11531600" y="1676400"/>
            <a:ext cx="2109786" cy="233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0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print(c)</a:t>
            </a:r>
            <a:endParaRPr lang="en-US" sz="3000" b="0" i="0" u="none" strike="noStrike" cap="none" dirty="0">
              <a:solidFill>
                <a:srgbClr val="00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29" name="Shape 529"/>
          <p:cNvSpPr txBox="1"/>
          <p:nvPr/>
        </p:nvSpPr>
        <p:spPr>
          <a:xfrm>
            <a:off x="1536700" y="6057900"/>
            <a:ext cx="38604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s-AR" sz="38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¿Qué </a:t>
            </a:r>
            <a:r>
              <a:rPr lang="es-AR" sz="3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están </a:t>
            </a:r>
            <a:r>
              <a:rPr lang="es-AR" sz="38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haciendo </a:t>
            </a:r>
            <a:r>
              <a:rPr lang="es-AR" sz="3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estos códigos?</a:t>
            </a:r>
            <a:endParaRPr lang="es-AR"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89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Enunciados de Asignación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3" name="Shape 313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31432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bin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Asignamos un valor a una variable utilizando el enunciado de asignación (=)</a:t>
            </a:r>
            <a:b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s-AR" sz="1000" b="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SzPct val="100000"/>
              <a:buFont typeface="Cabin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 enunciado de asignación consta de una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expresión en el lado derecho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y una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para almacenar el resultado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4" name="Shape 314"/>
          <p:cNvSpPr txBox="1"/>
          <p:nvPr/>
        </p:nvSpPr>
        <p:spPr>
          <a:xfrm>
            <a:off x="4252109" y="6134100"/>
            <a:ext cx="10078835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4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3.9 </a:t>
            </a:r>
            <a:r>
              <a:rPr lang="en-US" sz="40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4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US" sz="40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4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( 1 </a:t>
            </a:r>
            <a:r>
              <a:rPr lang="en-US" sz="40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US" sz="4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4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)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5248625" y="6081811"/>
            <a:ext cx="6324599" cy="1066799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839963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b="1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b="1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b="1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b="1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  <a:endParaRPr lang="en-US" sz="4000" b="1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321" name="Shape 321"/>
          <p:cNvSpPr txBox="1"/>
          <p:nvPr/>
        </p:nvSpPr>
        <p:spPr>
          <a:xfrm>
            <a:off x="10668000" y="1293715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490565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581025" y="6186340"/>
            <a:ext cx="795986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lado derecho es una expresión</a:t>
            </a:r>
            <a:r>
              <a:rPr lang="es-AR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es-AR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Una vez evaluada la expresión,</a:t>
            </a:r>
            <a:r>
              <a:rPr lang="es-AR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resultado se coloca en (se asigna a) x.</a:t>
            </a:r>
            <a:endParaRPr lang="es-AR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4" name="Shape 324"/>
          <p:cNvSpPr txBox="1"/>
          <p:nvPr/>
        </p:nvSpPr>
        <p:spPr>
          <a:xfrm>
            <a:off x="9423511" y="3528863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13244725" y="3634826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26" name="Shape 326"/>
          <p:cNvCxnSpPr/>
          <p:nvPr/>
        </p:nvCxnSpPr>
        <p:spPr>
          <a:xfrm flipV="1">
            <a:off x="10100344" y="2571925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7" name="Shape 327"/>
          <p:cNvCxnSpPr/>
          <p:nvPr/>
        </p:nvCxnSpPr>
        <p:spPr>
          <a:xfrm flipH="1" flipV="1">
            <a:off x="11739325" y="2571926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8" name="Shape 328"/>
          <p:cNvSpPr txBox="1"/>
          <p:nvPr/>
        </p:nvSpPr>
        <p:spPr>
          <a:xfrm>
            <a:off x="12150725" y="5497415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29" name="Shape 329"/>
          <p:cNvCxnSpPr/>
          <p:nvPr/>
        </p:nvCxnSpPr>
        <p:spPr>
          <a:xfrm flipH="1" flipV="1">
            <a:off x="8085136" y="4900614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>
            <a:stCxn id="332" idx="0"/>
          </p:cNvCxnSpPr>
          <p:nvPr/>
        </p:nvCxnSpPr>
        <p:spPr>
          <a:xfrm flipH="1" flipV="1">
            <a:off x="9988916" y="4900614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7018240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5022827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900614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5" name="Shape 335"/>
          <p:cNvSpPr txBox="1"/>
          <p:nvPr/>
        </p:nvSpPr>
        <p:spPr>
          <a:xfrm>
            <a:off x="581025" y="1085850"/>
            <a:ext cx="65785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Una variable es </a:t>
            </a: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 </a:t>
            </a: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lugar de la memoria que se utiliza para guardar un valor (</a:t>
            </a:r>
            <a:r>
              <a:rPr lang="es-AR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s-AR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4" name="Shape 331"/>
          <p:cNvCxnSpPr/>
          <p:nvPr/>
        </p:nvCxnSpPr>
        <p:spPr>
          <a:xfrm flipV="1">
            <a:off x="11453192" y="6119614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18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83160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 smtClean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 smtClean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  <a:endParaRPr lang="en-US" sz="40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321" name="Shape 321"/>
          <p:cNvSpPr txBox="1"/>
          <p:nvPr/>
        </p:nvSpPr>
        <p:spPr>
          <a:xfrm>
            <a:off x="10668000" y="128536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49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0.6    0.936</a:t>
            </a:r>
            <a:endParaRPr lang="en-US" sz="49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2" name="Shape 322"/>
          <p:cNvSpPr txBox="1"/>
          <p:nvPr/>
        </p:nvSpPr>
        <p:spPr>
          <a:xfrm>
            <a:off x="9813925" y="148221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12150725" y="548906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31" name="Shape 331"/>
          <p:cNvCxnSpPr/>
          <p:nvPr/>
        </p:nvCxnSpPr>
        <p:spPr>
          <a:xfrm flipV="1">
            <a:off x="11453192" y="611125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700988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501447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89225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18" name="Shape 348"/>
          <p:cNvCxnSpPr/>
          <p:nvPr/>
        </p:nvCxnSpPr>
        <p:spPr>
          <a:xfrm flipH="1">
            <a:off x="10944311" y="1474272"/>
            <a:ext cx="763500" cy="8859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" name="Shape 349"/>
          <p:cNvCxnSpPr/>
          <p:nvPr/>
        </p:nvCxnSpPr>
        <p:spPr>
          <a:xfrm>
            <a:off x="10944225" y="1456810"/>
            <a:ext cx="572999" cy="7986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343"/>
          <p:cNvSpPr txBox="1"/>
          <p:nvPr/>
        </p:nvSpPr>
        <p:spPr>
          <a:xfrm>
            <a:off x="618357" y="5851475"/>
            <a:ext cx="7663862" cy="2070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s-AR" sz="32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lado derecho es una expresión. </a:t>
            </a:r>
            <a:r>
              <a:rPr lang="es-AR" sz="32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Una vez evaluada la expresión,</a:t>
            </a:r>
            <a:r>
              <a:rPr lang="es-AR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2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resultado se coloca en (se asigna a) </a:t>
            </a:r>
            <a:r>
              <a:rPr lang="es-AR" sz="3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variable que está a la izquierda (es decir, x).</a:t>
            </a:r>
            <a:endParaRPr lang="es-AR" sz="3200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" name="Shape 346"/>
          <p:cNvSpPr txBox="1"/>
          <p:nvPr/>
        </p:nvSpPr>
        <p:spPr>
          <a:xfrm>
            <a:off x="581025" y="1074144"/>
            <a:ext cx="7504111" cy="2159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s-AR" sz="3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Una</a:t>
            </a:r>
            <a:r>
              <a:rPr lang="es-AR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variable </a:t>
            </a:r>
            <a:r>
              <a:rPr lang="es-AR" sz="32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 </a:t>
            </a:r>
            <a:r>
              <a:rPr lang="es-AR" sz="3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 </a:t>
            </a:r>
            <a:r>
              <a:rPr lang="es-AR" sz="32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lugar de la memoria que se utiliza para para </a:t>
            </a:r>
            <a:r>
              <a:rPr lang="es-AR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almacenar un valor. El valor almacenado en una variable puede actualizarse reemplazando el valor anterior (</a:t>
            </a:r>
            <a:r>
              <a:rPr lang="es-AR" sz="3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  <a:r>
              <a:rPr lang="es-AR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es-AR" sz="3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 uno nuevo</a:t>
            </a:r>
            <a:r>
              <a:rPr lang="es-AR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es-AR" sz="3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  <a:r>
              <a:rPr lang="es-AR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).</a:t>
            </a:r>
            <a:endParaRPr lang="es-AR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" name="Shape 324"/>
          <p:cNvSpPr txBox="1"/>
          <p:nvPr/>
        </p:nvSpPr>
        <p:spPr>
          <a:xfrm>
            <a:off x="9423511" y="352050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4" name="Shape 325"/>
          <p:cNvSpPr txBox="1"/>
          <p:nvPr/>
        </p:nvSpPr>
        <p:spPr>
          <a:xfrm>
            <a:off x="13244725" y="362647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5" name="Shape 326"/>
          <p:cNvCxnSpPr/>
          <p:nvPr/>
        </p:nvCxnSpPr>
        <p:spPr>
          <a:xfrm flipV="1">
            <a:off x="10100344" y="256357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327"/>
          <p:cNvCxnSpPr/>
          <p:nvPr/>
        </p:nvCxnSpPr>
        <p:spPr>
          <a:xfrm flipH="1" flipV="1">
            <a:off x="11739325" y="256357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329"/>
          <p:cNvCxnSpPr/>
          <p:nvPr/>
        </p:nvCxnSpPr>
        <p:spPr>
          <a:xfrm flipH="1" flipV="1">
            <a:off x="8085136" y="489225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" name="Shape 330"/>
          <p:cNvCxnSpPr/>
          <p:nvPr/>
        </p:nvCxnSpPr>
        <p:spPr>
          <a:xfrm flipH="1" flipV="1">
            <a:off x="9988916" y="489225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22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2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7200" dirty="0" smtClean="0">
                <a:solidFill>
                  <a:srgbClr val="FFFF00"/>
                </a:solidFill>
              </a:rPr>
              <a:t>Expresiones</a:t>
            </a:r>
            <a:endParaRPr lang="es-AR" sz="7200" dirty="0">
              <a:solidFill>
                <a:srgbClr val="FFFF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47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7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Constantes</a:t>
            </a:r>
            <a:endParaRPr lang="es-AR" sz="7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1" name="Shape 251"/>
          <p:cNvSpPr txBox="1">
            <a:spLocks noGrp="1"/>
          </p:cNvSpPr>
          <p:nvPr>
            <p:ph idx="1"/>
          </p:nvPr>
        </p:nvSpPr>
        <p:spPr>
          <a:xfrm>
            <a:off x="556983" y="1539892"/>
            <a:ext cx="14630400" cy="590206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  <a:buFont typeface="Cabin"/>
              <a:buChar char="•"/>
            </a:pPr>
            <a:r>
              <a:rPr lang="es-AR" sz="3600" b="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Los </a:t>
            </a:r>
            <a:r>
              <a:rPr lang="es-AR" sz="36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valores fijos </a:t>
            </a:r>
            <a:r>
              <a:rPr lang="es-AR" sz="36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como los números, letras y </a:t>
            </a:r>
            <a:r>
              <a:rPr lang="es-AR" sz="3600" b="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cadenas </a:t>
            </a:r>
            <a:r>
              <a:rPr lang="es-AR" sz="36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reciben el nombre de </a:t>
            </a:r>
            <a:r>
              <a:rPr lang="es-AR" sz="3600" b="0" i="0" u="none" strike="noStrike" cap="none" dirty="0" smtClean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AR" sz="36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constantes</a:t>
            </a:r>
            <a:r>
              <a:rPr lang="es-AR" sz="3600" b="0" i="0" u="none" strike="noStrike" cap="none" dirty="0" smtClean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s-AR" sz="3600" b="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6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porque su valor no cambia</a:t>
            </a:r>
          </a:p>
          <a:p>
            <a:pPr marL="1104900" lvl="0" indent="-603377">
              <a:spcBef>
                <a:spcPts val="23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Las </a:t>
            </a:r>
            <a:r>
              <a:rPr lang="es-AR" sz="3600" b="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constantes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uméricas son las que usted espera</a:t>
            </a:r>
          </a:p>
          <a:p>
            <a:pPr marL="1104900" lvl="0" indent="-603377">
              <a:spcBef>
                <a:spcPts val="23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Las </a:t>
            </a:r>
            <a:r>
              <a:rPr lang="es-AR" sz="3600" b="0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constantes 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 la cadena son comillas simples (') o dobles (")</a:t>
            </a:r>
            <a:b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10269537" y="5805168"/>
            <a:ext cx="5986463" cy="3125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123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123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98.6</a:t>
            </a:r>
            <a:r>
              <a:rPr lang="en-US" sz="30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98.6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'Hola mundo'</a:t>
            </a:r>
            <a:r>
              <a:rPr lang="en-US" sz="30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Hola mundo</a:t>
            </a: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Palabras </a:t>
            </a:r>
            <a:r>
              <a:rPr lang="es-AR" sz="7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Reservadas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2" name="Shape 502"/>
          <p:cNvSpPr txBox="1">
            <a:spLocks noGrp="1"/>
          </p:cNvSpPr>
          <p:nvPr>
            <p:ph idx="1"/>
          </p:nvPr>
        </p:nvSpPr>
        <p:spPr>
          <a:xfrm>
            <a:off x="812800" y="2529191"/>
            <a:ext cx="14630400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 puede 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utilizar las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palabras reservadas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como nombres o identificadores de variables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3" name="Shape 503"/>
          <p:cNvSpPr txBox="1"/>
          <p:nvPr/>
        </p:nvSpPr>
        <p:spPr>
          <a:xfrm>
            <a:off x="3346315" y="3482501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endParaRPr lang="de-DE" sz="3200" dirty="0" smtClean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del 	global 	not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 smtClean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de-DE" sz="3200" dirty="0" smtClean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break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in 	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33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xfrm>
            <a:off x="632178" y="838244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idx="1"/>
          </p:nvPr>
        </p:nvSpPr>
        <p:spPr>
          <a:xfrm>
            <a:off x="812800" y="2447866"/>
            <a:ext cx="14630400" cy="26749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Una </a:t>
            </a:r>
            <a:r>
              <a:rPr lang="es-AR" sz="32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es </a:t>
            </a:r>
            <a:r>
              <a:rPr lang="es-AR" sz="32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 lugar designado en la memoria donde el programador puede guardar los datos y luego recuperar esos datos utilizando el </a:t>
            </a:r>
            <a:r>
              <a:rPr lang="es-AR" sz="3200" b="0" dirty="0">
                <a:solidFill>
                  <a:schemeClr val="lt1"/>
                </a:solidFill>
                <a:sym typeface="Arial"/>
              </a:rPr>
              <a:t>“</a:t>
            </a:r>
            <a:r>
              <a:rPr lang="es-AR" sz="32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nombre</a:t>
            </a:r>
            <a:r>
              <a:rPr lang="es-AR" sz="3200" b="0" dirty="0" smtClean="0">
                <a:solidFill>
                  <a:schemeClr val="lt1"/>
                </a:solidFill>
                <a:sym typeface="Arial"/>
              </a:rPr>
              <a:t>” de la</a:t>
            </a:r>
            <a:r>
              <a:rPr lang="es-AR" sz="32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2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endParaRPr lang="es-AR" sz="3200" b="0" i="0" u="none" strike="noStrike" cap="none" dirty="0" smtClean="0">
              <a:solidFill>
                <a:schemeClr val="lt1"/>
              </a:solidFill>
              <a:sym typeface="Arial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Los programadores elije</a:t>
            </a:r>
            <a:r>
              <a:rPr lang="es-AR" sz="32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los nombres de las </a:t>
            </a:r>
            <a:r>
              <a:rPr lang="es-AR" sz="32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2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Usted puede cambiar el contenido de una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2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 </a:t>
            </a: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 un enunciado posterior</a:t>
            </a:r>
            <a:endParaRPr lang="es-AR" sz="32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9" name="Shape 259"/>
          <p:cNvSpPr txBox="1"/>
          <p:nvPr/>
        </p:nvSpPr>
        <p:spPr>
          <a:xfrm>
            <a:off x="10388600" y="5397429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594279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7035729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7238929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2624125" y="5528832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US" sz="48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4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sz="4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4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14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4" name="Shape 264"/>
          <p:cNvSpPr txBox="1"/>
          <p:nvPr/>
        </p:nvSpPr>
        <p:spPr>
          <a:xfrm>
            <a:off x="2624125" y="8248330"/>
            <a:ext cx="3789000" cy="8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48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xfrm>
            <a:off x="632178" y="838244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</p:txBody>
      </p:sp>
      <p:sp>
        <p:nvSpPr>
          <p:cNvPr id="258" name="Shape 258"/>
          <p:cNvSpPr txBox="1">
            <a:spLocks noGrp="1"/>
          </p:cNvSpPr>
          <p:nvPr>
            <p:ph idx="1"/>
          </p:nvPr>
        </p:nvSpPr>
        <p:spPr>
          <a:xfrm>
            <a:off x="812800" y="2564596"/>
            <a:ext cx="14630400" cy="26749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2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Una </a:t>
            </a:r>
            <a:r>
              <a:rPr lang="es-AR" sz="3200" b="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s-AR" sz="32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es un lugar designado en la memoria donde el programador puede guardar los datos y luego recuperar esos datos utilizando el </a:t>
            </a:r>
            <a:r>
              <a:rPr lang="es-AR" sz="3200" b="0" dirty="0">
                <a:solidFill>
                  <a:schemeClr val="lt1"/>
                </a:solidFill>
                <a:sym typeface="Arial"/>
              </a:rPr>
              <a:t>“</a:t>
            </a:r>
            <a:r>
              <a:rPr lang="es-AR" sz="32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nombre</a:t>
            </a:r>
            <a:r>
              <a:rPr lang="es-AR" sz="3200" b="0" dirty="0">
                <a:solidFill>
                  <a:schemeClr val="lt1"/>
                </a:solidFill>
                <a:sym typeface="Arial"/>
              </a:rPr>
              <a:t>” de la</a:t>
            </a:r>
            <a:r>
              <a:rPr lang="es-AR" sz="32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200" b="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endParaRPr lang="es-AR" sz="3200" b="0" dirty="0">
              <a:solidFill>
                <a:schemeClr val="lt1"/>
              </a:solidFill>
              <a:sym typeface="Arial"/>
            </a:endParaRPr>
          </a:p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2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Los </a:t>
            </a:r>
            <a:r>
              <a:rPr lang="es-AR" sz="32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programadores elijen los nombres de las </a:t>
            </a:r>
            <a:r>
              <a:rPr lang="es-AR" sz="3200" b="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2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Usted puede cambiar el contenido de una </a:t>
            </a:r>
            <a:r>
              <a:rPr lang="es-AR" sz="3200" b="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 </a:t>
            </a:r>
            <a:r>
              <a:rPr lang="es-AR" sz="32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 un enunciado posterior</a:t>
            </a:r>
          </a:p>
        </p:txBody>
      </p:sp>
      <p:sp>
        <p:nvSpPr>
          <p:cNvPr id="10" name="Shape 259"/>
          <p:cNvSpPr txBox="1"/>
          <p:nvPr/>
        </p:nvSpPr>
        <p:spPr>
          <a:xfrm>
            <a:off x="10388600" y="5397429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11" name="Shape 260"/>
          <p:cNvSpPr txBox="1"/>
          <p:nvPr/>
        </p:nvSpPr>
        <p:spPr>
          <a:xfrm>
            <a:off x="9534525" y="5594279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12" name="Shape 261"/>
          <p:cNvSpPr txBox="1"/>
          <p:nvPr/>
        </p:nvSpPr>
        <p:spPr>
          <a:xfrm>
            <a:off x="10350500" y="7035729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13" name="Shape 262"/>
          <p:cNvSpPr txBox="1"/>
          <p:nvPr/>
        </p:nvSpPr>
        <p:spPr>
          <a:xfrm>
            <a:off x="9518650" y="7238929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grpSp>
        <p:nvGrpSpPr>
          <p:cNvPr id="14" name="Shape 276"/>
          <p:cNvGrpSpPr/>
          <p:nvPr/>
        </p:nvGrpSpPr>
        <p:grpSpPr>
          <a:xfrm>
            <a:off x="10690224" y="5633967"/>
            <a:ext cx="763600" cy="903398"/>
            <a:chOff x="0" y="0"/>
            <a:chExt cx="762000" cy="901775"/>
          </a:xfrm>
        </p:grpSpPr>
        <p:cxnSp>
          <p:nvCxnSpPr>
            <p:cNvPr id="15" name="Shape 277"/>
            <p:cNvCxnSpPr/>
            <p:nvPr/>
          </p:nvCxnSpPr>
          <p:spPr>
            <a:xfrm flipH="1">
              <a:off x="0" y="15875"/>
              <a:ext cx="762000" cy="885900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6" name="Shape 278"/>
            <p:cNvCxnSpPr/>
            <p:nvPr/>
          </p:nvCxnSpPr>
          <p:spPr>
            <a:xfrm>
              <a:off x="0" y="0"/>
              <a:ext cx="571500" cy="796799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sp>
        <p:nvSpPr>
          <p:cNvPr id="17" name="Shape 279"/>
          <p:cNvSpPr txBox="1"/>
          <p:nvPr/>
        </p:nvSpPr>
        <p:spPr>
          <a:xfrm>
            <a:off x="11852275" y="5570467"/>
            <a:ext cx="1669799" cy="939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5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</a:t>
            </a:r>
          </a:p>
        </p:txBody>
      </p:sp>
      <p:sp>
        <p:nvSpPr>
          <p:cNvPr id="18" name="Shape 263"/>
          <p:cNvSpPr txBox="1"/>
          <p:nvPr/>
        </p:nvSpPr>
        <p:spPr>
          <a:xfrm>
            <a:off x="2624125" y="5528832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US" sz="48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4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sz="4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4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14</a:t>
            </a:r>
          </a:p>
          <a:p>
            <a:r>
              <a:rPr lang="en-US" sz="4800" b="1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US" sz="4800" b="1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48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endParaRPr lang="en-US" sz="4800" b="1" dirty="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19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92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xfrm>
            <a:off x="632178" y="946859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Reglas para el Nombre de Variables en Python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6" name="Shape 286"/>
          <p:cNvSpPr txBox="1">
            <a:spLocks noGrp="1"/>
          </p:cNvSpPr>
          <p:nvPr>
            <p:ph idx="1"/>
          </p:nvPr>
        </p:nvSpPr>
        <p:spPr>
          <a:xfrm>
            <a:off x="812800" y="2405971"/>
            <a:ext cx="14630400" cy="3124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949706" indent="-571500">
              <a:spcBef>
                <a:spcPts val="0"/>
              </a:spcBef>
              <a:buSzPct val="100000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Debe comenzar con una letra o guión bajo_ </a:t>
            </a:r>
          </a:p>
          <a:p>
            <a:pPr marL="949706" indent="-571500">
              <a:buSzPct val="100000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Debe constar de letras, números y guión bajo</a:t>
            </a:r>
          </a:p>
          <a:p>
            <a:pPr marL="949706" indent="-571500">
              <a:buSzPct val="100000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 sensible a la mayúscula y minúscula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s-AR" sz="3600" b="0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86100" y="5500691"/>
            <a:ext cx="885370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600" b="1" dirty="0" smtClean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Bien:    </a:t>
            </a:r>
            <a:r>
              <a:rPr lang="es-AR" sz="3600" b="1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 eggs   spam23    _speed</a:t>
            </a:r>
          </a:p>
          <a:p>
            <a:r>
              <a:rPr lang="es-AR" sz="3600" b="1" dirty="0" smtClean="0">
                <a:solidFill>
                  <a:srgbClr val="FF545A"/>
                </a:solidFill>
                <a:latin typeface="Courier" charset="0"/>
                <a:ea typeface="Courier" charset="0"/>
                <a:cs typeface="Courier" charset="0"/>
              </a:rPr>
              <a:t>Mal:</a:t>
            </a:r>
            <a:r>
              <a:rPr lang="es-AR" sz="3600" b="1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s-AR" sz="3600" b="1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23spam     #sign  var.12</a:t>
            </a:r>
          </a:p>
          <a:p>
            <a:r>
              <a:rPr lang="es-AR" sz="3600" b="1" dirty="0" smtClean="0">
                <a:solidFill>
                  <a:srgbClr val="00FDFF"/>
                </a:solidFill>
                <a:latin typeface="Courier" charset="0"/>
                <a:ea typeface="Courier" charset="0"/>
                <a:cs typeface="Courier" charset="0"/>
              </a:rPr>
              <a:t>Diferente:    </a:t>
            </a:r>
            <a:r>
              <a:rPr lang="es-AR" sz="3600" b="1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Spam   SPAM</a:t>
            </a:r>
            <a:endParaRPr lang="es-AR" sz="3600" b="1" dirty="0">
              <a:solidFill>
                <a:schemeClr val="bg1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Sentencias o Líneas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9" name="Shape 509"/>
          <p:cNvSpPr txBox="1"/>
          <p:nvPr/>
        </p:nvSpPr>
        <p:spPr>
          <a:xfrm>
            <a:off x="1554125" y="2554845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4800" b="1" i="0" u="none" strike="noStrike" cap="none" dirty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4800" b="1" i="0" u="none" strike="noStrike" cap="none" dirty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4800" b="1" i="0" u="none" strike="noStrike" cap="none" dirty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4800" b="1" i="0" u="none" strike="noStrike" cap="none" dirty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4800" b="1" i="0" u="none" strike="noStrike" cap="none" dirty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US" sz="4800" b="1" i="0" u="none" strike="noStrike" cap="none" dirty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48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8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-US" sz="4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rint(</a:t>
            </a:r>
            <a:r>
              <a:rPr lang="en-US" sz="4800" b="1" i="0" u="none" strike="noStrike" cap="none" dirty="0" smtClean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4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48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0" name="Shape 510"/>
          <p:cNvSpPr txBox="1"/>
          <p:nvPr/>
        </p:nvSpPr>
        <p:spPr>
          <a:xfrm>
            <a:off x="1322915" y="7037422"/>
            <a:ext cx="234149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4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endParaRPr lang="es-AR" sz="4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1" name="Shape 511"/>
          <p:cNvSpPr txBox="1"/>
          <p:nvPr/>
        </p:nvSpPr>
        <p:spPr>
          <a:xfrm>
            <a:off x="4696364" y="7037422"/>
            <a:ext cx="2517235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Operador</a:t>
            </a:r>
            <a:endParaRPr lang="es-AR" sz="42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2" name="Shape 512"/>
          <p:cNvSpPr txBox="1"/>
          <p:nvPr/>
        </p:nvSpPr>
        <p:spPr>
          <a:xfrm>
            <a:off x="8080914" y="7088222"/>
            <a:ext cx="250277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s-AR" sz="42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Constante</a:t>
            </a:r>
            <a:endParaRPr lang="es-AR" sz="42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3" name="Shape 513"/>
          <p:cNvSpPr txBox="1"/>
          <p:nvPr/>
        </p:nvSpPr>
        <p:spPr>
          <a:xfrm>
            <a:off x="11728990" y="7088222"/>
            <a:ext cx="34893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4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Función</a:t>
            </a:r>
            <a:endParaRPr lang="es-AR" sz="4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7213600" y="2542345"/>
            <a:ext cx="8807450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5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Enunciado de asignación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5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Enunciado </a:t>
            </a:r>
            <a:r>
              <a:rPr lang="es-AR" sz="5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 </a:t>
            </a:r>
            <a:r>
              <a:rPr lang="es-AR" sz="5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expresión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5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Enunciado print (impresión)</a:t>
            </a:r>
            <a:endParaRPr lang="es-AR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15" name="Shape 515"/>
          <p:cNvCxnSpPr/>
          <p:nvPr/>
        </p:nvCxnSpPr>
        <p:spPr>
          <a:xfrm rot="10800000" flipH="1">
            <a:off x="5308600" y="3710807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6" name="Shape 516"/>
          <p:cNvCxnSpPr/>
          <p:nvPr/>
        </p:nvCxnSpPr>
        <p:spPr>
          <a:xfrm rot="10800000" flipH="1">
            <a:off x="5816600" y="4558607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7" name="Shape 517"/>
          <p:cNvCxnSpPr/>
          <p:nvPr/>
        </p:nvCxnSpPr>
        <p:spPr>
          <a:xfrm rot="10800000" flipH="1">
            <a:off x="5384800" y="5387207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85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7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Nombres de Variables Nemotécnicas</a:t>
            </a:r>
            <a:endParaRPr lang="es-AR" sz="7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7" name="Shape 507"/>
          <p:cNvSpPr txBox="1">
            <a:spLocks noGrp="1"/>
          </p:cNvSpPr>
          <p:nvPr>
            <p:ph idx="1"/>
          </p:nvPr>
        </p:nvSpPr>
        <p:spPr>
          <a:xfrm>
            <a:off x="654055" y="2897235"/>
            <a:ext cx="14630400" cy="49958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33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Como nosotros, los programadores, tenemos la libertad de elegir los nombres de las variables,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nos focalizamos en 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“las mejores prácticas”</a:t>
            </a:r>
            <a:endParaRPr lang="es-AR" sz="3600" b="0" i="0" u="none" strike="noStrike" cap="none" dirty="0" smtClea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Nombramos a las variables de un modo que nos permita recordar qué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nos proponemos guardar en ellas 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nemotécnica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“ayuda memoria”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Esto puede confundir a los alumnos que se inician porque las variables nombradas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correctamente a veces “suenan” tan bien que parecen palabras clave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8" name="Shape 508"/>
          <p:cNvSpPr txBox="1"/>
          <p:nvPr/>
        </p:nvSpPr>
        <p:spPr>
          <a:xfrm>
            <a:off x="3980350" y="8231427"/>
            <a:ext cx="82953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http://en.wikipedia.org/wiki/Mnemonic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04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0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print(x1q3p9afd)</a:t>
            </a:r>
            <a:endParaRPr lang="en-US" sz="3000" b="0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1536700" y="6057900"/>
            <a:ext cx="38604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¿Qué está haciendo este código</a:t>
            </a:r>
            <a:r>
              <a:rPr lang="es-AR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s-AR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1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602" y="69348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16 CuadroTexto"/>
          <p:cNvSpPr txBox="1"/>
          <p:nvPr/>
        </p:nvSpPr>
        <p:spPr>
          <a:xfrm>
            <a:off x="12438750" y="179327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9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71215_powerpoint_template_b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071215_powerpoint_template_b.thmx</Template>
  <TotalTime>3911</TotalTime>
  <Words>803</Words>
  <Application>Microsoft Office PowerPoint</Application>
  <PresentationFormat>Personalizado</PresentationFormat>
  <Paragraphs>149</Paragraphs>
  <Slides>15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071215_powerpoint_template_b</vt:lpstr>
      <vt:lpstr>Variables, Expresiones y Enunciados</vt:lpstr>
      <vt:lpstr>Constantes</vt:lpstr>
      <vt:lpstr>Palabras Reservadas</vt:lpstr>
      <vt:lpstr>Variables</vt:lpstr>
      <vt:lpstr>Variables</vt:lpstr>
      <vt:lpstr>Reglas para el Nombre de Variables en Python</vt:lpstr>
      <vt:lpstr>Sentencias o Líneas</vt:lpstr>
      <vt:lpstr>Nombres de Variables Nemotécnicas</vt:lpstr>
      <vt:lpstr>Presentación de PowerPoint</vt:lpstr>
      <vt:lpstr>Presentación de PowerPoint</vt:lpstr>
      <vt:lpstr>Presentación de PowerPoint</vt:lpstr>
      <vt:lpstr>Enunciados de Asignación</vt:lpstr>
      <vt:lpstr>Presentación de PowerPoint</vt:lpstr>
      <vt:lpstr>Presentación de PowerPoint</vt:lpstr>
      <vt:lpstr>Expresiones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Variables, Expressions, and Statements</dc:title>
  <dc:creator>Julia</dc:creator>
  <cp:lastModifiedBy>Alicia</cp:lastModifiedBy>
  <cp:revision>97</cp:revision>
  <dcterms:modified xsi:type="dcterms:W3CDTF">2019-06-27T16:15:40Z</dcterms:modified>
</cp:coreProperties>
</file>