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17" r:id="rId1"/>
  </p:sldMasterIdLst>
  <p:notesMasterIdLst>
    <p:notesMasterId r:id="rId16"/>
  </p:notesMasterIdLst>
  <p:sldIdLst>
    <p:sldId id="256" r:id="rId2"/>
    <p:sldId id="288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89" r:id="rId11"/>
    <p:sldId id="266" r:id="rId12"/>
    <p:sldId id="267" r:id="rId13"/>
    <p:sldId id="290" r:id="rId14"/>
    <p:sldId id="298" r:id="rId15"/>
  </p:sldIdLst>
  <p:sldSz cx="16256000" cy="9144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8F067E2-09F7-453C-9FDD-70E00E45BC5A}">
  <a:tblStyle styleId="{B8F067E2-09F7-453C-9FDD-70E00E45BC5A}" styleName="Table_0"/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59" autoAdjust="0"/>
    <p:restoredTop sz="88206" autoAdjust="0"/>
  </p:normalViewPr>
  <p:slideViewPr>
    <p:cSldViewPr snapToGrid="0" snapToObjects="1">
      <p:cViewPr>
        <p:scale>
          <a:sx n="50" d="100"/>
          <a:sy n="50" d="100"/>
        </p:scale>
        <p:origin x="-960" y="-168"/>
      </p:cViewPr>
      <p:guideLst>
        <p:guide orient="horz" pos="2880"/>
        <p:guide pos="5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7190269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Shape 2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A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Nota de Chuck.</a:t>
            </a:r>
            <a:r>
              <a:rPr lang="es-A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A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 está usando estos materiales, puede retirar el logotipo de UM y reemplazarlo por el suyo pero, por favor, conserve el logo de CC-BY en la primera página así como también retenga la(s) página(s) de agradecimientos al final. </a:t>
            </a:r>
            <a:endParaRPr lang="es-E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40" name="Shape 24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934777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Shape 3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41" name="Shape 34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21128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Shape 3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67" name="Shape 36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772876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Shape 3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92" name="Shape 3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345714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Shape 3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92" name="Shape 3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597475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Shape 5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565" name="Shape 5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935031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Shape 2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279" name="Shape 2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279851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Shape 2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288" name="Shape 28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459166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Shape 2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296" name="Shape 29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683093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Shape 31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19" name="Shape 31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17689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Shape 3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25" name="Shape 32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238320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Shape 33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32" name="Shape 33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987112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Shape 3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41" name="Shape 34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216650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2828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678" y="889217"/>
            <a:ext cx="15174644" cy="2732951"/>
          </a:xfrm>
          <a:prstGeom prst="rect">
            <a:avLst/>
          </a:prstGeom>
          <a:effectLst>
            <a:innerShdw blurRad="482600" dist="50800" dir="13500000">
              <a:srgbClr val="000000">
                <a:alpha val="37000"/>
              </a:srgbClr>
            </a:innerShdw>
          </a:effectLst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 lIns="162553" tIns="81276" rIns="162553" bIns="81276"/>
          <a:lstStyle>
            <a:lvl1pPr>
              <a:defRPr sz="6200" b="1" i="0" cap="none">
                <a:solidFill>
                  <a:schemeClr val="bg1"/>
                </a:solidFill>
                <a:latin typeface="Gill Sans SemiBold"/>
                <a:cs typeface="Lucida Grande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07135" y="5181600"/>
            <a:ext cx="13392187" cy="2336800"/>
          </a:xfrm>
        </p:spPr>
        <p:txBody>
          <a:bodyPr>
            <a:normAutofit/>
          </a:bodyPr>
          <a:lstStyle>
            <a:lvl1pPr marL="0" indent="0" algn="ctr">
              <a:buNone/>
              <a:defRPr sz="5500" b="1" i="0" baseline="0">
                <a:solidFill>
                  <a:srgbClr val="FDC227"/>
                </a:solidFill>
                <a:effectLst>
                  <a:innerShdw blurRad="63500" dist="50800" dir="13500000">
                    <a:srgbClr val="000000">
                      <a:alpha val="9000"/>
                    </a:srgbClr>
                  </a:innerShdw>
                </a:effectLst>
                <a:latin typeface="Gill Sans SemiBold"/>
                <a:cs typeface="Georgia"/>
              </a:defRPr>
            </a:lvl1pPr>
            <a:lvl2pPr marL="8127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255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382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510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63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76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6893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021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027693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 txBox="1">
            <a:spLocks noGrp="1"/>
          </p:cNvSpPr>
          <p:nvPr>
            <p:ph type="title"/>
          </p:nvPr>
        </p:nvSpPr>
        <p:spPr>
          <a:xfrm>
            <a:off x="1155700" y="745588"/>
            <a:ext cx="13932000" cy="17943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99681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15895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178" y="905084"/>
            <a:ext cx="14991644" cy="1247721"/>
          </a:xfrm>
          <a:prstGeom prst="rect">
            <a:avLst/>
          </a:prstGeom>
        </p:spPr>
        <p:txBody>
          <a:bodyPr lIns="162553" tIns="81276" rIns="162553" bIns="81276"/>
          <a:lstStyle>
            <a:lvl1pPr>
              <a:defRPr sz="6200" b="1" i="0" cap="none" baseline="0">
                <a:solidFill>
                  <a:srgbClr val="FFCB05"/>
                </a:solidFill>
                <a:effectLst>
                  <a:innerShdw blurRad="63500" dist="50800" dir="13500000">
                    <a:srgbClr val="000000">
                      <a:alpha val="14000"/>
                    </a:srgbClr>
                  </a:innerShdw>
                </a:effectLst>
                <a:latin typeface="Gill Sans SemiBold"/>
                <a:cs typeface="Georgia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2800" y="2475702"/>
            <a:ext cx="14630400" cy="590206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553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683" y="1366549"/>
            <a:ext cx="15400421" cy="1816100"/>
          </a:xfrm>
          <a:prstGeom prst="rect">
            <a:avLst/>
          </a:prstGeom>
        </p:spPr>
        <p:txBody>
          <a:bodyPr lIns="162553" tIns="81276" rIns="162553" bIns="81276" anchor="t"/>
          <a:lstStyle>
            <a:lvl1pPr algn="ctr">
              <a:defRPr sz="6200" b="1" i="0" cap="none">
                <a:solidFill>
                  <a:schemeClr val="bg1"/>
                </a:solidFill>
                <a:latin typeface="Gill Sans SemiBold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4112" y="4919579"/>
            <a:ext cx="13817600" cy="956288"/>
          </a:xfrm>
        </p:spPr>
        <p:txBody>
          <a:bodyPr anchor="b">
            <a:normAutofit/>
          </a:bodyPr>
          <a:lstStyle>
            <a:lvl1pPr marL="0" indent="0" algn="ctr">
              <a:buNone/>
              <a:defRPr sz="4300">
                <a:solidFill>
                  <a:srgbClr val="FDC227"/>
                </a:solidFill>
              </a:defRPr>
            </a:lvl1pPr>
            <a:lvl2pPr marL="812764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2pPr>
            <a:lvl3pPr marL="1625529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3pPr>
            <a:lvl4pPr marL="2438293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4pPr>
            <a:lvl5pPr marL="325105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5pPr>
            <a:lvl6pPr marL="4063822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6pPr>
            <a:lvl7pPr marL="4876587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7pPr>
            <a:lvl8pPr marL="5689351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8pPr>
            <a:lvl9pPr marL="6502116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553893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8267" y="885296"/>
            <a:ext cx="14630400" cy="1248306"/>
          </a:xfrm>
          <a:prstGeom prst="rect">
            <a:avLst/>
          </a:prstGeom>
        </p:spPr>
        <p:txBody>
          <a:bodyPr lIns="162553" tIns="81276" rIns="162553" bIns="81276"/>
          <a:lstStyle>
            <a:lvl1pPr>
              <a:defRPr sz="5700" b="1" i="0" cap="none">
                <a:solidFill>
                  <a:schemeClr val="bg1"/>
                </a:solidFill>
                <a:latin typeface="Gill Sans SemiBold"/>
                <a:cs typeface="Lucida Grande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2133602"/>
            <a:ext cx="7179733" cy="6034617"/>
          </a:xfrm>
        </p:spPr>
        <p:txBody>
          <a:bodyPr/>
          <a:lstStyle>
            <a:lvl1pPr>
              <a:defRPr sz="3200" b="1" i="0" cap="none">
                <a:solidFill>
                  <a:srgbClr val="FDC227"/>
                </a:solidFill>
                <a:latin typeface="Gill Sans SemiBold"/>
                <a:cs typeface="Lucida Grande"/>
              </a:defRPr>
            </a:lvl1pPr>
            <a:lvl2pPr>
              <a:defRPr sz="2800" b="0" i="1">
                <a:latin typeface="Gill Sans SemiBold"/>
                <a:cs typeface="Lucida Grande"/>
              </a:defRPr>
            </a:lvl2pPr>
            <a:lvl3pPr>
              <a:defRPr sz="2800" b="0" i="1">
                <a:latin typeface="Gill Sans SemiBold"/>
                <a:cs typeface="Lucida Grande"/>
              </a:defRPr>
            </a:lvl3pPr>
            <a:lvl4pPr>
              <a:defRPr sz="2800" b="0" i="1">
                <a:latin typeface="Gill Sans SemiBold"/>
                <a:cs typeface="Lucida Grande"/>
              </a:defRPr>
            </a:lvl4pPr>
            <a:lvl5pPr>
              <a:defRPr sz="2800" b="0" i="1">
                <a:latin typeface="Gill Sans SemiBold"/>
                <a:cs typeface="Lucida Grande"/>
              </a:defRPr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63467" y="2133602"/>
            <a:ext cx="7179733" cy="6034617"/>
          </a:xfrm>
        </p:spPr>
        <p:txBody>
          <a:bodyPr/>
          <a:lstStyle>
            <a:lvl1pPr>
              <a:defRPr sz="3200" b="0" i="0">
                <a:solidFill>
                  <a:srgbClr val="FDC227"/>
                </a:solidFill>
                <a:latin typeface="Gill Sans SemiBold"/>
                <a:cs typeface="Lucida Grande"/>
              </a:defRPr>
            </a:lvl1pPr>
            <a:lvl2pPr>
              <a:defRPr sz="2800" b="0" i="1">
                <a:latin typeface="Gill Sans SemiBold"/>
                <a:cs typeface="Lucida Grande"/>
              </a:defRPr>
            </a:lvl2pPr>
            <a:lvl3pPr>
              <a:defRPr sz="2800" b="0" i="1">
                <a:latin typeface="Gill Sans SemiBold"/>
                <a:cs typeface="Lucida Grande"/>
              </a:defRPr>
            </a:lvl3pPr>
            <a:lvl4pPr>
              <a:defRPr sz="2800" b="0" i="1">
                <a:latin typeface="Gill Sans SemiBold"/>
                <a:cs typeface="Lucida Grande"/>
              </a:defRPr>
            </a:lvl4pPr>
            <a:lvl5pPr>
              <a:defRPr sz="2800" b="0" i="1">
                <a:latin typeface="Gill Sans SemiBold"/>
                <a:cs typeface="Lucida Grande"/>
              </a:defRPr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81715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820646"/>
            <a:ext cx="14630400" cy="1226172"/>
          </a:xfrm>
          <a:prstGeom prst="rect">
            <a:avLst/>
          </a:prstGeom>
        </p:spPr>
        <p:txBody>
          <a:bodyPr lIns="162553" tIns="81276" rIns="162553" bIns="81276"/>
          <a:lstStyle>
            <a:lvl1pPr>
              <a:defRPr sz="5700" b="0" i="0" cap="none">
                <a:solidFill>
                  <a:schemeClr val="bg1"/>
                </a:solidFill>
                <a:latin typeface="Gill Sans SemiBold"/>
                <a:cs typeface="Lucida Grande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2046818"/>
            <a:ext cx="7182556" cy="853017"/>
          </a:xfrm>
        </p:spPr>
        <p:txBody>
          <a:bodyPr anchor="b">
            <a:noAutofit/>
          </a:bodyPr>
          <a:lstStyle>
            <a:lvl1pPr marL="0" indent="0" algn="ctr">
              <a:buNone/>
              <a:defRPr sz="3600" b="0" i="0" cap="none">
                <a:solidFill>
                  <a:srgbClr val="FDC227"/>
                </a:solidFill>
                <a:effectLst/>
                <a:latin typeface="Gill Sans SemiBold"/>
                <a:cs typeface="Lucida Grande"/>
              </a:defRPr>
            </a:lvl1pPr>
            <a:lvl2pPr marL="812764" indent="0">
              <a:buNone/>
              <a:defRPr sz="3600" b="1"/>
            </a:lvl2pPr>
            <a:lvl3pPr marL="1625529" indent="0">
              <a:buNone/>
              <a:defRPr sz="3200" b="1"/>
            </a:lvl3pPr>
            <a:lvl4pPr marL="2438293" indent="0">
              <a:buNone/>
              <a:defRPr sz="2800" b="1"/>
            </a:lvl4pPr>
            <a:lvl5pPr marL="3251058" indent="0">
              <a:buNone/>
              <a:defRPr sz="2800" b="1"/>
            </a:lvl5pPr>
            <a:lvl6pPr marL="4063822" indent="0">
              <a:buNone/>
              <a:defRPr sz="2800" b="1"/>
            </a:lvl6pPr>
            <a:lvl7pPr marL="4876587" indent="0">
              <a:buNone/>
              <a:defRPr sz="2800" b="1"/>
            </a:lvl7pPr>
            <a:lvl8pPr marL="5689351" indent="0">
              <a:buNone/>
              <a:defRPr sz="2800" b="1"/>
            </a:lvl8pPr>
            <a:lvl9pPr marL="6502116" indent="0">
              <a:buNone/>
              <a:defRPr sz="2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2800" y="3232187"/>
            <a:ext cx="7182556" cy="5268384"/>
          </a:xfrm>
        </p:spPr>
        <p:txBody>
          <a:bodyPr/>
          <a:lstStyle>
            <a:lvl1pPr>
              <a:defRPr sz="3200">
                <a:latin typeface="Gill Sans SemiBold"/>
                <a:cs typeface="Lucida Grande"/>
              </a:defRPr>
            </a:lvl1pPr>
            <a:lvl2pPr>
              <a:defRPr sz="2800" b="0" i="1">
                <a:latin typeface="Gill Sans SemiBold"/>
                <a:cs typeface="Lucida Grande"/>
              </a:defRPr>
            </a:lvl2pPr>
            <a:lvl3pPr>
              <a:defRPr sz="2800" b="0" i="1">
                <a:latin typeface="Gill Sans SemiBold"/>
                <a:cs typeface="Lucida Grande"/>
              </a:defRPr>
            </a:lvl3pPr>
            <a:lvl4pPr>
              <a:defRPr sz="2800" b="0" i="1">
                <a:latin typeface="Gill Sans SemiBold"/>
                <a:cs typeface="Lucida Grande"/>
              </a:defRPr>
            </a:lvl4pPr>
            <a:lvl5pPr>
              <a:defRPr sz="2800" b="0" i="1">
                <a:latin typeface="Gill Sans SemiBold"/>
                <a:cs typeface="Lucida Grande"/>
              </a:defRPr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57825" y="2046818"/>
            <a:ext cx="7185378" cy="853017"/>
          </a:xfrm>
        </p:spPr>
        <p:txBody>
          <a:bodyPr anchor="b">
            <a:normAutofit/>
          </a:bodyPr>
          <a:lstStyle>
            <a:lvl1pPr marL="0" indent="0" algn="ctr">
              <a:buNone/>
              <a:defRPr sz="3600" b="0">
                <a:solidFill>
                  <a:srgbClr val="FDC227"/>
                </a:solidFill>
                <a:effectLst/>
                <a:latin typeface="Gill Sans SemiBold"/>
                <a:cs typeface="Lucida Grande"/>
              </a:defRPr>
            </a:lvl1pPr>
            <a:lvl2pPr marL="812764" indent="0">
              <a:buNone/>
              <a:defRPr sz="3600" b="1"/>
            </a:lvl2pPr>
            <a:lvl3pPr marL="1625529" indent="0">
              <a:buNone/>
              <a:defRPr sz="3200" b="1"/>
            </a:lvl3pPr>
            <a:lvl4pPr marL="2438293" indent="0">
              <a:buNone/>
              <a:defRPr sz="2800" b="1"/>
            </a:lvl4pPr>
            <a:lvl5pPr marL="3251058" indent="0">
              <a:buNone/>
              <a:defRPr sz="2800" b="1"/>
            </a:lvl5pPr>
            <a:lvl6pPr marL="4063822" indent="0">
              <a:buNone/>
              <a:defRPr sz="2800" b="1"/>
            </a:lvl6pPr>
            <a:lvl7pPr marL="4876587" indent="0">
              <a:buNone/>
              <a:defRPr sz="2800" b="1"/>
            </a:lvl7pPr>
            <a:lvl8pPr marL="5689351" indent="0">
              <a:buNone/>
              <a:defRPr sz="2800" b="1"/>
            </a:lvl8pPr>
            <a:lvl9pPr marL="6502116" indent="0">
              <a:buNone/>
              <a:defRPr sz="2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57823" y="3232187"/>
            <a:ext cx="7185378" cy="5268384"/>
          </a:xfrm>
        </p:spPr>
        <p:txBody>
          <a:bodyPr/>
          <a:lstStyle>
            <a:lvl1pPr>
              <a:defRPr sz="3200">
                <a:latin typeface="Gill Sans SemiBold"/>
                <a:cs typeface="Lucida Grande"/>
              </a:defRPr>
            </a:lvl1pPr>
            <a:lvl2pPr>
              <a:defRPr sz="2800" b="0" i="1">
                <a:latin typeface="Gill Sans SemiBold"/>
                <a:cs typeface="Lucida Grande"/>
              </a:defRPr>
            </a:lvl2pPr>
            <a:lvl3pPr>
              <a:defRPr sz="2800" b="0" i="1">
                <a:latin typeface="Gill Sans SemiBold"/>
                <a:cs typeface="Lucida Grande"/>
              </a:defRPr>
            </a:lvl3pPr>
            <a:lvl4pPr>
              <a:defRPr sz="2800" b="0" i="1">
                <a:latin typeface="Gill Sans SemiBold"/>
                <a:cs typeface="Lucida Grande"/>
              </a:defRPr>
            </a:lvl4pPr>
            <a:lvl5pPr>
              <a:defRPr sz="2800" b="0" i="1">
                <a:latin typeface="Gill Sans SemiBold"/>
                <a:cs typeface="Lucida Grande"/>
              </a:defRPr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834643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277099"/>
            <a:ext cx="14630400" cy="1226172"/>
          </a:xfrm>
          <a:prstGeom prst="rect">
            <a:avLst/>
          </a:prstGeom>
        </p:spPr>
        <p:txBody>
          <a:bodyPr lIns="162553" tIns="81276" rIns="162553" bIns="81276"/>
          <a:lstStyle>
            <a:lvl1pPr>
              <a:defRPr sz="5300" b="1" i="0" cap="none">
                <a:solidFill>
                  <a:schemeClr val="bg1"/>
                </a:solidFill>
                <a:latin typeface="Gill Sans SemiBold"/>
                <a:cs typeface="Lucida Grande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947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5682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3" y="888973"/>
            <a:ext cx="5348112" cy="1238388"/>
          </a:xfrm>
          <a:prstGeom prst="rect">
            <a:avLst/>
          </a:prstGeom>
        </p:spPr>
        <p:txBody>
          <a:bodyPr lIns="162553" tIns="81276" rIns="162553" bIns="81276" anchor="b"/>
          <a:lstStyle>
            <a:lvl1pPr algn="l">
              <a:defRPr sz="3200" b="0" i="0">
                <a:solidFill>
                  <a:schemeClr val="bg1"/>
                </a:solidFill>
                <a:latin typeface="Gill Sans SemiBold"/>
                <a:cs typeface="Lucida Grande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55644" y="888975"/>
            <a:ext cx="9087556" cy="7493140"/>
          </a:xfrm>
        </p:spPr>
        <p:txBody>
          <a:bodyPr/>
          <a:lstStyle>
            <a:lvl1pPr>
              <a:defRPr sz="5000" b="0" i="0">
                <a:solidFill>
                  <a:srgbClr val="FDC227"/>
                </a:solidFill>
                <a:latin typeface="Gill Sans SemiBold"/>
                <a:cs typeface="Lucida Grande"/>
              </a:defRPr>
            </a:lvl1pPr>
            <a:lvl2pPr>
              <a:defRPr sz="5000" b="0" i="1">
                <a:latin typeface="Gill Sans SemiBold"/>
                <a:cs typeface="Lucida Grande"/>
              </a:defRPr>
            </a:lvl2pPr>
            <a:lvl3pPr>
              <a:defRPr sz="4300" b="0" i="1">
                <a:latin typeface="Gill Sans SemiBold"/>
                <a:cs typeface="Lucida Grande"/>
              </a:defRPr>
            </a:lvl3pPr>
            <a:lvl4pPr>
              <a:defRPr sz="3600" b="0" i="1">
                <a:latin typeface="Gill Sans SemiBold"/>
                <a:cs typeface="Lucida Grande"/>
              </a:defRPr>
            </a:lvl4pPr>
            <a:lvl5pPr>
              <a:defRPr sz="3600" b="0" i="1">
                <a:latin typeface="Gill Sans SemiBold"/>
                <a:cs typeface="Lucida Grande"/>
              </a:defRPr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3" y="2127365"/>
            <a:ext cx="5348112" cy="6254750"/>
          </a:xfrm>
        </p:spPr>
        <p:txBody>
          <a:bodyPr/>
          <a:lstStyle>
            <a:lvl1pPr marL="0" indent="0">
              <a:buNone/>
              <a:defRPr sz="2500">
                <a:solidFill>
                  <a:schemeClr val="bg1"/>
                </a:solidFill>
              </a:defRPr>
            </a:lvl1pPr>
            <a:lvl2pPr marL="812764" indent="0">
              <a:buNone/>
              <a:defRPr sz="2100"/>
            </a:lvl2pPr>
            <a:lvl3pPr marL="1625529" indent="0">
              <a:buNone/>
              <a:defRPr sz="1800"/>
            </a:lvl3pPr>
            <a:lvl4pPr marL="2438293" indent="0">
              <a:buNone/>
              <a:defRPr sz="1600"/>
            </a:lvl4pPr>
            <a:lvl5pPr marL="3251058" indent="0">
              <a:buNone/>
              <a:defRPr sz="1600"/>
            </a:lvl5pPr>
            <a:lvl6pPr marL="4063822" indent="0">
              <a:buNone/>
              <a:defRPr sz="1600"/>
            </a:lvl6pPr>
            <a:lvl7pPr marL="4876587" indent="0">
              <a:buNone/>
              <a:defRPr sz="1600"/>
            </a:lvl7pPr>
            <a:lvl8pPr marL="5689351" indent="0">
              <a:buNone/>
              <a:defRPr sz="1600"/>
            </a:lvl8pPr>
            <a:lvl9pPr marL="6502116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27951419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86290" y="6400800"/>
            <a:ext cx="9753600" cy="755652"/>
          </a:xfrm>
          <a:prstGeom prst="rect">
            <a:avLst/>
          </a:prstGeom>
        </p:spPr>
        <p:txBody>
          <a:bodyPr lIns="162553" tIns="81276" rIns="162553" bIns="81276" anchor="b"/>
          <a:lstStyle>
            <a:lvl1pPr algn="l">
              <a:defRPr sz="3600" b="0">
                <a:solidFill>
                  <a:schemeClr val="bg1"/>
                </a:solidFill>
                <a:latin typeface="Gill Sans SemiBold"/>
                <a:cs typeface="Lucida Grande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86290" y="817033"/>
            <a:ext cx="9753600" cy="5486400"/>
          </a:xfrm>
        </p:spPr>
        <p:txBody>
          <a:bodyPr/>
          <a:lstStyle>
            <a:lvl1pPr marL="0" indent="0">
              <a:buNone/>
              <a:defRPr sz="5700"/>
            </a:lvl1pPr>
            <a:lvl2pPr marL="812764" indent="0">
              <a:buNone/>
              <a:defRPr sz="5000"/>
            </a:lvl2pPr>
            <a:lvl3pPr marL="1625529" indent="0">
              <a:buNone/>
              <a:defRPr sz="4300"/>
            </a:lvl3pPr>
            <a:lvl4pPr marL="2438293" indent="0">
              <a:buNone/>
              <a:defRPr sz="3600"/>
            </a:lvl4pPr>
            <a:lvl5pPr marL="3251058" indent="0">
              <a:buNone/>
              <a:defRPr sz="3600"/>
            </a:lvl5pPr>
            <a:lvl6pPr marL="4063822" indent="0">
              <a:buNone/>
              <a:defRPr sz="3600"/>
            </a:lvl6pPr>
            <a:lvl7pPr marL="4876587" indent="0">
              <a:buNone/>
              <a:defRPr sz="3600"/>
            </a:lvl7pPr>
            <a:lvl8pPr marL="5689351" indent="0">
              <a:buNone/>
              <a:defRPr sz="3600"/>
            </a:lvl8pPr>
            <a:lvl9pPr marL="6502116" indent="0">
              <a:buNone/>
              <a:defRPr sz="3600"/>
            </a:lvl9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86290" y="7156451"/>
            <a:ext cx="9753600" cy="1073150"/>
          </a:xfrm>
        </p:spPr>
        <p:txBody>
          <a:bodyPr/>
          <a:lstStyle>
            <a:lvl1pPr marL="0" indent="0">
              <a:buNone/>
              <a:defRPr sz="2500" b="0" i="0">
                <a:solidFill>
                  <a:schemeClr val="bg1"/>
                </a:solidFill>
                <a:latin typeface="Gill Sans SemiBold"/>
                <a:cs typeface="Lucida Grande"/>
              </a:defRPr>
            </a:lvl1pPr>
            <a:lvl2pPr marL="812764" indent="0">
              <a:buNone/>
              <a:defRPr sz="2100"/>
            </a:lvl2pPr>
            <a:lvl3pPr marL="1625529" indent="0">
              <a:buNone/>
              <a:defRPr sz="1800"/>
            </a:lvl3pPr>
            <a:lvl4pPr marL="2438293" indent="0">
              <a:buNone/>
              <a:defRPr sz="1600"/>
            </a:lvl4pPr>
            <a:lvl5pPr marL="3251058" indent="0">
              <a:buNone/>
              <a:defRPr sz="1600"/>
            </a:lvl5pPr>
            <a:lvl6pPr marL="4063822" indent="0">
              <a:buNone/>
              <a:defRPr sz="1600"/>
            </a:lvl6pPr>
            <a:lvl7pPr marL="4876587" indent="0">
              <a:buNone/>
              <a:defRPr sz="1600"/>
            </a:lvl7pPr>
            <a:lvl8pPr marL="5689351" indent="0">
              <a:buNone/>
              <a:defRPr sz="1600"/>
            </a:lvl8pPr>
            <a:lvl9pPr marL="6502116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77502918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828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2133602"/>
            <a:ext cx="14630400" cy="6034617"/>
          </a:xfrm>
          <a:prstGeom prst="rect">
            <a:avLst/>
          </a:prstGeom>
        </p:spPr>
        <p:txBody>
          <a:bodyPr vert="horz" lIns="162553" tIns="81276" rIns="162553" bIns="8127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1" name="Picture 10" descr="Top_Bar_Background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>
          <a:xfrm>
            <a:off x="160716" y="114157"/>
            <a:ext cx="3002701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300" dirty="0" smtClean="0">
                <a:solidFill>
                  <a:srgbClr val="FFFFFF"/>
                </a:solidFill>
                <a:latin typeface="Lucida Grande"/>
                <a:cs typeface="Lucida Grande"/>
              </a:rPr>
              <a:t>Conditional</a:t>
            </a:r>
            <a:r>
              <a:rPr lang="en-US" sz="2300" baseline="0" dirty="0" smtClean="0">
                <a:solidFill>
                  <a:srgbClr val="FFFFFF"/>
                </a:solidFill>
                <a:latin typeface="Lucida Grande"/>
                <a:cs typeface="Lucida Grande"/>
              </a:rPr>
              <a:t> – Part 1</a:t>
            </a:r>
            <a:endParaRPr lang="en-US" sz="2300" dirty="0">
              <a:solidFill>
                <a:srgbClr val="FFFFFF"/>
              </a:solidFill>
              <a:latin typeface="Lucida Grande"/>
              <a:cs typeface="Lucida Grande"/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13602247" y="33546"/>
            <a:ext cx="1595309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700" b="0" dirty="0" smtClean="0">
                <a:solidFill>
                  <a:schemeClr val="bg1"/>
                </a:solidFill>
                <a:latin typeface="Georgia"/>
                <a:cs typeface="Georgia"/>
              </a:rPr>
              <a:t>PYTHON</a:t>
            </a:r>
            <a:r>
              <a:rPr lang="en-US" sz="1700" baseline="0" dirty="0" smtClean="0">
                <a:solidFill>
                  <a:schemeClr val="bg1"/>
                </a:solidFill>
                <a:latin typeface="Georgia"/>
                <a:cs typeface="Georgia"/>
              </a:rPr>
              <a:t> FOR</a:t>
            </a:r>
          </a:p>
          <a:p>
            <a:pPr algn="ctr"/>
            <a:r>
              <a:rPr lang="en-US" sz="1700" baseline="0" dirty="0" smtClean="0">
                <a:solidFill>
                  <a:schemeClr val="bg1"/>
                </a:solidFill>
                <a:latin typeface="Georgia"/>
                <a:cs typeface="Georgia"/>
              </a:rPr>
              <a:t>EVERYBODY</a:t>
            </a:r>
            <a:endParaRPr lang="en-US" sz="1700" dirty="0">
              <a:solidFill>
                <a:schemeClr val="bg1"/>
              </a:solidFill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701049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15" r:id="rId10"/>
    <p:sldLayoutId id="2147483716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812764" rtl="0" eaLnBrk="1" latinLnBrk="0" hangingPunct="1">
        <a:spcBef>
          <a:spcPct val="0"/>
        </a:spcBef>
        <a:buNone/>
        <a:defRPr sz="7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812764" rtl="0" eaLnBrk="1" latinLnBrk="0" hangingPunct="1">
        <a:spcBef>
          <a:spcPct val="20000"/>
        </a:spcBef>
        <a:buFont typeface="Arial"/>
        <a:buNone/>
        <a:defRPr sz="5700" b="1" i="0" kern="1200">
          <a:solidFill>
            <a:schemeClr val="bg1"/>
          </a:solidFill>
          <a:latin typeface="Gill Sans SemiBold"/>
          <a:ea typeface="+mn-ea"/>
          <a:cs typeface="Lucida Grande"/>
        </a:defRPr>
      </a:lvl1pPr>
      <a:lvl2pPr marL="1320742" indent="-507978" algn="l" defTabSz="812764" rtl="0" eaLnBrk="1" latinLnBrk="0" hangingPunct="1">
        <a:spcBef>
          <a:spcPct val="20000"/>
        </a:spcBef>
        <a:buFont typeface="Arial"/>
        <a:buChar char="–"/>
        <a:defRPr sz="3600" b="1" i="0" kern="1200">
          <a:solidFill>
            <a:schemeClr val="bg1"/>
          </a:solidFill>
          <a:latin typeface="Gill Sans SemiBold"/>
          <a:ea typeface="+mn-ea"/>
          <a:cs typeface="Lucida Grande"/>
        </a:defRPr>
      </a:lvl2pPr>
      <a:lvl3pPr marL="2031911" indent="-406382" algn="l" defTabSz="812764" rtl="0" eaLnBrk="1" latinLnBrk="0" hangingPunct="1">
        <a:spcBef>
          <a:spcPct val="20000"/>
        </a:spcBef>
        <a:buFont typeface="Arial"/>
        <a:buChar char="•"/>
        <a:defRPr sz="3200" b="0" i="1" kern="1200">
          <a:solidFill>
            <a:schemeClr val="bg1"/>
          </a:solidFill>
          <a:latin typeface="Gill Sans SemiBold"/>
          <a:ea typeface="+mn-ea"/>
          <a:cs typeface="Lucida Grande"/>
        </a:defRPr>
      </a:lvl3pPr>
      <a:lvl4pPr marL="2844676" indent="-406382" algn="l" defTabSz="812764" rtl="0" eaLnBrk="1" latinLnBrk="0" hangingPunct="1">
        <a:spcBef>
          <a:spcPct val="20000"/>
        </a:spcBef>
        <a:buFont typeface="Arial"/>
        <a:buChar char="–"/>
        <a:defRPr sz="2700" b="0" i="1" kern="1200">
          <a:solidFill>
            <a:schemeClr val="bg1"/>
          </a:solidFill>
          <a:latin typeface="Gill Sans SemiBold"/>
          <a:ea typeface="+mn-ea"/>
          <a:cs typeface="Lucida Grande"/>
        </a:defRPr>
      </a:lvl4pPr>
      <a:lvl5pPr marL="3657440" indent="-406382" algn="l" defTabSz="812764" rtl="0" eaLnBrk="1" latinLnBrk="0" hangingPunct="1">
        <a:spcBef>
          <a:spcPct val="20000"/>
        </a:spcBef>
        <a:buFont typeface="Arial"/>
        <a:buChar char="»"/>
        <a:defRPr sz="2100" b="0" i="1" kern="1200">
          <a:solidFill>
            <a:schemeClr val="bg1"/>
          </a:solidFill>
          <a:latin typeface="Gill Sans SemiBold"/>
          <a:ea typeface="+mn-ea"/>
          <a:cs typeface="Lucida Grande"/>
        </a:defRPr>
      </a:lvl5pPr>
      <a:lvl6pPr marL="4470204" indent="-406382" algn="l" defTabSz="812764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282969" indent="-406382" algn="l" defTabSz="812764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095733" indent="-406382" algn="l" defTabSz="812764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6908498" indent="-406382" algn="l" defTabSz="812764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1276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2764" algn="l" defTabSz="81276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25529" algn="l" defTabSz="81276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38293" algn="l" defTabSz="81276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1058" algn="l" defTabSz="81276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63822" algn="l" defTabSz="81276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76587" algn="l" defTabSz="81276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689351" algn="l" defTabSz="81276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02116" algn="l" defTabSz="81276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www.pythonlearn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George_Boole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hape 242"/>
          <p:cNvSpPr txBox="1">
            <a:spLocks noGrp="1"/>
          </p:cNvSpPr>
          <p:nvPr>
            <p:ph type="title"/>
          </p:nvPr>
        </p:nvSpPr>
        <p:spPr>
          <a:xfrm>
            <a:off x="632178" y="973276"/>
            <a:ext cx="14991644" cy="124772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s-AR" sz="7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Ejecución Condicional</a:t>
            </a:r>
            <a:endParaRPr lang="es-AR" sz="7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43" name="Shape 243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48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Capítulo 3</a:t>
            </a:r>
            <a:endParaRPr lang="es-AR" sz="4800" u="none" strike="noStrike" cap="none" dirty="0">
              <a:solidFill>
                <a:srgbClr val="FF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44" name="Shape 244"/>
          <p:cNvSpPr txBox="1"/>
          <p:nvPr/>
        </p:nvSpPr>
        <p:spPr>
          <a:xfrm>
            <a:off x="4081449" y="7179647"/>
            <a:ext cx="8032200" cy="10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s-AR" sz="32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para Todos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200" u="sng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  <a:hlinkClick r:id="rId3"/>
              </a:rPr>
              <a:t>www.</a:t>
            </a:r>
            <a:r>
              <a:rPr lang="en-US" sz="3200" u="sng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  <a:hlinkClick r:id="rId3"/>
              </a:rPr>
              <a:t>py4e</a:t>
            </a:r>
            <a:r>
              <a:rPr lang="en-US" sz="3200" u="sng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  <a:hlinkClick r:id="rId3"/>
              </a:rPr>
              <a:t>.com</a:t>
            </a:r>
            <a:endParaRPr lang="en-US" sz="3200" u="sng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  <a:hlinkClick r:id="rId3"/>
            </a:endParaRPr>
          </a:p>
        </p:txBody>
      </p:sp>
      <p:pic>
        <p:nvPicPr>
          <p:cNvPr id="245" name="Shape 24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3800662" y="7483947"/>
            <a:ext cx="1968599" cy="668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Shape 208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43300" y="7305747"/>
            <a:ext cx="1024800" cy="10248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6 CuadroTexto"/>
          <p:cNvSpPr txBox="1"/>
          <p:nvPr/>
        </p:nvSpPr>
        <p:spPr>
          <a:xfrm>
            <a:off x="186440" y="226701"/>
            <a:ext cx="5577840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ES" sz="1800" b="1" dirty="0" smtClean="0">
                <a:solidFill>
                  <a:schemeClr val="bg1"/>
                </a:solidFill>
              </a:rPr>
              <a:t>Condicional – Parte 1</a:t>
            </a:r>
            <a:endParaRPr lang="es-ES" sz="1800" b="1" dirty="0">
              <a:solidFill>
                <a:schemeClr val="bg1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2409957" y="85659"/>
            <a:ext cx="2723823" cy="504000"/>
          </a:xfrm>
          <a:prstGeom prst="rect">
            <a:avLst/>
          </a:prstGeom>
          <a:solidFill>
            <a:srgbClr val="002060"/>
          </a:solidFill>
        </p:spPr>
        <p:txBody>
          <a:bodyPr wrap="non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363"/>
          <p:cNvSpPr txBox="1"/>
          <p:nvPr/>
        </p:nvSpPr>
        <p:spPr>
          <a:xfrm>
            <a:off x="4189346" y="5180704"/>
            <a:ext cx="7704000" cy="2421299"/>
          </a:xfrm>
          <a:prstGeom prst="rect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7" name="Shape 364"/>
          <p:cNvSpPr txBox="1"/>
          <p:nvPr/>
        </p:nvSpPr>
        <p:spPr>
          <a:xfrm>
            <a:off x="4167596" y="2912845"/>
            <a:ext cx="7704000" cy="1509299"/>
          </a:xfrm>
          <a:prstGeom prst="rect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" name="Shape 362"/>
          <p:cNvSpPr txBox="1"/>
          <p:nvPr/>
        </p:nvSpPr>
        <p:spPr>
          <a:xfrm>
            <a:off x="5124096" y="6101667"/>
            <a:ext cx="6377099" cy="10169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43" name="Shape 343"/>
          <p:cNvSpPr txBox="1"/>
          <p:nvPr/>
        </p:nvSpPr>
        <p:spPr>
          <a:xfrm>
            <a:off x="4192371" y="2258816"/>
            <a:ext cx="7918337" cy="6521169"/>
          </a:xfrm>
          <a:prstGeom prst="rect">
            <a:avLst/>
          </a:prstGeom>
          <a:noFill/>
          <a:ln w="12700" cap="rnd" cmpd="sng">
            <a:noFill/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x =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3000" b="1" i="0" u="none" strike="noStrike" cap="none" dirty="0" err="1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x &gt; 2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s-ES" sz="3000" b="1" i="0" u="none" strike="noStrike" cap="none" dirty="0" err="1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ES" sz="2800" b="1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Mayor que </a:t>
            </a:r>
            <a:r>
              <a:rPr lang="es-ES" sz="3000" b="1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2')</a:t>
            </a:r>
            <a:endParaRPr lang="es-ES" sz="3000" b="1" i="0" u="none" strike="noStrike" cap="none" dirty="0" smtClean="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s-ES" sz="3000" b="1" i="0" u="none" strike="noStrike" cap="none" dirty="0" err="1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ES" sz="2800" b="1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Sigue siendo mayor</a:t>
            </a:r>
            <a:r>
              <a:rPr lang="es-ES" sz="3000" b="1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')</a:t>
            </a:r>
            <a:endParaRPr lang="es-ES" sz="3000" b="1" i="0" u="none" strike="noStrike" cap="none" dirty="0" smtClean="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es-ES" sz="3000" b="1" i="0" u="none" strike="noStrike" cap="none" dirty="0" err="1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ES" sz="2800" b="1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Terminado con 2’)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ES" sz="3000" b="1" i="0" u="none" strike="noStrike" cap="none" dirty="0" smtClean="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3000" b="1" dirty="0" err="1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for</a:t>
            </a: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i in rango(5)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s-ES" sz="3000" b="1" i="0" u="none" strike="noStrike" cap="none" dirty="0" err="1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(i)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s-ES" sz="3000" b="1" i="0" u="none" strike="noStrike" cap="none" dirty="0" err="1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i &gt; 2 : 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s-ES" sz="3000" b="1" i="0" u="none" strike="noStrike" cap="none" dirty="0" err="1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ES" sz="2800" b="1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Mayor que </a:t>
            </a:r>
            <a:r>
              <a:rPr lang="es-ES" sz="3000" b="1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2')</a:t>
            </a:r>
            <a:endParaRPr lang="es-ES" sz="3000" b="1" i="0" u="none" strike="noStrike" cap="none" dirty="0" smtClean="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3000" b="1" i="0" u="none" strike="noStrike" cap="none" dirty="0" err="1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ES" sz="2800" b="1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Terminado con i', i)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endParaRPr lang="es-ES" sz="3000" b="1" dirty="0" smtClean="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es-ES" sz="3000" b="1" dirty="0" err="1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s-ES" sz="3000" b="1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ES" sz="2800" b="1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s-ES" sz="3000" b="1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Todo Terminado')</a:t>
            </a:r>
            <a:endParaRPr lang="es-ES" sz="3000" b="1" dirty="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5" name="Shape 361"/>
          <p:cNvSpPr txBox="1"/>
          <p:nvPr/>
        </p:nvSpPr>
        <p:spPr>
          <a:xfrm>
            <a:off x="1925500" y="754804"/>
            <a:ext cx="12405000" cy="149474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s-AR" sz="6000" b="1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Piense en los bloques de inicio/fin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Font typeface="Cabin"/>
              <a:buNone/>
            </a:pPr>
            <a:endParaRPr lang="es-AR" dirty="0">
              <a:solidFill>
                <a:srgbClr val="FFFF00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86440" y="226701"/>
            <a:ext cx="5577840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ES" sz="1800" b="1" dirty="0" smtClean="0">
                <a:solidFill>
                  <a:schemeClr val="bg1"/>
                </a:solidFill>
              </a:rPr>
              <a:t>Condicional – Parte 1</a:t>
            </a:r>
            <a:endParaRPr lang="es-ES" sz="1800" b="1" dirty="0">
              <a:solidFill>
                <a:schemeClr val="bg1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2409957" y="85659"/>
            <a:ext cx="2723823" cy="504000"/>
          </a:xfrm>
          <a:prstGeom prst="rect">
            <a:avLst/>
          </a:prstGeom>
          <a:solidFill>
            <a:srgbClr val="002060"/>
          </a:solidFill>
        </p:spPr>
        <p:txBody>
          <a:bodyPr wrap="non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0183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Shape 387"/>
          <p:cNvSpPr txBox="1"/>
          <p:nvPr/>
        </p:nvSpPr>
        <p:spPr>
          <a:xfrm>
            <a:off x="797475" y="3210450"/>
            <a:ext cx="6953818" cy="3332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x = 42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if x &gt; 1 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3000" b="1" i="0" u="none" strike="noStrike" cap="none" dirty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30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print(</a:t>
            </a:r>
            <a:r>
              <a:rPr lang="en-US" sz="3000" b="1" dirty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n-US" sz="3000" b="1" i="0" u="none" strike="noStrike" cap="none" dirty="0" err="1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Más</a:t>
            </a:r>
            <a:r>
              <a:rPr lang="en-US" sz="30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 de 1</a:t>
            </a:r>
            <a:r>
              <a:rPr lang="en-US" sz="3000" b="1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')</a:t>
            </a:r>
            <a:endParaRPr lang="en-US" sz="3000" b="1" i="0" u="none" strike="noStrike" cap="none" dirty="0">
              <a:solidFill>
                <a:srgbClr val="00FF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3000" b="1" i="0" u="none" strike="noStrike" cap="none" dirty="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if x &lt; 100 : </a:t>
            </a:r>
          </a:p>
          <a:p>
            <a:pPr lvl="0">
              <a:buClr>
                <a:srgbClr val="FF00FF"/>
              </a:buClr>
              <a:buSzPct val="25000"/>
            </a:pPr>
            <a:r>
              <a:rPr lang="en-US" sz="3000" b="1" i="0" u="none" strike="noStrike" cap="none" dirty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3000" b="1" i="0" u="none" strike="noStrike" cap="none" dirty="0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print(</a:t>
            </a:r>
            <a:r>
              <a:rPr lang="en-US" sz="3000" b="1" dirty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n-US" sz="3000" b="1" i="0" u="none" strike="noStrike" cap="none" dirty="0" err="1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Menos</a:t>
            </a:r>
            <a:r>
              <a:rPr lang="en-US" sz="3000" b="1" i="0" u="none" strike="noStrike" cap="none" dirty="0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 de 100</a:t>
            </a:r>
            <a:r>
              <a:rPr lang="en-US" sz="3000" b="1" dirty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n-US" sz="3000" b="1" dirty="0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) </a:t>
            </a:r>
            <a:endParaRPr lang="en-US" sz="3000" b="1" i="0" u="none" strike="noStrike" cap="none" dirty="0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lvl="0">
              <a:buClr>
                <a:srgbClr val="FF7F00"/>
              </a:buClr>
              <a:buSzPct val="25000"/>
            </a:pPr>
            <a:r>
              <a:rPr lang="en-US" sz="3000" b="1" i="0" u="none" strike="noStrike" cap="none" dirty="0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print(</a:t>
            </a:r>
            <a:r>
              <a:rPr lang="en-US" sz="3000" b="1" dirty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n-US" sz="3000" b="1" i="0" u="none" strike="noStrike" cap="none" dirty="0" err="1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Todo</a:t>
            </a:r>
            <a:r>
              <a:rPr lang="en-US" sz="3000" b="1" i="0" u="none" strike="noStrike" cap="none" dirty="0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3000" b="1" i="0" u="none" strike="noStrike" cap="none" dirty="0" err="1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Terminado</a:t>
            </a:r>
            <a:r>
              <a:rPr lang="en-US" sz="3000" b="1" dirty="0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')</a:t>
            </a:r>
            <a:endParaRPr lang="en-US" sz="3000" b="1" i="0" u="none" strike="noStrike" cap="none" dirty="0">
              <a:solidFill>
                <a:srgbClr val="00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88" name="Shape 388"/>
          <p:cNvSpPr txBox="1"/>
          <p:nvPr/>
        </p:nvSpPr>
        <p:spPr>
          <a:xfrm>
            <a:off x="1168400" y="905956"/>
            <a:ext cx="4813299" cy="216795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s-AR" sz="6600" b="1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Decisiones Anidadas</a:t>
            </a:r>
            <a:endParaRPr lang="es-AR" sz="6600" b="1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381" name="Shape 381"/>
          <p:cNvCxnSpPr/>
          <p:nvPr/>
        </p:nvCxnSpPr>
        <p:spPr>
          <a:xfrm rot="10800000">
            <a:off x="9451261" y="830128"/>
            <a:ext cx="13265" cy="408228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69" name="Shape 369"/>
          <p:cNvSpPr/>
          <p:nvPr/>
        </p:nvSpPr>
        <p:spPr>
          <a:xfrm>
            <a:off x="7986419" y="1182730"/>
            <a:ext cx="2966810" cy="1229106"/>
          </a:xfrm>
          <a:prstGeom prst="diamond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&gt; 1</a:t>
            </a:r>
          </a:p>
        </p:txBody>
      </p:sp>
      <p:sp>
        <p:nvSpPr>
          <p:cNvPr id="370" name="Shape 370"/>
          <p:cNvSpPr txBox="1"/>
          <p:nvPr/>
        </p:nvSpPr>
        <p:spPr>
          <a:xfrm>
            <a:off x="10253910" y="2433028"/>
            <a:ext cx="3488651" cy="105957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s-AR" sz="2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print('Más de </a:t>
            </a:r>
            <a:r>
              <a:rPr lang="es-AR" sz="2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uno')</a:t>
            </a:r>
            <a:endParaRPr lang="es-AR" sz="2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71" name="Shape 371"/>
          <p:cNvSpPr/>
          <p:nvPr/>
        </p:nvSpPr>
        <p:spPr>
          <a:xfrm>
            <a:off x="10253910" y="3863455"/>
            <a:ext cx="3464810" cy="1229106"/>
          </a:xfrm>
          <a:prstGeom prst="diamond">
            <a:avLst/>
          </a:prstGeom>
          <a:noFill/>
          <a:ln w="508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&lt; 100</a:t>
            </a:r>
          </a:p>
        </p:txBody>
      </p:sp>
      <p:sp>
        <p:nvSpPr>
          <p:cNvPr id="372" name="Shape 372"/>
          <p:cNvSpPr txBox="1"/>
          <p:nvPr/>
        </p:nvSpPr>
        <p:spPr>
          <a:xfrm>
            <a:off x="12636709" y="5050179"/>
            <a:ext cx="3327815" cy="1059575"/>
          </a:xfrm>
          <a:prstGeom prst="rect">
            <a:avLst/>
          </a:prstGeom>
          <a:noFill/>
          <a:ln w="508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s-AR" sz="2600" u="none" strike="noStrike" cap="none" dirty="0" err="1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</a:t>
            </a:r>
            <a:r>
              <a:rPr lang="es-AR" sz="2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es-AR" sz="2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'Menos </a:t>
            </a:r>
            <a:r>
              <a:rPr lang="es-AR" sz="2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 100')</a:t>
            </a:r>
            <a:endParaRPr lang="es-AR" sz="2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73" name="Shape 373"/>
          <p:cNvSpPr txBox="1"/>
          <p:nvPr/>
        </p:nvSpPr>
        <p:spPr>
          <a:xfrm>
            <a:off x="8018206" y="7095158"/>
            <a:ext cx="2892639" cy="1059491"/>
          </a:xfrm>
          <a:prstGeom prst="rect">
            <a:avLst/>
          </a:prstGeom>
          <a:noFill/>
          <a:ln w="508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s-AR" sz="2600" u="none" strike="noStrike" cap="none" dirty="0" err="1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</a:t>
            </a:r>
            <a:r>
              <a:rPr lang="es-AR" sz="2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s-AR" sz="2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'Todo </a:t>
            </a:r>
            <a:r>
              <a:rPr lang="es-AR" sz="2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Terminado'</a:t>
            </a:r>
            <a:endParaRPr lang="es-AR" sz="2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374" name="Shape 374"/>
          <p:cNvCxnSpPr/>
          <p:nvPr/>
        </p:nvCxnSpPr>
        <p:spPr>
          <a:xfrm rot="10800000" flipH="1">
            <a:off x="10932038" y="1782610"/>
            <a:ext cx="1127071" cy="2752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75" name="Shape 375"/>
          <p:cNvCxnSpPr/>
          <p:nvPr/>
        </p:nvCxnSpPr>
        <p:spPr>
          <a:xfrm rot="10800000" flipH="1">
            <a:off x="12049889" y="1782495"/>
            <a:ext cx="9261" cy="63199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76" name="Shape 376"/>
          <p:cNvCxnSpPr/>
          <p:nvPr/>
        </p:nvCxnSpPr>
        <p:spPr>
          <a:xfrm rot="10800000" flipH="1">
            <a:off x="9434062" y="2399916"/>
            <a:ext cx="30462" cy="4684645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77" name="Shape 377"/>
          <p:cNvCxnSpPr/>
          <p:nvPr/>
        </p:nvCxnSpPr>
        <p:spPr>
          <a:xfrm>
            <a:off x="13697529" y="4456817"/>
            <a:ext cx="610580" cy="11920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78" name="Shape 378"/>
          <p:cNvCxnSpPr/>
          <p:nvPr/>
        </p:nvCxnSpPr>
        <p:spPr>
          <a:xfrm rot="10800000" flipH="1">
            <a:off x="14274997" y="4510191"/>
            <a:ext cx="6758" cy="54263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79" name="Shape 379"/>
          <p:cNvCxnSpPr>
            <a:stCxn id="371" idx="0"/>
            <a:endCxn id="370" idx="2"/>
          </p:cNvCxnSpPr>
          <p:nvPr/>
        </p:nvCxnSpPr>
        <p:spPr>
          <a:xfrm flipV="1">
            <a:off x="11986315" y="3492603"/>
            <a:ext cx="11921" cy="370852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80" name="Shape 380"/>
          <p:cNvCxnSpPr/>
          <p:nvPr/>
        </p:nvCxnSpPr>
        <p:spPr>
          <a:xfrm>
            <a:off x="9496313" y="6618350"/>
            <a:ext cx="4749545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82" name="Shape 382"/>
          <p:cNvSpPr txBox="1"/>
          <p:nvPr/>
        </p:nvSpPr>
        <p:spPr>
          <a:xfrm>
            <a:off x="11358517" y="1230411"/>
            <a:ext cx="918430" cy="46621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sí</a:t>
            </a:r>
            <a:endParaRPr lang="es-AR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83" name="Shape 383"/>
          <p:cNvSpPr txBox="1"/>
          <p:nvPr/>
        </p:nvSpPr>
        <p:spPr>
          <a:xfrm>
            <a:off x="13742561" y="3921731"/>
            <a:ext cx="917822" cy="46621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sí</a:t>
            </a:r>
            <a:endParaRPr lang="es-AR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384" name="Shape 384"/>
          <p:cNvCxnSpPr/>
          <p:nvPr/>
        </p:nvCxnSpPr>
        <p:spPr>
          <a:xfrm rot="10800000">
            <a:off x="12003532" y="5123024"/>
            <a:ext cx="0" cy="1495324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85" name="Shape 385"/>
          <p:cNvSpPr txBox="1"/>
          <p:nvPr/>
        </p:nvSpPr>
        <p:spPr>
          <a:xfrm>
            <a:off x="11386329" y="5066072"/>
            <a:ext cx="451643" cy="46621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386" name="Shape 386"/>
          <p:cNvSpPr txBox="1"/>
          <p:nvPr/>
        </p:nvSpPr>
        <p:spPr>
          <a:xfrm>
            <a:off x="8896328" y="2544284"/>
            <a:ext cx="451643" cy="46621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cxnSp>
        <p:nvCxnSpPr>
          <p:cNvPr id="389" name="Shape 389"/>
          <p:cNvCxnSpPr/>
          <p:nvPr/>
        </p:nvCxnSpPr>
        <p:spPr>
          <a:xfrm rot="10800000" flipH="1">
            <a:off x="14274997" y="6163128"/>
            <a:ext cx="6758" cy="54263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3" name="22 CuadroTexto"/>
          <p:cNvSpPr txBox="1"/>
          <p:nvPr/>
        </p:nvSpPr>
        <p:spPr>
          <a:xfrm>
            <a:off x="186440" y="226701"/>
            <a:ext cx="5577840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ES" sz="1800" b="1" dirty="0" smtClean="0">
                <a:solidFill>
                  <a:schemeClr val="bg1"/>
                </a:solidFill>
              </a:rPr>
              <a:t>Condicional – Parte 1</a:t>
            </a:r>
            <a:endParaRPr lang="es-ES" sz="1800" b="1" dirty="0">
              <a:solidFill>
                <a:schemeClr val="bg1"/>
              </a:solidFill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12409957" y="85659"/>
            <a:ext cx="2723823" cy="504000"/>
          </a:xfrm>
          <a:prstGeom prst="rect">
            <a:avLst/>
          </a:prstGeom>
          <a:solidFill>
            <a:srgbClr val="002060"/>
          </a:solidFill>
        </p:spPr>
        <p:txBody>
          <a:bodyPr wrap="non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Shape 394"/>
          <p:cNvSpPr txBox="1">
            <a:spLocks noGrp="1"/>
          </p:cNvSpPr>
          <p:nvPr>
            <p:ph type="title"/>
          </p:nvPr>
        </p:nvSpPr>
        <p:spPr>
          <a:xfrm>
            <a:off x="-1" y="471268"/>
            <a:ext cx="11603468" cy="17943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s-AR" sz="6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Decisiones Bidireccionales</a:t>
            </a:r>
            <a:endParaRPr lang="es-AR" sz="6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95" name="Shape 395"/>
          <p:cNvSpPr txBox="1">
            <a:spLocks noGrp="1"/>
          </p:cNvSpPr>
          <p:nvPr>
            <p:ph idx="1"/>
          </p:nvPr>
        </p:nvSpPr>
        <p:spPr>
          <a:xfrm>
            <a:off x="1155700" y="2603501"/>
            <a:ext cx="5874687" cy="564016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s-AR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veces, queremos hacer una cosa si una expresión lógica es verdadera y otra cosa si la expresión es falsa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s-AR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Es como una encrucijada – debemos elegir </a:t>
            </a:r>
            <a:r>
              <a:rPr lang="es-AR" sz="3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un camino u otro</a:t>
            </a:r>
            <a:r>
              <a:rPr lang="es-AR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pero no podemos elegir ambos</a:t>
            </a:r>
            <a:endParaRPr lang="es-AR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96" name="Shape 396"/>
          <p:cNvSpPr/>
          <p:nvPr/>
        </p:nvSpPr>
        <p:spPr>
          <a:xfrm>
            <a:off x="9980540" y="3241114"/>
            <a:ext cx="3257489" cy="1349530"/>
          </a:xfrm>
          <a:prstGeom prst="diamond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7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&gt; 2</a:t>
            </a:r>
          </a:p>
        </p:txBody>
      </p:sp>
      <p:sp>
        <p:nvSpPr>
          <p:cNvPr id="397" name="Shape 397"/>
          <p:cNvSpPr txBox="1"/>
          <p:nvPr/>
        </p:nvSpPr>
        <p:spPr>
          <a:xfrm>
            <a:off x="12784308" y="4613913"/>
            <a:ext cx="3176051" cy="1163389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s-ES" sz="3200" u="none" strike="noStrike" cap="none" dirty="0" err="1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</a:t>
            </a:r>
            <a:r>
              <a:rPr lang="es-E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es-ES" sz="32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es-E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Más grande')</a:t>
            </a:r>
            <a:endParaRPr lang="es-E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398" name="Shape 398"/>
          <p:cNvCxnSpPr/>
          <p:nvPr/>
        </p:nvCxnSpPr>
        <p:spPr>
          <a:xfrm rot="10800000" flipH="1">
            <a:off x="13214762" y="3892612"/>
            <a:ext cx="1278272" cy="11633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99" name="Shape 399"/>
          <p:cNvCxnSpPr/>
          <p:nvPr/>
        </p:nvCxnSpPr>
        <p:spPr>
          <a:xfrm rot="10800000" flipH="1">
            <a:off x="14442137" y="3910062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00" name="Shape 400"/>
          <p:cNvCxnSpPr/>
          <p:nvPr/>
        </p:nvCxnSpPr>
        <p:spPr>
          <a:xfrm rot="10800000" flipH="1">
            <a:off x="11638370" y="6213572"/>
            <a:ext cx="2822672" cy="29085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01" name="Shape 401"/>
          <p:cNvSpPr txBox="1"/>
          <p:nvPr/>
        </p:nvSpPr>
        <p:spPr>
          <a:xfrm>
            <a:off x="13683026" y="3293467"/>
            <a:ext cx="810008" cy="51189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Sí</a:t>
            </a:r>
            <a:endParaRPr lang="es-E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02" name="Shape 402"/>
          <p:cNvSpPr txBox="1"/>
          <p:nvPr/>
        </p:nvSpPr>
        <p:spPr>
          <a:xfrm>
            <a:off x="9560265" y="3293467"/>
            <a:ext cx="495894" cy="51189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cxnSp>
        <p:nvCxnSpPr>
          <p:cNvPr id="403" name="Shape 403"/>
          <p:cNvCxnSpPr/>
          <p:nvPr/>
        </p:nvCxnSpPr>
        <p:spPr>
          <a:xfrm rot="10800000">
            <a:off x="14434866" y="5765668"/>
            <a:ext cx="8725" cy="423181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04" name="Shape 404"/>
          <p:cNvCxnSpPr/>
          <p:nvPr/>
        </p:nvCxnSpPr>
        <p:spPr>
          <a:xfrm rot="10800000">
            <a:off x="11622373" y="2649239"/>
            <a:ext cx="4362" cy="629684"/>
          </a:xfrm>
          <a:prstGeom prst="straightConnector1">
            <a:avLst/>
          </a:prstGeom>
          <a:noFill/>
          <a:ln w="635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05" name="Shape 405"/>
          <p:cNvSpPr txBox="1"/>
          <p:nvPr/>
        </p:nvSpPr>
        <p:spPr>
          <a:xfrm>
            <a:off x="10061978" y="1751976"/>
            <a:ext cx="3176051" cy="884175"/>
          </a:xfrm>
          <a:prstGeom prst="rect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= 4</a:t>
            </a:r>
          </a:p>
        </p:txBody>
      </p:sp>
      <p:cxnSp>
        <p:nvCxnSpPr>
          <p:cNvPr id="406" name="Shape 406"/>
          <p:cNvCxnSpPr/>
          <p:nvPr/>
        </p:nvCxnSpPr>
        <p:spPr>
          <a:xfrm>
            <a:off x="8805517" y="3910062"/>
            <a:ext cx="1209925" cy="5819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07" name="Shape 407"/>
          <p:cNvCxnSpPr/>
          <p:nvPr/>
        </p:nvCxnSpPr>
        <p:spPr>
          <a:xfrm rot="10800000" flipH="1">
            <a:off x="8788067" y="3910062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08" name="Shape 408"/>
          <p:cNvSpPr txBox="1"/>
          <p:nvPr/>
        </p:nvSpPr>
        <p:spPr>
          <a:xfrm>
            <a:off x="7258210" y="4590645"/>
            <a:ext cx="3176051" cy="1163389"/>
          </a:xfrm>
          <a:prstGeom prst="rect">
            <a:avLst/>
          </a:prstGeom>
          <a:noFill/>
          <a:ln w="508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s-ES" sz="3200" u="none" strike="noStrike" cap="none" dirty="0" err="1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</a:t>
            </a:r>
            <a:r>
              <a:rPr lang="es-E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es-ES" sz="32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es-E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 más grande')</a:t>
            </a:r>
            <a:endParaRPr lang="es-E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409" name="Shape 409"/>
          <p:cNvCxnSpPr/>
          <p:nvPr/>
        </p:nvCxnSpPr>
        <p:spPr>
          <a:xfrm flipH="1">
            <a:off x="8783702" y="6222298"/>
            <a:ext cx="2856119" cy="2908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10" name="Shape 410"/>
          <p:cNvCxnSpPr/>
          <p:nvPr/>
        </p:nvCxnSpPr>
        <p:spPr>
          <a:xfrm rot="10800000">
            <a:off x="8757526" y="5777302"/>
            <a:ext cx="8725" cy="423181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11" name="Shape 411"/>
          <p:cNvCxnSpPr/>
          <p:nvPr/>
        </p:nvCxnSpPr>
        <p:spPr>
          <a:xfrm rot="10800000" flipH="1">
            <a:off x="11650004" y="6283375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12" name="Shape 412"/>
          <p:cNvSpPr txBox="1"/>
          <p:nvPr/>
        </p:nvSpPr>
        <p:spPr>
          <a:xfrm>
            <a:off x="10015442" y="6940691"/>
            <a:ext cx="3176051" cy="884175"/>
          </a:xfrm>
          <a:prstGeom prst="rect">
            <a:avLst/>
          </a:prstGeom>
          <a:noFill/>
          <a:ln w="508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s-ES" sz="3300" u="none" strike="noStrike" cap="none" dirty="0" err="1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</a:t>
            </a:r>
            <a:r>
              <a:rPr lang="es-ES" sz="33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s-ES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es-ES" sz="33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Todo Terminado'</a:t>
            </a:r>
            <a:endParaRPr lang="es-ES" sz="33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186440" y="226701"/>
            <a:ext cx="5577840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ES" sz="1800" b="1" dirty="0" smtClean="0">
                <a:solidFill>
                  <a:schemeClr val="bg1"/>
                </a:solidFill>
              </a:rPr>
              <a:t>Condicional – Parte 1</a:t>
            </a:r>
            <a:endParaRPr lang="es-ES" sz="1800" b="1" dirty="0">
              <a:solidFill>
                <a:schemeClr val="bg1"/>
              </a:solidFill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12409957" y="85659"/>
            <a:ext cx="2723823" cy="504000"/>
          </a:xfrm>
          <a:prstGeom prst="rect">
            <a:avLst/>
          </a:prstGeom>
          <a:solidFill>
            <a:srgbClr val="002060"/>
          </a:solidFill>
        </p:spPr>
        <p:txBody>
          <a:bodyPr wrap="non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Shape 394"/>
          <p:cNvSpPr txBox="1">
            <a:spLocks noGrp="1"/>
          </p:cNvSpPr>
          <p:nvPr>
            <p:ph type="title"/>
          </p:nvPr>
        </p:nvSpPr>
        <p:spPr>
          <a:xfrm>
            <a:off x="186439" y="1333744"/>
            <a:ext cx="10128499" cy="17943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s-AR" sz="6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Decisiones Bidireccionales con </a:t>
            </a:r>
            <a:r>
              <a:rPr lang="es-AR" sz="6600" u="none" strike="noStrike" cap="none" dirty="0" err="1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else</a:t>
            </a:r>
            <a:r>
              <a:rPr lang="es-AR" sz="6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</a:t>
            </a:r>
            <a:endParaRPr lang="es-AR" sz="6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96" name="Shape 396"/>
          <p:cNvSpPr/>
          <p:nvPr/>
        </p:nvSpPr>
        <p:spPr>
          <a:xfrm>
            <a:off x="9861218" y="3130302"/>
            <a:ext cx="3257489" cy="1349530"/>
          </a:xfrm>
          <a:prstGeom prst="diamond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7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&gt; 2</a:t>
            </a:r>
          </a:p>
        </p:txBody>
      </p:sp>
      <p:sp>
        <p:nvSpPr>
          <p:cNvPr id="397" name="Shape 397"/>
          <p:cNvSpPr txBox="1"/>
          <p:nvPr/>
        </p:nvSpPr>
        <p:spPr>
          <a:xfrm>
            <a:off x="12664986" y="4503101"/>
            <a:ext cx="3176051" cy="1163389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s-ES" sz="3200" u="none" strike="noStrike" cap="none" dirty="0" err="1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</a:t>
            </a:r>
            <a:r>
              <a:rPr lang="es-ES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es-ES" sz="32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'Más </a:t>
            </a:r>
            <a:r>
              <a:rPr lang="es-E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grande')</a:t>
            </a:r>
            <a:endParaRPr lang="es-E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398" name="Shape 398"/>
          <p:cNvCxnSpPr/>
          <p:nvPr/>
        </p:nvCxnSpPr>
        <p:spPr>
          <a:xfrm rot="10800000" flipH="1">
            <a:off x="13095440" y="3781800"/>
            <a:ext cx="1278272" cy="11633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99" name="Shape 399"/>
          <p:cNvCxnSpPr/>
          <p:nvPr/>
        </p:nvCxnSpPr>
        <p:spPr>
          <a:xfrm rot="10800000" flipH="1">
            <a:off x="14322815" y="3799250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00" name="Shape 400"/>
          <p:cNvCxnSpPr/>
          <p:nvPr/>
        </p:nvCxnSpPr>
        <p:spPr>
          <a:xfrm rot="10800000" flipH="1">
            <a:off x="11519048" y="6102760"/>
            <a:ext cx="2822672" cy="29085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01" name="Shape 401"/>
          <p:cNvSpPr txBox="1"/>
          <p:nvPr/>
        </p:nvSpPr>
        <p:spPr>
          <a:xfrm>
            <a:off x="13563704" y="3182655"/>
            <a:ext cx="810008" cy="51189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Sí</a:t>
            </a:r>
            <a:endParaRPr lang="es-E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02" name="Shape 402"/>
          <p:cNvSpPr txBox="1"/>
          <p:nvPr/>
        </p:nvSpPr>
        <p:spPr>
          <a:xfrm>
            <a:off x="9440943" y="3182655"/>
            <a:ext cx="495894" cy="51189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  <a:endParaRPr lang="es-E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403" name="Shape 403"/>
          <p:cNvCxnSpPr/>
          <p:nvPr/>
        </p:nvCxnSpPr>
        <p:spPr>
          <a:xfrm rot="10800000">
            <a:off x="14315544" y="5654856"/>
            <a:ext cx="8725" cy="423181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04" name="Shape 404"/>
          <p:cNvCxnSpPr/>
          <p:nvPr/>
        </p:nvCxnSpPr>
        <p:spPr>
          <a:xfrm rot="10800000">
            <a:off x="11503051" y="2538427"/>
            <a:ext cx="4362" cy="629684"/>
          </a:xfrm>
          <a:prstGeom prst="straightConnector1">
            <a:avLst/>
          </a:prstGeom>
          <a:noFill/>
          <a:ln w="635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05" name="Shape 405"/>
          <p:cNvSpPr txBox="1"/>
          <p:nvPr/>
        </p:nvSpPr>
        <p:spPr>
          <a:xfrm>
            <a:off x="9942656" y="1641164"/>
            <a:ext cx="3176051" cy="884175"/>
          </a:xfrm>
          <a:prstGeom prst="rect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= 4</a:t>
            </a:r>
          </a:p>
        </p:txBody>
      </p:sp>
      <p:cxnSp>
        <p:nvCxnSpPr>
          <p:cNvPr id="406" name="Shape 406"/>
          <p:cNvCxnSpPr/>
          <p:nvPr/>
        </p:nvCxnSpPr>
        <p:spPr>
          <a:xfrm rot="10800000" flipH="1">
            <a:off x="8686195" y="3805068"/>
            <a:ext cx="1278272" cy="11633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07" name="Shape 407"/>
          <p:cNvCxnSpPr/>
          <p:nvPr/>
        </p:nvCxnSpPr>
        <p:spPr>
          <a:xfrm rot="10800000" flipH="1">
            <a:off x="8668745" y="3799250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08" name="Shape 408"/>
          <p:cNvSpPr txBox="1"/>
          <p:nvPr/>
        </p:nvSpPr>
        <p:spPr>
          <a:xfrm>
            <a:off x="7138888" y="4479833"/>
            <a:ext cx="3176051" cy="1163389"/>
          </a:xfrm>
          <a:prstGeom prst="rect">
            <a:avLst/>
          </a:prstGeom>
          <a:noFill/>
          <a:ln w="508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s-ES" sz="3200" u="none" strike="noStrike" cap="none" dirty="0" err="1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</a:t>
            </a:r>
            <a:r>
              <a:rPr lang="es-ES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es-ES" sz="32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'No </a:t>
            </a:r>
            <a:r>
              <a:rPr lang="es-E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más grande')</a:t>
            </a:r>
            <a:endParaRPr lang="es-E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409" name="Shape 409"/>
          <p:cNvCxnSpPr/>
          <p:nvPr/>
        </p:nvCxnSpPr>
        <p:spPr>
          <a:xfrm flipH="1">
            <a:off x="8664380" y="6111486"/>
            <a:ext cx="2856119" cy="2908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10" name="Shape 410"/>
          <p:cNvCxnSpPr/>
          <p:nvPr/>
        </p:nvCxnSpPr>
        <p:spPr>
          <a:xfrm rot="10800000">
            <a:off x="8638204" y="5666490"/>
            <a:ext cx="8725" cy="423181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11" name="Shape 411"/>
          <p:cNvCxnSpPr/>
          <p:nvPr/>
        </p:nvCxnSpPr>
        <p:spPr>
          <a:xfrm rot="10800000" flipH="1">
            <a:off x="11530682" y="6172563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12" name="Shape 412"/>
          <p:cNvSpPr txBox="1"/>
          <p:nvPr/>
        </p:nvSpPr>
        <p:spPr>
          <a:xfrm>
            <a:off x="9896120" y="6829879"/>
            <a:ext cx="3176051" cy="884175"/>
          </a:xfrm>
          <a:prstGeom prst="rect">
            <a:avLst/>
          </a:prstGeom>
          <a:noFill/>
          <a:ln w="508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s-ES" sz="3300" u="none" strike="noStrike" cap="none" dirty="0" err="1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</a:t>
            </a:r>
            <a:r>
              <a:rPr lang="es-ES" sz="33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s-ES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es-ES" sz="33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Todo Terminado'</a:t>
            </a:r>
            <a:endParaRPr lang="es-ES" sz="33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2" name="Shape 418"/>
          <p:cNvSpPr txBox="1"/>
          <p:nvPr/>
        </p:nvSpPr>
        <p:spPr>
          <a:xfrm>
            <a:off x="350521" y="3549412"/>
            <a:ext cx="5572698" cy="4009665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s-ES" sz="3000" b="1" i="0" u="none" strike="noStrike" cap="none" dirty="0" smtClean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x = 4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ES" sz="3000" b="1" i="0" u="none" strike="noStrike" cap="none" dirty="0" smtClean="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s-ES" sz="3000" b="1" i="0" u="none" strike="noStrike" cap="none" dirty="0" err="1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s-ES" sz="30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 x &gt; 2 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s-ES" sz="30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s-ES" sz="3000" b="1" i="0" u="none" strike="noStrike" cap="none" dirty="0" err="1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s-ES" sz="3000" b="1" dirty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('Más </a:t>
            </a:r>
            <a:r>
              <a:rPr lang="es-ES" sz="30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grande')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s-ES" sz="3000" b="1" i="0" u="none" strike="noStrike" cap="none" dirty="0" err="1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  <a:r>
              <a:rPr lang="es-ES" sz="3000" b="1" i="0" u="none" strike="noStrike" cap="none" dirty="0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 :</a:t>
            </a:r>
          </a:p>
          <a:p>
            <a:pPr lvl="0">
              <a:buClr>
                <a:srgbClr val="FF00FF"/>
              </a:buClr>
              <a:buSzPct val="25000"/>
            </a:pPr>
            <a:r>
              <a:rPr lang="es-ES" sz="3000" b="1" i="0" u="none" strike="noStrike" cap="none" dirty="0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s-ES" sz="3000" b="1" i="0" u="none" strike="noStrike" cap="none" dirty="0" err="1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s-ES" sz="3000" b="1" dirty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('Más </a:t>
            </a:r>
            <a:r>
              <a:rPr lang="es-ES" sz="3000" b="1" i="0" u="none" strike="noStrike" cap="none" dirty="0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pequeño')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ES" sz="3000" b="1" i="0" u="none" strike="noStrike" cap="none" dirty="0" smtClean="0">
              <a:solidFill>
                <a:srgbClr val="00FF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lvl="0">
              <a:buClr>
                <a:srgbClr val="FF7F00"/>
              </a:buClr>
              <a:buSzPct val="25000"/>
            </a:pPr>
            <a:r>
              <a:rPr lang="es-ES" sz="3000" b="1" i="0" u="none" strike="noStrike" cap="none" dirty="0" err="1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s-ES" sz="3000" b="1" i="0" u="none" strike="noStrike" cap="none" dirty="0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3000" b="1" dirty="0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'Todo </a:t>
            </a:r>
            <a:r>
              <a:rPr lang="es-ES" sz="3000" b="1" i="0" u="none" strike="noStrike" cap="none" dirty="0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Terminado'</a:t>
            </a:r>
            <a:endParaRPr lang="es-ES" sz="3000" b="1" i="0" u="none" strike="noStrike" cap="none" dirty="0">
              <a:solidFill>
                <a:srgbClr val="00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186440" y="226701"/>
            <a:ext cx="5577840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ES" sz="1800" b="1" dirty="0" smtClean="0">
                <a:solidFill>
                  <a:schemeClr val="bg1"/>
                </a:solidFill>
              </a:rPr>
              <a:t>Condicional – Parte 1</a:t>
            </a:r>
            <a:endParaRPr lang="es-ES" sz="1800" b="1" dirty="0">
              <a:solidFill>
                <a:schemeClr val="bg1"/>
              </a:solidFill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12409957" y="85659"/>
            <a:ext cx="2723823" cy="504000"/>
          </a:xfrm>
          <a:prstGeom prst="rect">
            <a:avLst/>
          </a:prstGeom>
          <a:solidFill>
            <a:srgbClr val="002060"/>
          </a:solidFill>
        </p:spPr>
        <p:txBody>
          <a:bodyPr wrap="non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5842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>
                <a:solidFill>
                  <a:srgbClr val="FFFF00"/>
                </a:solidFill>
              </a:rPr>
              <a:t>Más Patrones de Ejecución Condicional</a:t>
            </a:r>
            <a:endParaRPr lang="es-AR" dirty="0">
              <a:solidFill>
                <a:srgbClr val="FFFF00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186440" y="226701"/>
            <a:ext cx="5577840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ES" sz="1800" b="1" dirty="0" smtClean="0">
                <a:solidFill>
                  <a:schemeClr val="bg1"/>
                </a:solidFill>
              </a:rPr>
              <a:t>Condicional – Parte 1</a:t>
            </a:r>
            <a:endParaRPr lang="es-ES" sz="1800" b="1" dirty="0">
              <a:solidFill>
                <a:schemeClr val="bg1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2409957" y="85659"/>
            <a:ext cx="2723823" cy="504000"/>
          </a:xfrm>
          <a:prstGeom prst="rect">
            <a:avLst/>
          </a:prstGeom>
          <a:solidFill>
            <a:srgbClr val="002060"/>
          </a:solidFill>
        </p:spPr>
        <p:txBody>
          <a:bodyPr wrap="non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0403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" name="Shape 567"/>
          <p:cNvSpPr txBox="1">
            <a:spLocks noGrp="1"/>
          </p:cNvSpPr>
          <p:nvPr>
            <p:ph type="title"/>
          </p:nvPr>
        </p:nvSpPr>
        <p:spPr>
          <a:xfrm>
            <a:off x="5854700" y="768096"/>
            <a:ext cx="9819054" cy="1365504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7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Pasos Condicionales</a:t>
            </a:r>
            <a:endParaRPr lang="es-AR" sz="7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68" name="Shape 568"/>
          <p:cNvSpPr txBox="1"/>
          <p:nvPr/>
        </p:nvSpPr>
        <p:spPr>
          <a:xfrm>
            <a:off x="13684012" y="3562350"/>
            <a:ext cx="2927588" cy="2184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Resultado: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AR" sz="3600" u="none" strike="noStrike" cap="none" dirty="0" smtClean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s-AR" sz="32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Más pequeño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s-AR" sz="32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Finis</a:t>
            </a:r>
            <a:endParaRPr lang="es-AR" sz="32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69" name="Shape 569"/>
          <p:cNvSpPr txBox="1"/>
          <p:nvPr/>
        </p:nvSpPr>
        <p:spPr>
          <a:xfrm>
            <a:off x="7799386" y="2873375"/>
            <a:ext cx="4535286" cy="498474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Programa: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AR" sz="3600" u="none" strike="noStrike" cap="none" dirty="0" smtClean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s-AR" sz="2800" b="1" u="none" strike="noStrike" cap="none" dirty="0" smtClean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 =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s-AR" sz="2800" b="1" u="none" strike="noStrike" cap="none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if</a:t>
            </a:r>
            <a:r>
              <a:rPr lang="es-AR" sz="2800" b="1" u="none" strike="noStrike" cap="none" dirty="0" smtClean="0">
                <a:solidFill>
                  <a:srgbClr val="FF7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  <a:r>
              <a:rPr lang="es-AR" sz="2800" b="1" u="none" strike="noStrike" cap="none" dirty="0" smtClean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 &lt; 10: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s-AR" sz="2800" b="1" u="none" strike="noStrike" cap="none" dirty="0" smtClean="0">
                <a:solidFill>
                  <a:srgbClr val="FF7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  </a:t>
            </a:r>
            <a:r>
              <a:rPr lang="es-AR" sz="2800" b="1" u="none" strike="noStrike" cap="none" dirty="0" err="1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print</a:t>
            </a:r>
            <a:r>
              <a:rPr lang="es-AR" sz="2800" b="1" u="none" strike="noStrike" cap="none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(</a:t>
            </a:r>
            <a:r>
              <a:rPr lang="es-AR" sz="2800" b="1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'Más </a:t>
            </a:r>
            <a:r>
              <a:rPr lang="es-AR" sz="2800" b="1" dirty="0" smtClean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Pequeño'</a:t>
            </a:r>
            <a:r>
              <a:rPr lang="es-AR" sz="2800" b="1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)</a:t>
            </a:r>
            <a:endParaRPr lang="es-AR" sz="2800" b="1" u="none" strike="noStrike" cap="none" dirty="0" smtClean="0">
              <a:solidFill>
                <a:srgbClr val="00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s-AR" sz="2800" b="1" u="none" strike="noStrike" cap="none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if</a:t>
            </a:r>
            <a:r>
              <a:rPr lang="es-AR" sz="2800" b="1" u="none" strike="noStrike" cap="none" dirty="0" smtClean="0">
                <a:solidFill>
                  <a:srgbClr val="FF7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  <a:r>
              <a:rPr lang="es-AR" sz="2800" b="1" u="none" strike="noStrike" cap="none" dirty="0" smtClean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 &gt; 20: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s-AR" sz="2800" b="1" u="none" strike="noStrike" cap="none" dirty="0" smtClean="0">
                <a:solidFill>
                  <a:srgbClr val="FF7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  </a:t>
            </a:r>
            <a:r>
              <a:rPr lang="es-AR" sz="2800" b="1" u="none" strike="noStrike" cap="none" dirty="0" err="1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print</a:t>
            </a:r>
            <a:r>
              <a:rPr lang="es-AR" sz="2800" b="1" u="none" strike="noStrike" cap="none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(</a:t>
            </a:r>
            <a:r>
              <a:rPr lang="es-AR" sz="2800" b="1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'Más </a:t>
            </a:r>
            <a:r>
              <a:rPr lang="es-AR" sz="2800" b="1" dirty="0" smtClean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Grande'</a:t>
            </a:r>
            <a:r>
              <a:rPr lang="es-AR" sz="2800" b="1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)</a:t>
            </a:r>
            <a:endParaRPr lang="es-AR" sz="2800" b="1" u="none" strike="noStrike" cap="none" dirty="0" smtClean="0">
              <a:solidFill>
                <a:srgbClr val="00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AR" sz="2800" b="1" u="none" strike="noStrike" cap="none" dirty="0" smtClean="0">
              <a:solidFill>
                <a:srgbClr val="00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s-AR" sz="2800" b="1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p</a:t>
            </a:r>
            <a:r>
              <a:rPr lang="es-AR" sz="2800" b="1" u="none" strike="noStrike" cap="none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rint(</a:t>
            </a:r>
            <a:r>
              <a:rPr lang="es-AR" sz="2800" b="1" u="none" strike="noStrike" cap="none" dirty="0" smtClean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'Finis'</a:t>
            </a:r>
            <a:r>
              <a:rPr lang="es-AR" sz="2800" b="1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)</a:t>
            </a:r>
            <a:endParaRPr lang="es-AR" sz="2800" b="1" u="none" strike="noStrike" cap="none" dirty="0">
              <a:solidFill>
                <a:srgbClr val="00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</p:txBody>
      </p:sp>
      <p:sp>
        <p:nvSpPr>
          <p:cNvPr id="570" name="Shape 570"/>
          <p:cNvSpPr txBox="1"/>
          <p:nvPr/>
        </p:nvSpPr>
        <p:spPr>
          <a:xfrm>
            <a:off x="1244600" y="977900"/>
            <a:ext cx="2743199" cy="5970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= 5</a:t>
            </a:r>
          </a:p>
        </p:txBody>
      </p:sp>
      <p:cxnSp>
        <p:nvCxnSpPr>
          <p:cNvPr id="571" name="Shape 571"/>
          <p:cNvCxnSpPr/>
          <p:nvPr/>
        </p:nvCxnSpPr>
        <p:spPr>
          <a:xfrm rot="10800000">
            <a:off x="2597149" y="1560512"/>
            <a:ext cx="14287" cy="5667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72" name="Shape 572"/>
          <p:cNvCxnSpPr>
            <a:endCxn id="569" idx="3"/>
          </p:cNvCxnSpPr>
          <p:nvPr/>
        </p:nvCxnSpPr>
        <p:spPr>
          <a:xfrm flipH="1">
            <a:off x="12334672" y="4948237"/>
            <a:ext cx="1206230" cy="417513"/>
          </a:xfrm>
          <a:prstGeom prst="straightConnector1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73" name="Shape 573"/>
          <p:cNvSpPr/>
          <p:nvPr/>
        </p:nvSpPr>
        <p:spPr>
          <a:xfrm>
            <a:off x="1181100" y="2120900"/>
            <a:ext cx="2870200" cy="1270000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&lt; 10 ?</a:t>
            </a:r>
          </a:p>
        </p:txBody>
      </p:sp>
      <p:cxnSp>
        <p:nvCxnSpPr>
          <p:cNvPr id="574" name="Shape 574"/>
          <p:cNvCxnSpPr/>
          <p:nvPr/>
        </p:nvCxnSpPr>
        <p:spPr>
          <a:xfrm rot="10800000">
            <a:off x="2597150" y="3338512"/>
            <a:ext cx="19049" cy="1609725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75" name="Shape 575"/>
          <p:cNvSpPr txBox="1"/>
          <p:nvPr/>
        </p:nvSpPr>
        <p:spPr>
          <a:xfrm>
            <a:off x="3327400" y="3352800"/>
            <a:ext cx="2921000" cy="7492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27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27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en-US" sz="2700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Más</a:t>
            </a:r>
            <a:r>
              <a:rPr lang="en-US" sz="27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2700" dirty="0" err="1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pequeño</a:t>
            </a:r>
            <a:r>
              <a:rPr lang="en-US" sz="27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  <a:endParaRPr lang="en-US" sz="27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576" name="Shape 576"/>
          <p:cNvCxnSpPr/>
          <p:nvPr/>
        </p:nvCxnSpPr>
        <p:spPr>
          <a:xfrm rot="10800000">
            <a:off x="4038599" y="2749549"/>
            <a:ext cx="777875" cy="15875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77" name="Shape 577"/>
          <p:cNvCxnSpPr/>
          <p:nvPr/>
        </p:nvCxnSpPr>
        <p:spPr>
          <a:xfrm rot="10800000" flipH="1">
            <a:off x="4783137" y="2749550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78" name="Shape 578"/>
          <p:cNvCxnSpPr/>
          <p:nvPr/>
        </p:nvCxnSpPr>
        <p:spPr>
          <a:xfrm flipH="1">
            <a:off x="4783137" y="4087812"/>
            <a:ext cx="15875" cy="3143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79" name="Shape 579"/>
          <p:cNvCxnSpPr/>
          <p:nvPr/>
        </p:nvCxnSpPr>
        <p:spPr>
          <a:xfrm>
            <a:off x="2649536" y="4419600"/>
            <a:ext cx="2149474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80" name="Shape 580"/>
          <p:cNvSpPr/>
          <p:nvPr/>
        </p:nvSpPr>
        <p:spPr>
          <a:xfrm>
            <a:off x="1181100" y="4864100"/>
            <a:ext cx="2870200" cy="1270000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&gt; 20 ?</a:t>
            </a:r>
          </a:p>
        </p:txBody>
      </p:sp>
      <p:cxnSp>
        <p:nvCxnSpPr>
          <p:cNvPr id="581" name="Shape 581"/>
          <p:cNvCxnSpPr/>
          <p:nvPr/>
        </p:nvCxnSpPr>
        <p:spPr>
          <a:xfrm rot="10800000">
            <a:off x="2597150" y="6081711"/>
            <a:ext cx="19049" cy="1609725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82" name="Shape 582"/>
          <p:cNvSpPr txBox="1"/>
          <p:nvPr/>
        </p:nvSpPr>
        <p:spPr>
          <a:xfrm>
            <a:off x="3327400" y="6096000"/>
            <a:ext cx="2921000" cy="7492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27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27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en-US" sz="2700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Más</a:t>
            </a:r>
            <a:r>
              <a:rPr lang="en-US" sz="27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27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Grande')</a:t>
            </a:r>
            <a:endParaRPr lang="en-US" sz="27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583" name="Shape 583"/>
          <p:cNvCxnSpPr/>
          <p:nvPr/>
        </p:nvCxnSpPr>
        <p:spPr>
          <a:xfrm rot="10800000">
            <a:off x="4038599" y="5492749"/>
            <a:ext cx="777875" cy="15875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84" name="Shape 584"/>
          <p:cNvCxnSpPr/>
          <p:nvPr/>
        </p:nvCxnSpPr>
        <p:spPr>
          <a:xfrm rot="10800000" flipH="1">
            <a:off x="4783137" y="5492750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85" name="Shape 585"/>
          <p:cNvCxnSpPr/>
          <p:nvPr/>
        </p:nvCxnSpPr>
        <p:spPr>
          <a:xfrm flipH="1">
            <a:off x="4783137" y="6831011"/>
            <a:ext cx="15875" cy="3143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86" name="Shape 586"/>
          <p:cNvCxnSpPr/>
          <p:nvPr/>
        </p:nvCxnSpPr>
        <p:spPr>
          <a:xfrm>
            <a:off x="2649536" y="7162800"/>
            <a:ext cx="2149474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87" name="Shape 587"/>
          <p:cNvCxnSpPr/>
          <p:nvPr/>
        </p:nvCxnSpPr>
        <p:spPr>
          <a:xfrm flipH="1">
            <a:off x="11431588" y="5508625"/>
            <a:ext cx="2109314" cy="1654175"/>
          </a:xfrm>
          <a:prstGeom prst="straightConnector1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88" name="Shape 588"/>
          <p:cNvSpPr txBox="1"/>
          <p:nvPr/>
        </p:nvSpPr>
        <p:spPr>
          <a:xfrm>
            <a:off x="1244600" y="7658100"/>
            <a:ext cx="2743199" cy="5969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en-US" sz="30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Finis</a:t>
            </a:r>
            <a:r>
              <a:rPr lang="en-US" sz="30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en-US" sz="30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89" name="Shape 589"/>
          <p:cNvSpPr txBox="1"/>
          <p:nvPr/>
        </p:nvSpPr>
        <p:spPr>
          <a:xfrm>
            <a:off x="4414837" y="2108200"/>
            <a:ext cx="725486" cy="6222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30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Sí</a:t>
            </a:r>
            <a:endParaRPr lang="es-AR" sz="3000" u="none" strike="noStrike" cap="none" dirty="0">
              <a:solidFill>
                <a:srgbClr val="FF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90" name="Shape 590"/>
          <p:cNvSpPr txBox="1"/>
          <p:nvPr/>
        </p:nvSpPr>
        <p:spPr>
          <a:xfrm>
            <a:off x="5747875" y="2785050"/>
            <a:ext cx="3657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lang="es-AR" dirty="0"/>
          </a:p>
        </p:txBody>
      </p:sp>
      <p:sp>
        <p:nvSpPr>
          <p:cNvPr id="591" name="Shape 591"/>
          <p:cNvSpPr txBox="1"/>
          <p:nvPr/>
        </p:nvSpPr>
        <p:spPr>
          <a:xfrm>
            <a:off x="1438137" y="5987275"/>
            <a:ext cx="725399" cy="6221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27" name="26 CuadroTexto"/>
          <p:cNvSpPr txBox="1"/>
          <p:nvPr/>
        </p:nvSpPr>
        <p:spPr>
          <a:xfrm>
            <a:off x="186440" y="226701"/>
            <a:ext cx="5577840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ES" sz="1800" b="1" dirty="0" smtClean="0">
                <a:solidFill>
                  <a:schemeClr val="bg1"/>
                </a:solidFill>
              </a:rPr>
              <a:t>Condicional – Parte 1</a:t>
            </a:r>
            <a:endParaRPr lang="es-ES" sz="1800" b="1" dirty="0">
              <a:solidFill>
                <a:schemeClr val="bg1"/>
              </a:solidFill>
            </a:endParaRPr>
          </a:p>
        </p:txBody>
      </p:sp>
      <p:sp>
        <p:nvSpPr>
          <p:cNvPr id="28" name="27 CuadroTexto"/>
          <p:cNvSpPr txBox="1"/>
          <p:nvPr/>
        </p:nvSpPr>
        <p:spPr>
          <a:xfrm>
            <a:off x="12409957" y="85659"/>
            <a:ext cx="2723823" cy="504000"/>
          </a:xfrm>
          <a:prstGeom prst="rect">
            <a:avLst/>
          </a:prstGeom>
          <a:solidFill>
            <a:srgbClr val="002060"/>
          </a:solidFill>
        </p:spPr>
        <p:txBody>
          <a:bodyPr wrap="non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4472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Shape 281"/>
          <p:cNvSpPr txBox="1">
            <a:spLocks noGrp="1"/>
          </p:cNvSpPr>
          <p:nvPr>
            <p:ph type="title"/>
          </p:nvPr>
        </p:nvSpPr>
        <p:spPr>
          <a:xfrm>
            <a:off x="554315" y="657056"/>
            <a:ext cx="14991644" cy="124772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s-AR" sz="7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Operadores de Comparación</a:t>
            </a:r>
            <a:endParaRPr lang="es-AR" sz="7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82" name="Shape 282"/>
          <p:cNvSpPr txBox="1">
            <a:spLocks noGrp="1"/>
          </p:cNvSpPr>
          <p:nvPr>
            <p:ph idx="1"/>
          </p:nvPr>
        </p:nvSpPr>
        <p:spPr>
          <a:xfrm>
            <a:off x="1155700" y="2160253"/>
            <a:ext cx="6787984" cy="515868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lvl="0" indent="-345694">
              <a:spcBef>
                <a:spcPts val="0"/>
              </a:spcBef>
              <a:buClr>
                <a:srgbClr val="FFFF00"/>
              </a:buClr>
              <a:buSzPct val="100000"/>
              <a:buFont typeface="Cabin"/>
              <a:buChar char="•"/>
            </a:pPr>
            <a:r>
              <a:rPr lang="es-AR" sz="2800" b="0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Las</a:t>
            </a:r>
            <a:r>
              <a:rPr lang="es-AR" sz="2800" b="0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e</a:t>
            </a:r>
            <a:r>
              <a:rPr lang="es-AR" sz="2800" b="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xpresiones booleanas </a:t>
            </a:r>
            <a:r>
              <a:rPr lang="es-AR" sz="2800" b="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formulan una pregunta y generan un </a:t>
            </a:r>
            <a:r>
              <a:rPr lang="es-AR" sz="2800" b="0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resultado Yes </a:t>
            </a:r>
            <a:r>
              <a:rPr lang="es-AR" sz="2800" b="0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(afirmativo) </a:t>
            </a:r>
            <a:r>
              <a:rPr lang="es-AR" sz="2800" b="0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 No </a:t>
            </a:r>
            <a:r>
              <a:rPr lang="es-AR" sz="2800" b="0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(negativo) </a:t>
            </a:r>
            <a:r>
              <a:rPr lang="es-AR" sz="2800" b="0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que </a:t>
            </a:r>
            <a:r>
              <a:rPr lang="es-AR" sz="2800" b="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utilizamos para controlar el flujo del programa </a:t>
            </a:r>
          </a:p>
          <a:p>
            <a:pPr marL="749300" lvl="0" indent="-345694">
              <a:spcBef>
                <a:spcPts val="3500"/>
              </a:spcBef>
              <a:buClr>
                <a:srgbClr val="FFFF00"/>
              </a:buClr>
              <a:buSzPct val="100000"/>
              <a:buFont typeface="Cabin"/>
              <a:buChar char="•"/>
            </a:pPr>
            <a:r>
              <a:rPr lang="es-AR" sz="2800" b="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Las expresiones booleanas </a:t>
            </a:r>
            <a:r>
              <a:rPr lang="es-AR" sz="2800" b="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utilizan </a:t>
            </a:r>
            <a:r>
              <a:rPr lang="es-AR" sz="2800" b="0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operadores de comparación</a:t>
            </a:r>
            <a:r>
              <a:rPr lang="es-AR" sz="2800" b="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para evaluar si es True (Verdadero) / False (Falso) o Yes (Sí) / No</a:t>
            </a:r>
          </a:p>
          <a:p>
            <a:pPr marL="749300" marR="0" lvl="0" indent="-3456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Cabin"/>
              <a:buChar char="•"/>
            </a:pPr>
            <a:r>
              <a:rPr lang="es-AR" sz="2800" b="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Los operadores de comparación observan las variables pero no las modifican</a:t>
            </a:r>
            <a:endParaRPr lang="es-AR" sz="2800" b="0" u="none" strike="noStrike" cap="none" dirty="0">
              <a:solidFill>
                <a:srgbClr val="FF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83" name="Shape 283"/>
          <p:cNvSpPr txBox="1"/>
          <p:nvPr/>
        </p:nvSpPr>
        <p:spPr>
          <a:xfrm>
            <a:off x="4377856" y="7762186"/>
            <a:ext cx="9042900" cy="48148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u="sng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  <a:hlinkClick r:id="rId3"/>
              </a:rPr>
              <a:t>http://en.wikipedia.org/wiki/George_Boole</a:t>
            </a:r>
          </a:p>
        </p:txBody>
      </p:sp>
      <p:sp>
        <p:nvSpPr>
          <p:cNvPr id="284" name="Shape 284"/>
          <p:cNvSpPr txBox="1"/>
          <p:nvPr/>
        </p:nvSpPr>
        <p:spPr>
          <a:xfrm>
            <a:off x="8751728" y="6917437"/>
            <a:ext cx="6794231" cy="5132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Recuerde:  </a:t>
            </a:r>
            <a:r>
              <a:rPr lang="es-AR" sz="3000" b="0" i="0" u="none" strike="noStrike" cap="none" dirty="0" smtClean="0">
                <a:solidFill>
                  <a:schemeClr val="lt1"/>
                </a:solidFill>
                <a:sym typeface="Arial"/>
              </a:rPr>
              <a:t>“</a:t>
            </a:r>
            <a:r>
              <a:rPr lang="es-AR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=</a:t>
            </a:r>
            <a:r>
              <a:rPr lang="es-AR" sz="3000" b="0" i="0" u="none" strike="noStrike" cap="none" dirty="0" smtClean="0">
                <a:solidFill>
                  <a:schemeClr val="lt1"/>
                </a:solidFill>
                <a:sym typeface="Arial"/>
              </a:rPr>
              <a:t>”</a:t>
            </a:r>
            <a:r>
              <a:rPr lang="es-AR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se usa para asignación.</a:t>
            </a:r>
            <a:endParaRPr lang="es-AR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graphicFrame>
        <p:nvGraphicFramePr>
          <p:cNvPr id="285" name="Shape 285"/>
          <p:cNvGraphicFramePr/>
          <p:nvPr>
            <p:extLst>
              <p:ext uri="{D42A27DB-BD31-4B8C-83A1-F6EECF244321}">
                <p14:modId xmlns:p14="http://schemas.microsoft.com/office/powerpoint/2010/main" val="3196595777"/>
              </p:ext>
            </p:extLst>
          </p:nvPr>
        </p:nvGraphicFramePr>
        <p:xfrm>
          <a:off x="8440443" y="2530257"/>
          <a:ext cx="7105516" cy="3873170"/>
        </p:xfrm>
        <a:graphic>
          <a:graphicData uri="http://schemas.openxmlformats.org/drawingml/2006/table">
            <a:tbl>
              <a:tblPr>
                <a:noFill/>
                <a:tableStyleId>{B8F067E2-09F7-453C-9FDD-70E00E45BC5A}</a:tableStyleId>
              </a:tblPr>
              <a:tblGrid>
                <a:gridCol w="2276726"/>
                <a:gridCol w="4828790"/>
              </a:tblGrid>
              <a:tr h="57942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300" b="0" i="0" u="none" dirty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Python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>
                        <a:alpha val="4941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s-AR" sz="3300" b="0" i="0" u="none" noProof="0" dirty="0" smtClean="0">
                          <a:solidFill>
                            <a:srgbClr val="FFFF00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Significado</a:t>
                      </a:r>
                      <a:endParaRPr lang="es-AR" sz="3300" b="0" i="0" u="none" noProof="0" dirty="0">
                        <a:solidFill>
                          <a:srgbClr val="FFFF00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>
                        <a:alpha val="49411"/>
                      </a:srgbClr>
                    </a:solidFill>
                  </a:tcPr>
                </a:tc>
              </a:tr>
              <a:tr h="5476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 dirty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&lt;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s-AR" sz="3100" b="0" i="0" u="none" noProof="0" dirty="0" smtClean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Menor que</a:t>
                      </a:r>
                      <a:endParaRPr lang="es-AR" sz="3100" b="0" i="0" u="none" noProof="0" dirty="0">
                        <a:solidFill>
                          <a:schemeClr val="lt1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92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 dirty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&lt;=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s-AR" sz="3100" b="0" i="0" u="none" noProof="0" dirty="0" smtClean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Menor que o Igual a</a:t>
                      </a:r>
                      <a:endParaRPr lang="es-AR" sz="3100" b="0" i="0" u="none" noProof="0" dirty="0">
                        <a:solidFill>
                          <a:schemeClr val="lt1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92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 dirty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 == 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s-AR" sz="3100" b="0" i="0" u="none" noProof="0" dirty="0" smtClean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Igual a</a:t>
                      </a:r>
                      <a:endParaRPr lang="es-AR" sz="3100" b="0" i="0" u="none" noProof="0" dirty="0">
                        <a:solidFill>
                          <a:schemeClr val="lt1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76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 dirty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&gt;=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s-AR" sz="3100" b="0" i="0" u="none" noProof="0" dirty="0" smtClean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Mayor que o igual a</a:t>
                      </a:r>
                      <a:endParaRPr lang="es-AR" sz="3100" b="0" i="0" u="none" noProof="0" dirty="0">
                        <a:solidFill>
                          <a:schemeClr val="lt1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92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 dirty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&gt;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s-AR" sz="3100" b="0" i="0" u="none" noProof="0" dirty="0" smtClean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Mayor que</a:t>
                      </a:r>
                      <a:endParaRPr lang="es-AR" sz="3100" b="0" i="0" u="none" noProof="0" dirty="0">
                        <a:solidFill>
                          <a:schemeClr val="lt1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76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 dirty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!=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s-AR" sz="3100" b="0" i="0" u="none" noProof="0" dirty="0" smtClean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No igual a</a:t>
                      </a:r>
                      <a:endParaRPr lang="es-AR" sz="3100" b="0" i="0" u="none" noProof="0" dirty="0">
                        <a:solidFill>
                          <a:schemeClr val="lt1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6 CuadroTexto"/>
          <p:cNvSpPr txBox="1"/>
          <p:nvPr/>
        </p:nvSpPr>
        <p:spPr>
          <a:xfrm>
            <a:off x="186440" y="226701"/>
            <a:ext cx="5577840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ES" sz="1800" b="1" dirty="0" smtClean="0">
                <a:solidFill>
                  <a:schemeClr val="bg1"/>
                </a:solidFill>
              </a:rPr>
              <a:t>Condicional – Parte 1</a:t>
            </a:r>
            <a:endParaRPr lang="es-ES" sz="1800" b="1" dirty="0">
              <a:solidFill>
                <a:schemeClr val="bg1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2409957" y="85659"/>
            <a:ext cx="2723823" cy="504000"/>
          </a:xfrm>
          <a:prstGeom prst="rect">
            <a:avLst/>
          </a:prstGeom>
          <a:solidFill>
            <a:srgbClr val="002060"/>
          </a:solidFill>
        </p:spPr>
        <p:txBody>
          <a:bodyPr wrap="non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Shape 291"/>
          <p:cNvSpPr txBox="1"/>
          <p:nvPr/>
        </p:nvSpPr>
        <p:spPr>
          <a:xfrm>
            <a:off x="1155700" y="2318469"/>
            <a:ext cx="8797769" cy="547140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x =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s-ES" sz="3000" b="1" i="0" u="none" strike="noStrike" cap="none" dirty="0" err="1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s-ES" sz="30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 x == 5 : 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s-ES" sz="30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s-ES" sz="3000" b="1" i="0" u="none" strike="noStrike" cap="none" dirty="0" err="1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s-ES" sz="30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ES" sz="3000" b="1" dirty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s-ES" sz="30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Igual a 5</a:t>
            </a:r>
            <a:r>
              <a:rPr lang="es-ES" sz="3000" b="1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')</a:t>
            </a:r>
            <a:endParaRPr lang="es-ES" sz="3000" b="1" i="0" u="none" strike="noStrike" cap="none" dirty="0" smtClean="0">
              <a:solidFill>
                <a:srgbClr val="00FF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s-ES" sz="3000" b="1" i="0" u="none" strike="noStrike" cap="none" dirty="0" err="1" smtClean="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s-ES" sz="3000" b="1" i="0" u="none" strike="noStrike" cap="none" dirty="0" smtClean="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 x &gt; 4 : </a:t>
            </a:r>
          </a:p>
          <a:p>
            <a:pPr lvl="0">
              <a:buClr>
                <a:srgbClr val="FF00FF"/>
              </a:buClr>
              <a:buSzPct val="25000"/>
            </a:pPr>
            <a:r>
              <a:rPr lang="es-ES" sz="3000" b="1" i="0" u="none" strike="noStrike" cap="none" dirty="0" smtClean="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s-ES" sz="3000" b="1" i="0" u="none" strike="noStrike" cap="none" dirty="0" err="1" smtClean="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s-ES" sz="3000" b="1" i="0" u="none" strike="noStrike" cap="none" dirty="0" smtClean="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ES" sz="3000" b="1" dirty="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s-ES" sz="3000" b="1" i="0" u="none" strike="noStrike" cap="none" dirty="0" smtClean="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Mayor que 4</a:t>
            </a:r>
            <a:r>
              <a:rPr lang="es-ES" sz="3000" b="1" dirty="0" smtClean="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s-ES" sz="3000" b="1" i="0" u="none" strike="noStrike" cap="none" dirty="0" err="1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s-ES" sz="3000" b="1" i="0" u="none" strike="noStrike" cap="none" dirty="0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  x &gt;= 5 :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s-ES" sz="3000" b="1" i="0" u="none" strike="noStrike" cap="none" dirty="0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s-ES" sz="3000" b="1" i="0" u="none" strike="noStrike" cap="none" dirty="0" err="1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s-ES" sz="3000" b="1" i="0" u="none" strike="noStrike" cap="none" dirty="0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ES" sz="3000" b="1" dirty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s-ES" sz="3000" b="1" i="0" u="none" strike="noStrike" cap="none" dirty="0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Mayor que o Igual a 5</a:t>
            </a:r>
            <a:r>
              <a:rPr lang="es-ES" sz="3000" b="1" dirty="0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')</a:t>
            </a:r>
            <a:endParaRPr lang="es-ES" sz="3000" b="1" i="0" u="none" strike="noStrike" cap="none" dirty="0" smtClean="0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lvl="0">
              <a:buClr>
                <a:srgbClr val="FF0000"/>
              </a:buClr>
              <a:buSzPct val="25000"/>
            </a:pPr>
            <a:r>
              <a:rPr lang="es-ES" sz="3000" b="1" i="0" u="none" strike="noStrike" cap="none" dirty="0" err="1" smtClean="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s-ES" sz="3000" b="1" i="0" u="none" strike="noStrike" cap="none" dirty="0" smtClean="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 x &lt; 6 : </a:t>
            </a:r>
            <a:r>
              <a:rPr lang="es-ES" sz="3000" b="1" i="0" u="none" strike="noStrike" cap="none" dirty="0" err="1" smtClean="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s-ES" sz="3000" b="1" i="0" u="none" strike="noStrike" cap="none" dirty="0" smtClean="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ES" sz="3000" b="1" dirty="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s-ES" sz="3000" b="1" i="0" u="none" strike="noStrike" cap="none" dirty="0" smtClean="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Menor que 6</a:t>
            </a:r>
            <a:r>
              <a:rPr lang="es-ES" sz="3000" b="1" dirty="0" smtClean="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') </a:t>
            </a:r>
            <a:endParaRPr lang="es-ES" sz="3000" b="1" i="0" u="none" strike="noStrike" cap="none" dirty="0" smtClean="0">
              <a:solidFill>
                <a:srgbClr val="D9D9D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s-ES" sz="3000" b="1" i="0" u="none" strike="noStrike" cap="none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s-E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 x &lt;= 5 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s-E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s-ES" sz="3000" b="1" i="0" u="none" strike="noStrike" cap="none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s-E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ES" sz="3000" b="1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s-E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Menor que o Igual a 5</a:t>
            </a:r>
            <a:r>
              <a:rPr lang="es-ES" sz="3000" b="1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s-ES" sz="3000" b="1" i="0" u="none" strike="noStrike" cap="none" dirty="0" err="1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s-ES" sz="3000" b="1" i="0" u="none" strike="noStrike" cap="none" dirty="0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 x != 6 :</a:t>
            </a:r>
          </a:p>
          <a:p>
            <a:pPr lvl="0">
              <a:buClr>
                <a:srgbClr val="00FFFF"/>
              </a:buClr>
              <a:buSzPct val="25000"/>
            </a:pPr>
            <a:r>
              <a:rPr lang="es-ES" sz="3000" b="1" i="0" u="none" strike="noStrike" cap="none" dirty="0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s-ES" sz="3000" b="1" i="0" u="none" strike="noStrike" cap="none" dirty="0" err="1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s-ES" sz="3000" b="1" i="0" u="none" strike="noStrike" cap="none" dirty="0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ES" sz="3000" b="1" dirty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s-ES" sz="3000" b="1" i="0" u="none" strike="noStrike" cap="none" dirty="0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No igual a 6</a:t>
            </a:r>
            <a:r>
              <a:rPr lang="es-ES" sz="3000" b="1" dirty="0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')</a:t>
            </a:r>
            <a:endParaRPr lang="es-ES" sz="3000" b="1" i="0" u="none" strike="noStrike" cap="none" dirty="0">
              <a:solidFill>
                <a:srgbClr val="00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92" name="Shape 292"/>
          <p:cNvSpPr txBox="1"/>
          <p:nvPr/>
        </p:nvSpPr>
        <p:spPr>
          <a:xfrm>
            <a:off x="10513900" y="2619264"/>
            <a:ext cx="5240762" cy="520286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s-AR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Igual a 5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s-AR" sz="36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Mayor que 4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s-AR" sz="36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Mayor que o Igual a 5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s-AR" sz="3600" u="none" strike="noStrike" cap="none" dirty="0" smtClean="0">
                <a:solidFill>
                  <a:srgbClr val="CCCCCC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Menor que 6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s-AR" sz="3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Menor que o Igual a 5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s-AR" sz="36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 igual a 6</a:t>
            </a:r>
            <a:endParaRPr lang="es-AR" sz="3600" u="none" strike="noStrike" cap="none" dirty="0">
              <a:solidFill>
                <a:srgbClr val="00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293" name="Shape 293"/>
          <p:cNvCxnSpPr/>
          <p:nvPr/>
        </p:nvCxnSpPr>
        <p:spPr>
          <a:xfrm flipH="1">
            <a:off x="8409482" y="5775884"/>
            <a:ext cx="1804067" cy="17956"/>
          </a:xfrm>
          <a:prstGeom prst="straightConnector1">
            <a:avLst/>
          </a:prstGeom>
          <a:noFill/>
          <a:ln w="76200" cap="rnd" cmpd="sng">
            <a:solidFill>
              <a:srgbClr val="CCCCCC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7" name="Shape 281"/>
          <p:cNvSpPr txBox="1">
            <a:spLocks noGrp="1"/>
          </p:cNvSpPr>
          <p:nvPr>
            <p:ph type="title"/>
          </p:nvPr>
        </p:nvSpPr>
        <p:spPr>
          <a:xfrm>
            <a:off x="632178" y="905084"/>
            <a:ext cx="14991644" cy="124772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spcBef>
                <a:spcPts val="0"/>
              </a:spcBef>
              <a:buClr>
                <a:srgbClr val="00FF00"/>
              </a:buClr>
              <a:buSzPct val="25000"/>
            </a:pPr>
            <a:r>
              <a:rPr lang="es-AR" sz="76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Operadores de Comparación</a:t>
            </a:r>
            <a:endParaRPr lang="en-US" sz="7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86440" y="226701"/>
            <a:ext cx="5577840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ES" sz="1800" b="1" dirty="0" smtClean="0">
                <a:solidFill>
                  <a:schemeClr val="bg1"/>
                </a:solidFill>
              </a:rPr>
              <a:t>Condicional – Parte 1</a:t>
            </a:r>
            <a:endParaRPr lang="es-ES" sz="1800" b="1" dirty="0">
              <a:solidFill>
                <a:schemeClr val="bg1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2409957" y="85659"/>
            <a:ext cx="2723823" cy="504000"/>
          </a:xfrm>
          <a:prstGeom prst="rect">
            <a:avLst/>
          </a:prstGeom>
          <a:solidFill>
            <a:srgbClr val="002060"/>
          </a:solidFill>
        </p:spPr>
        <p:txBody>
          <a:bodyPr wrap="non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hape 298"/>
          <p:cNvSpPr txBox="1">
            <a:spLocks noGrp="1"/>
          </p:cNvSpPr>
          <p:nvPr>
            <p:ph type="title"/>
          </p:nvPr>
        </p:nvSpPr>
        <p:spPr>
          <a:xfrm>
            <a:off x="1323340" y="546176"/>
            <a:ext cx="10296785" cy="10705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s-AR" sz="54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Decisiones Unidireccionales</a:t>
            </a:r>
            <a:endParaRPr lang="es-AR" sz="54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99" name="Shape 299"/>
          <p:cNvSpPr txBox="1"/>
          <p:nvPr/>
        </p:nvSpPr>
        <p:spPr>
          <a:xfrm>
            <a:off x="631900" y="1680371"/>
            <a:ext cx="5712000" cy="650573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32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x = 5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s-ES" sz="3200" b="1" i="0" u="none" strike="noStrike" cap="none" dirty="0" err="1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s-ES" sz="3200" b="1" i="0" u="none" strike="noStrike" cap="none" dirty="0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ES" sz="3200" b="1" dirty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s-ES" sz="3200" b="1" i="0" u="none" strike="noStrike" cap="none" dirty="0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Antes de 5</a:t>
            </a:r>
            <a:r>
              <a:rPr lang="es-ES" sz="3200" b="1" dirty="0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s-ES" sz="3200" b="1" i="0" u="none" strike="noStrike" cap="none" dirty="0" err="1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s-ES" sz="3200" b="1" i="0" u="none" strike="noStrike" cap="none" dirty="0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  x == 5 :</a:t>
            </a:r>
          </a:p>
          <a:p>
            <a:pPr lvl="0">
              <a:buClr>
                <a:srgbClr val="FF00FF"/>
              </a:buClr>
              <a:buSzPct val="25000"/>
            </a:pPr>
            <a:r>
              <a:rPr lang="es-ES" sz="3200" b="1" i="0" u="none" strike="noStrike" cap="none" dirty="0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s-ES" sz="3200" b="1" i="0" u="none" strike="noStrike" cap="none" dirty="0" err="1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s-ES" sz="3200" b="1" i="0" u="none" strike="noStrike" cap="none" dirty="0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ES" sz="3200" b="1" dirty="0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s-ES" sz="3200" b="1" i="0" u="none" strike="noStrike" cap="none" dirty="0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Es 5</a:t>
            </a:r>
            <a:r>
              <a:rPr lang="es-ES" sz="3200" b="1" dirty="0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')</a:t>
            </a:r>
          </a:p>
          <a:p>
            <a:pPr lvl="0">
              <a:buClr>
                <a:srgbClr val="FF00FF"/>
              </a:buClr>
              <a:buSzPct val="25000"/>
            </a:pPr>
            <a:r>
              <a:rPr lang="es-ES" sz="3200" b="1" i="0" u="none" strike="noStrike" cap="none" dirty="0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s-ES" sz="3200" b="1" i="0" u="none" strike="noStrike" cap="none" dirty="0" err="1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s-ES" sz="3200" b="1" i="0" u="none" strike="noStrike" cap="none" dirty="0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ES" sz="3200" b="1" dirty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s-ES" sz="3200" b="1" i="0" u="none" strike="noStrike" cap="none" dirty="0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Sigue Siendo 5</a:t>
            </a:r>
            <a:r>
              <a:rPr lang="es-ES" sz="3200" b="1" dirty="0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')</a:t>
            </a:r>
          </a:p>
          <a:p>
            <a:pPr lvl="0">
              <a:buClr>
                <a:srgbClr val="FF00FF"/>
              </a:buClr>
              <a:buSzPct val="25000"/>
            </a:pPr>
            <a:r>
              <a:rPr lang="es-ES" sz="3200" b="1" i="0" u="none" strike="noStrike" cap="none" dirty="0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s-ES" sz="3200" b="1" i="0" u="none" strike="noStrike" cap="none" dirty="0" err="1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s-ES" sz="3200" b="1" i="0" u="none" strike="noStrike" cap="none" dirty="0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ES" sz="3200" b="1" dirty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s-ES" sz="3200" b="1" i="0" u="none" strike="noStrike" cap="none" dirty="0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Tercer 5</a:t>
            </a:r>
            <a:r>
              <a:rPr lang="es-ES" sz="3200" b="1" dirty="0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')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s-ES" sz="3200" b="1" i="0" u="none" strike="noStrike" cap="none" dirty="0" err="1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s-ES" sz="3200" b="1" i="0" u="none" strike="noStrike" cap="none" dirty="0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ES" sz="3200" b="1" dirty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s-ES" sz="3200" b="1" i="0" u="none" strike="noStrike" cap="none" dirty="0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Después de </a:t>
            </a:r>
            <a:r>
              <a:rPr lang="es-ES" sz="3200" b="1" dirty="0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5')</a:t>
            </a:r>
            <a:endParaRPr lang="es-ES" sz="3200" b="1" i="0" u="none" strike="noStrike" cap="none" dirty="0" smtClean="0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lvl="0">
              <a:buClr>
                <a:srgbClr val="FF7F00"/>
              </a:buClr>
              <a:buSzPct val="25000"/>
            </a:pPr>
            <a:r>
              <a:rPr lang="es-ES" sz="3200" b="1" dirty="0" err="1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lang="es-ES" sz="3200" b="1" i="0" u="none" strike="noStrike" cap="none" dirty="0" err="1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rint</a:t>
            </a:r>
            <a:r>
              <a:rPr lang="es-ES" sz="3200" b="1" i="0" u="none" strike="noStrike" cap="none" dirty="0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ES" sz="3200" b="1" dirty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s-ES" sz="3200" b="1" i="0" u="none" strike="noStrike" cap="none" dirty="0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Antes de </a:t>
            </a:r>
            <a:r>
              <a:rPr lang="es-ES" sz="3200" b="1" dirty="0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6')</a:t>
            </a:r>
            <a:endParaRPr lang="es-ES" sz="3200" b="1" i="0" u="none" strike="noStrike" cap="none" dirty="0" smtClean="0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s-ES" sz="3200" b="1" i="0" u="none" strike="noStrike" cap="none" dirty="0" err="1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s-ES" sz="32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 x == 6 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s-ES" sz="32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s-ES" sz="3200" b="1" i="0" u="none" strike="noStrike" cap="none" dirty="0" err="1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s-ES" sz="32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ES" sz="3200" b="1" dirty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s-ES" sz="32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Es </a:t>
            </a:r>
            <a:r>
              <a:rPr lang="es-ES" sz="3200" b="1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6')</a:t>
            </a:r>
            <a:endParaRPr lang="es-ES" sz="3200" b="1" dirty="0" smtClean="0">
              <a:solidFill>
                <a:schemeClr val="accen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lvl="0">
              <a:buClr>
                <a:srgbClr val="00FF00"/>
              </a:buClr>
              <a:buSzPct val="25000"/>
            </a:pPr>
            <a:r>
              <a:rPr lang="es-ES" sz="32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s-ES" sz="3200" b="1" i="0" u="none" strike="noStrike" cap="none" dirty="0" err="1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s-ES" sz="32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ES" sz="3200" b="1" dirty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s-ES" sz="32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Sigue siendo </a:t>
            </a:r>
            <a:r>
              <a:rPr lang="es-ES" sz="3200" b="1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6')</a:t>
            </a:r>
            <a:endParaRPr lang="es-ES" sz="3200" b="1" dirty="0" smtClean="0">
              <a:solidFill>
                <a:schemeClr val="accen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lvl="0">
              <a:buClr>
                <a:srgbClr val="00FF00"/>
              </a:buClr>
              <a:buSzPct val="25000"/>
            </a:pPr>
            <a:r>
              <a:rPr lang="es-ES" sz="32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s-ES" sz="3200" b="1" i="0" u="none" strike="noStrike" cap="none" dirty="0" err="1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s-ES" sz="32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ES" sz="3200" b="1" dirty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s-ES" sz="32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Tercer </a:t>
            </a:r>
            <a:r>
              <a:rPr lang="es-ES" sz="3200" b="1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6')</a:t>
            </a:r>
            <a:endParaRPr lang="es-ES" sz="3200" b="1" dirty="0" smtClean="0">
              <a:solidFill>
                <a:schemeClr val="accen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lvl="0">
              <a:buClr>
                <a:srgbClr val="FF7F00"/>
              </a:buClr>
              <a:buSzPct val="25000"/>
            </a:pPr>
            <a:r>
              <a:rPr lang="es-ES" sz="3200" b="1" dirty="0" err="1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lang="es-ES" sz="3200" b="1" i="0" u="none" strike="noStrike" cap="none" dirty="0" err="1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rint</a:t>
            </a:r>
            <a:r>
              <a:rPr lang="es-ES" sz="3200" b="1" i="0" u="none" strike="noStrike" cap="none" dirty="0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ES" sz="3200" b="1" dirty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s-ES" sz="3200" b="1" i="0" u="none" strike="noStrike" cap="none" dirty="0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Después de 6</a:t>
            </a:r>
            <a:r>
              <a:rPr lang="es-ES" sz="3200" b="1" dirty="0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')</a:t>
            </a:r>
            <a:endParaRPr lang="es-ES" sz="3200" b="1" i="0" u="none" strike="noStrike" cap="none" dirty="0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00" name="Shape 300"/>
          <p:cNvSpPr txBox="1"/>
          <p:nvPr/>
        </p:nvSpPr>
        <p:spPr>
          <a:xfrm>
            <a:off x="7321666" y="2541442"/>
            <a:ext cx="3239654" cy="550507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s-AR" sz="36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Antes de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s-AR" sz="3600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</a:t>
            </a:r>
            <a:r>
              <a:rPr lang="es-AR" sz="36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s-AR" sz="36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Sigue siendo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s-AR" sz="36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Tercer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s-AR" sz="36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Después de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s-AR" sz="36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Antes de 6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s-AR" sz="36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Después de 6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endParaRPr lang="es-AR" sz="3600" dirty="0" smtClean="0">
              <a:solidFill>
                <a:srgbClr val="FF99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endParaRPr lang="es-AR" sz="3600" u="none" strike="noStrike" cap="none" dirty="0" smtClean="0">
              <a:solidFill>
                <a:srgbClr val="FF99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endParaRPr lang="es-AR" sz="3600" u="none" strike="noStrike" cap="none" dirty="0">
              <a:solidFill>
                <a:srgbClr val="FF99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301" name="Shape 301"/>
          <p:cNvCxnSpPr/>
          <p:nvPr/>
        </p:nvCxnSpPr>
        <p:spPr>
          <a:xfrm flipH="1" flipV="1">
            <a:off x="6225704" y="3830647"/>
            <a:ext cx="952760" cy="22835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02" name="Shape 302"/>
          <p:cNvCxnSpPr/>
          <p:nvPr/>
        </p:nvCxnSpPr>
        <p:spPr>
          <a:xfrm flipH="1">
            <a:off x="5207416" y="6087482"/>
            <a:ext cx="2002850" cy="394638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03" name="Shape 303"/>
          <p:cNvCxnSpPr/>
          <p:nvPr/>
        </p:nvCxnSpPr>
        <p:spPr>
          <a:xfrm rot="10800000">
            <a:off x="12087268" y="1452094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04" name="Shape 304"/>
          <p:cNvSpPr/>
          <p:nvPr/>
        </p:nvSpPr>
        <p:spPr>
          <a:xfrm>
            <a:off x="10671332" y="2012445"/>
            <a:ext cx="2870100" cy="1269899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</a:t>
            </a: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== 5 ?</a:t>
            </a:r>
          </a:p>
        </p:txBody>
      </p:sp>
      <p:cxnSp>
        <p:nvCxnSpPr>
          <p:cNvPr id="305" name="Shape 305"/>
          <p:cNvCxnSpPr/>
          <p:nvPr/>
        </p:nvCxnSpPr>
        <p:spPr>
          <a:xfrm rot="10800000">
            <a:off x="12087393" y="3230082"/>
            <a:ext cx="49200" cy="40608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06" name="Shape 306"/>
          <p:cNvCxnSpPr/>
          <p:nvPr/>
        </p:nvCxnSpPr>
        <p:spPr>
          <a:xfrm rot="10800000">
            <a:off x="13528956" y="2641094"/>
            <a:ext cx="724500" cy="57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07" name="Shape 307"/>
          <p:cNvCxnSpPr/>
          <p:nvPr/>
        </p:nvCxnSpPr>
        <p:spPr>
          <a:xfrm rot="10800000" flipH="1">
            <a:off x="14273369" y="2641219"/>
            <a:ext cx="15899" cy="644400"/>
          </a:xfrm>
          <a:prstGeom prst="straightConnector1">
            <a:avLst/>
          </a:prstGeom>
          <a:noFill/>
          <a:ln w="508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08" name="Shape 308"/>
          <p:cNvCxnSpPr/>
          <p:nvPr/>
        </p:nvCxnSpPr>
        <p:spPr>
          <a:xfrm>
            <a:off x="12144418" y="6482120"/>
            <a:ext cx="2149499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09" name="Shape 309"/>
          <p:cNvSpPr txBox="1"/>
          <p:nvPr/>
        </p:nvSpPr>
        <p:spPr>
          <a:xfrm>
            <a:off x="13365944" y="1803695"/>
            <a:ext cx="1114555" cy="6221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Sí</a:t>
            </a:r>
            <a:endParaRPr lang="es-AR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10" name="Shape 310"/>
          <p:cNvSpPr txBox="1"/>
          <p:nvPr/>
        </p:nvSpPr>
        <p:spPr>
          <a:xfrm>
            <a:off x="12817632" y="4349245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s-ES" sz="3000" u="none" strike="noStrike" cap="none" dirty="0" err="1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</a:t>
            </a:r>
            <a:r>
              <a:rPr lang="es-E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es-ES" sz="30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es-E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Sigue siendo </a:t>
            </a:r>
            <a:r>
              <a:rPr lang="es-ES" sz="30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5')</a:t>
            </a:r>
            <a:endParaRPr lang="es-E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11" name="Shape 311"/>
          <p:cNvSpPr txBox="1"/>
          <p:nvPr/>
        </p:nvSpPr>
        <p:spPr>
          <a:xfrm>
            <a:off x="12817632" y="5454145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s-ES" sz="3000" u="none" strike="noStrike" cap="none" dirty="0" err="1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</a:t>
            </a:r>
            <a:r>
              <a:rPr lang="es-E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('Tercer </a:t>
            </a:r>
            <a:r>
              <a:rPr lang="es-ES" sz="30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5')</a:t>
            </a:r>
            <a:endParaRPr lang="es-E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12" name="Shape 312"/>
          <p:cNvSpPr txBox="1"/>
          <p:nvPr/>
        </p:nvSpPr>
        <p:spPr>
          <a:xfrm>
            <a:off x="10988832" y="3307845"/>
            <a:ext cx="723900" cy="6221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313" name="Shape 313"/>
          <p:cNvSpPr txBox="1"/>
          <p:nvPr/>
        </p:nvSpPr>
        <p:spPr>
          <a:xfrm>
            <a:off x="12817632" y="3244345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s-ES" sz="3000" u="none" strike="noStrike" cap="none" dirty="0" err="1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</a:t>
            </a:r>
            <a:r>
              <a:rPr lang="es-E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(‘Es </a:t>
            </a:r>
            <a:r>
              <a:rPr lang="es-ES" sz="30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5’)</a:t>
            </a:r>
            <a:endParaRPr lang="es-E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314" name="Shape 314"/>
          <p:cNvCxnSpPr>
            <a:endCxn id="313" idx="2"/>
          </p:cNvCxnSpPr>
          <p:nvPr/>
        </p:nvCxnSpPr>
        <p:spPr>
          <a:xfrm rot="10800000" flipH="1">
            <a:off x="14267981" y="3993744"/>
            <a:ext cx="10200" cy="3555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15" name="Shape 315"/>
          <p:cNvCxnSpPr/>
          <p:nvPr/>
        </p:nvCxnSpPr>
        <p:spPr>
          <a:xfrm rot="10800000" flipH="1">
            <a:off x="14267982" y="5136382"/>
            <a:ext cx="10200" cy="3555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16" name="Shape 316"/>
          <p:cNvCxnSpPr/>
          <p:nvPr/>
        </p:nvCxnSpPr>
        <p:spPr>
          <a:xfrm rot="10800000" flipH="1">
            <a:off x="14276219" y="6202819"/>
            <a:ext cx="10200" cy="3555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1" name="20 CuadroTexto"/>
          <p:cNvSpPr txBox="1"/>
          <p:nvPr/>
        </p:nvSpPr>
        <p:spPr>
          <a:xfrm>
            <a:off x="186440" y="226701"/>
            <a:ext cx="5577840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ES" sz="1800" b="1" dirty="0" smtClean="0">
                <a:solidFill>
                  <a:schemeClr val="bg1"/>
                </a:solidFill>
              </a:rPr>
              <a:t>Condicional – Parte 1</a:t>
            </a:r>
            <a:endParaRPr lang="es-ES" sz="1800" b="1" dirty="0">
              <a:solidFill>
                <a:schemeClr val="bg1"/>
              </a:solidFill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12409957" y="85659"/>
            <a:ext cx="2723823" cy="504000"/>
          </a:xfrm>
          <a:prstGeom prst="rect">
            <a:avLst/>
          </a:prstGeom>
          <a:solidFill>
            <a:srgbClr val="002060"/>
          </a:solidFill>
        </p:spPr>
        <p:txBody>
          <a:bodyPr wrap="non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Shape 32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s-AR" sz="7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Indentación</a:t>
            </a:r>
            <a:endParaRPr lang="es-AR" sz="7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22" name="Shape 322"/>
          <p:cNvSpPr txBox="1">
            <a:spLocks noGrp="1"/>
          </p:cNvSpPr>
          <p:nvPr>
            <p:ph idx="1"/>
          </p:nvPr>
        </p:nvSpPr>
        <p:spPr>
          <a:xfrm>
            <a:off x="632178" y="2152805"/>
            <a:ext cx="14269178" cy="564016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456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100000"/>
              <a:buFont typeface="Cabin"/>
              <a:buChar char="•"/>
            </a:pPr>
            <a:r>
              <a:rPr lang="es-AR" sz="3200" b="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Aumentar la </a:t>
            </a:r>
            <a:r>
              <a:rPr lang="es-AR" sz="3200" b="0" u="none" strike="noStrike" cap="none" dirty="0" err="1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indentación</a:t>
            </a:r>
            <a:r>
              <a:rPr lang="es-AR" sz="3200" b="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s-AR" sz="32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sirve </a:t>
            </a:r>
            <a:r>
              <a:rPr lang="es-AR" sz="3200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para </a:t>
            </a:r>
            <a:r>
              <a:rPr lang="es-AR" sz="3200" b="0" dirty="0" err="1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</a:t>
            </a:r>
            <a:r>
              <a:rPr lang="es-AR" sz="3200" b="0" u="none" strike="noStrike" cap="none" dirty="0" err="1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ndentar</a:t>
            </a:r>
            <a:r>
              <a:rPr lang="es-AR" sz="32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luego de un enunciado </a:t>
            </a:r>
            <a:r>
              <a:rPr lang="es-AR" sz="3200" b="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if</a:t>
            </a:r>
            <a:r>
              <a:rPr lang="es-AR" sz="32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o </a:t>
            </a:r>
            <a:r>
              <a:rPr lang="es-AR" sz="3200" b="0" u="none" strike="noStrike" cap="none" dirty="0" err="1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</a:t>
            </a:r>
            <a:r>
              <a:rPr lang="es-AR" sz="32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(después: )</a:t>
            </a:r>
          </a:p>
          <a:p>
            <a:pPr marL="749300" lvl="0" indent="-345694">
              <a:spcBef>
                <a:spcPts val="3500"/>
              </a:spcBef>
              <a:buClr>
                <a:srgbClr val="FF7F00"/>
              </a:buClr>
              <a:buSzPct val="100000"/>
              <a:buFont typeface="Cabin"/>
              <a:buChar char="•"/>
            </a:pPr>
            <a:r>
              <a:rPr lang="es-AR" sz="3200" b="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Mantener </a:t>
            </a:r>
            <a:r>
              <a:rPr lang="es-AR" sz="3200" b="0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 </a:t>
            </a:r>
            <a:r>
              <a:rPr lang="es-AR" sz="3200" b="0" dirty="0" err="1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indentación</a:t>
            </a:r>
            <a:r>
              <a:rPr lang="es-AR" sz="3200" b="0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s-AR" sz="32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sirve para indicar el </a:t>
            </a:r>
            <a:r>
              <a:rPr lang="es-AR" sz="3200" b="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alcance</a:t>
            </a:r>
            <a:r>
              <a:rPr lang="es-AR" sz="32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del bloque (qué líneas son afectadas por</a:t>
            </a:r>
            <a:r>
              <a:rPr lang="es-AR" sz="3200" b="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if</a:t>
            </a:r>
            <a:r>
              <a:rPr lang="es-AR" sz="32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/</a:t>
            </a:r>
            <a:r>
              <a:rPr lang="es-AR" sz="3200" b="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</a:t>
            </a:r>
            <a:r>
              <a:rPr lang="es-AR" sz="32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  <a:p>
            <a:pPr marL="749300" lvl="0" indent="-345694">
              <a:spcBef>
                <a:spcPts val="3500"/>
              </a:spcBef>
              <a:buClr>
                <a:srgbClr val="FF7F00"/>
              </a:buClr>
              <a:buSzPct val="100000"/>
              <a:buFont typeface="Cabin"/>
              <a:buChar char="•"/>
            </a:pPr>
            <a:r>
              <a:rPr lang="es-AR" sz="3200" b="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Reducir </a:t>
            </a:r>
            <a:r>
              <a:rPr lang="es-AR" sz="3200" b="0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 </a:t>
            </a:r>
            <a:r>
              <a:rPr lang="es-AR" sz="3200" b="0" dirty="0" err="1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indentación</a:t>
            </a:r>
            <a:r>
              <a:rPr lang="es-AR" sz="3200" b="0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s-AR" sz="3200" b="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permite regresarla al nivel del enunciado </a:t>
            </a:r>
            <a:r>
              <a:rPr lang="es-AR" sz="3200" b="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if</a:t>
            </a:r>
            <a:r>
              <a:rPr lang="es-AR" sz="32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o </a:t>
            </a:r>
            <a:r>
              <a:rPr lang="es-AR" sz="3200" b="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</a:t>
            </a:r>
            <a:r>
              <a:rPr lang="es-AR" sz="32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para indicar el final del bloque</a:t>
            </a:r>
          </a:p>
          <a:p>
            <a:pPr marL="749300" lvl="0" indent="-345694">
              <a:spcBef>
                <a:spcPts val="3500"/>
              </a:spcBef>
              <a:buClr>
                <a:srgbClr val="FFFF00"/>
              </a:buClr>
              <a:buSzPct val="100000"/>
              <a:buFont typeface="Cabin"/>
              <a:buChar char="•"/>
            </a:pPr>
            <a:r>
              <a:rPr lang="es-AR" sz="3200" b="0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Las</a:t>
            </a:r>
            <a:r>
              <a:rPr lang="es-AR" sz="3200" b="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líneas en blanco</a:t>
            </a:r>
            <a:r>
              <a:rPr lang="es-AR" sz="3200" b="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son ignoradas y no afectan la </a:t>
            </a:r>
            <a:r>
              <a:rPr lang="es-AR" sz="3200" b="0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indentación </a:t>
            </a:r>
            <a:endParaRPr lang="es-AR" sz="3200" b="0" u="none" strike="noStrike" cap="none" dirty="0" smtClean="0">
              <a:solidFill>
                <a:srgbClr val="FF99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lvl="0" indent="-345694">
              <a:spcBef>
                <a:spcPts val="3500"/>
              </a:spcBef>
              <a:buClr>
                <a:srgbClr val="FFFF00"/>
              </a:buClr>
              <a:buSzPct val="100000"/>
              <a:buFont typeface="Cabin"/>
              <a:buChar char="•"/>
            </a:pPr>
            <a:r>
              <a:rPr lang="es-AR" sz="3200" b="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Los</a:t>
            </a:r>
            <a:r>
              <a:rPr lang="es-AR" sz="3200" b="0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comentarios</a:t>
            </a:r>
            <a:r>
              <a:rPr lang="es-AR" sz="32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en una línea en sí mismos se ignoran en lo que respecta a la </a:t>
            </a:r>
            <a:r>
              <a:rPr lang="es-AR" sz="3200" b="0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indentación </a:t>
            </a:r>
            <a:endParaRPr lang="es-AR" sz="3200" b="0" u="none" strike="noStrike" cap="none" dirty="0">
              <a:solidFill>
                <a:srgbClr val="FF99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86440" y="226701"/>
            <a:ext cx="5577840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ES" sz="1800" b="1" dirty="0" smtClean="0">
                <a:solidFill>
                  <a:schemeClr val="bg1"/>
                </a:solidFill>
              </a:rPr>
              <a:t>Condicional – Parte 1</a:t>
            </a:r>
            <a:endParaRPr lang="es-ES" sz="1800" b="1" dirty="0">
              <a:solidFill>
                <a:schemeClr val="bg1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2409957" y="85659"/>
            <a:ext cx="2723823" cy="504000"/>
          </a:xfrm>
          <a:prstGeom prst="rect">
            <a:avLst/>
          </a:prstGeom>
          <a:solidFill>
            <a:srgbClr val="002060"/>
          </a:solidFill>
        </p:spPr>
        <p:txBody>
          <a:bodyPr wrap="non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Shape 327"/>
          <p:cNvSpPr txBox="1">
            <a:spLocks noGrp="1"/>
          </p:cNvSpPr>
          <p:nvPr>
            <p:ph type="title"/>
          </p:nvPr>
        </p:nvSpPr>
        <p:spPr>
          <a:xfrm>
            <a:off x="598086" y="589659"/>
            <a:ext cx="14991644" cy="124772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s-AR" sz="54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Advertencia: </a:t>
            </a:r>
            <a:r>
              <a:rPr lang="es-AR" sz="5400" u="none" strike="noStrike" cap="none" dirty="0" smtClean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¡Deshabilite las Tabulaciones!</a:t>
            </a:r>
            <a:endParaRPr lang="es-AR" sz="5400" u="none" strike="noStrike" cap="none" dirty="0">
              <a:solidFill>
                <a:srgbClr val="E066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28" name="Shape 328"/>
          <p:cNvSpPr txBox="1">
            <a:spLocks noGrp="1"/>
          </p:cNvSpPr>
          <p:nvPr>
            <p:ph idx="1"/>
          </p:nvPr>
        </p:nvSpPr>
        <p:spPr>
          <a:xfrm>
            <a:off x="598086" y="1955739"/>
            <a:ext cx="14752317" cy="590206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lvl="0" indent="-345694">
              <a:spcBef>
                <a:spcPts val="0"/>
              </a:spcBef>
              <a:buSzPct val="100000"/>
            </a:pPr>
            <a:endParaRPr lang="es-AR" sz="2800" b="0" dirty="0" smtClean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lvl="0" indent="-345694">
              <a:spcBef>
                <a:spcPts val="0"/>
              </a:spcBef>
              <a:buSzPct val="100000"/>
            </a:pPr>
            <a:r>
              <a:rPr lang="es-AR" sz="2400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Atom automáticamente usa los espacios para los archivos con la extensión ".py" (¡genial!)</a:t>
            </a:r>
          </a:p>
          <a:p>
            <a:pPr marL="749300" lvl="0" indent="-345694">
              <a:spcBef>
                <a:spcPts val="0"/>
              </a:spcBef>
              <a:buSzPct val="100000"/>
            </a:pPr>
            <a:endParaRPr lang="es-AR" sz="2400" b="0" dirty="0" smtClean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3456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s-AR" sz="24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 mayoría de los editores de texto pueden convertir las </a:t>
            </a:r>
            <a:r>
              <a:rPr lang="es-AR" sz="2400" b="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tabulaciones</a:t>
            </a:r>
            <a:r>
              <a:rPr lang="es-AR" sz="24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s-AR" sz="2400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</a:t>
            </a:r>
            <a:r>
              <a:rPr lang="es-AR" sz="24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 </a:t>
            </a:r>
            <a:r>
              <a:rPr lang="es-AR" sz="2400" b="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espacios</a:t>
            </a:r>
            <a:r>
              <a:rPr lang="es-AR" sz="24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– asegúrese de habilitar esta </a:t>
            </a:r>
            <a:r>
              <a:rPr lang="es-AR" sz="2400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funcionalidad</a:t>
            </a:r>
            <a:endParaRPr lang="es-AR" sz="2400" b="0" u="none" strike="noStrike" cap="none" dirty="0" smtClean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1041400" lvl="1" indent="-345694">
              <a:spcBef>
                <a:spcPts val="3500"/>
              </a:spcBef>
              <a:buClr>
                <a:schemeClr val="lt1"/>
              </a:buClr>
              <a:buSzPct val="100000"/>
              <a:buFont typeface="Cabin"/>
              <a:buChar char="–"/>
            </a:pPr>
            <a:r>
              <a:rPr lang="es-AR" sz="24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NotePad++:  Settings -&gt; Preferences -&gt; Language Menu/</a:t>
            </a:r>
            <a:r>
              <a:rPr lang="es-AR" sz="2400" b="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Tab</a:t>
            </a:r>
            <a:r>
              <a:rPr lang="es-AR" sz="24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Settings</a:t>
            </a:r>
            <a:r>
              <a:rPr lang="es-AR" sz="2400" b="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s-AR" sz="2400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(Configuración -&gt; Preferencias </a:t>
            </a:r>
            <a:r>
              <a:rPr lang="es-AR" sz="2400" b="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-&gt; </a:t>
            </a:r>
            <a:r>
              <a:rPr lang="es-AR" sz="2400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Menú de Idiomas/Configuración de </a:t>
            </a:r>
            <a:r>
              <a:rPr lang="es-AR" sz="2400" b="0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Tabulación</a:t>
            </a:r>
            <a:r>
              <a:rPr lang="es-AR" sz="2400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es-AR" sz="2400" b="0" u="none" strike="noStrike" cap="none" dirty="0" smtClean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1041400" lvl="1" indent="-345694">
              <a:spcBef>
                <a:spcPts val="3500"/>
              </a:spcBef>
              <a:buClr>
                <a:schemeClr val="lt1"/>
              </a:buClr>
              <a:buSzPct val="100000"/>
              <a:buFont typeface="Cabin"/>
              <a:buChar char="–"/>
            </a:pPr>
            <a:r>
              <a:rPr lang="es-AR" sz="24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TextWrangler:  TextWrangler -&gt; Preferences -&gt; </a:t>
            </a:r>
            <a:r>
              <a:rPr lang="es-AR" sz="2400" b="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Editor Defaults (TextWrangler:  TextWrangler -&gt; </a:t>
            </a:r>
            <a:r>
              <a:rPr lang="es-AR" sz="2400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Preferencias </a:t>
            </a:r>
            <a:r>
              <a:rPr lang="es-AR" sz="2400" b="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-&gt; </a:t>
            </a:r>
            <a:r>
              <a:rPr lang="es-AR" sz="2400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Valores Predeterminados del Editor)</a:t>
            </a:r>
            <a:endParaRPr lang="es-AR" sz="2400" b="0" u="none" strike="noStrike" cap="none" dirty="0" smtClean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lvl="0" indent="-345694">
              <a:spcBef>
                <a:spcPts val="3500"/>
              </a:spcBef>
              <a:buClr>
                <a:schemeClr val="lt1"/>
              </a:buClr>
              <a:buSzPct val="100000"/>
              <a:buFont typeface="Cabin"/>
              <a:buChar char="•"/>
            </a:pPr>
            <a:r>
              <a:rPr lang="es-AR" sz="24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Python le importa *mucho* cuánta indentación tiene una línea. Si usted mezcla </a:t>
            </a:r>
            <a:r>
              <a:rPr lang="es-AR" sz="2400" b="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tabulaciones</a:t>
            </a:r>
            <a:r>
              <a:rPr lang="es-AR" sz="24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s-AR" sz="2400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</a:t>
            </a:r>
            <a:r>
              <a:rPr lang="es-AR" sz="24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s-AR" sz="2400" b="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espacios</a:t>
            </a:r>
            <a:r>
              <a:rPr lang="es-AR" sz="24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tal vez obtenga </a:t>
            </a:r>
            <a:r>
              <a:rPr lang="es-AR" sz="2400" b="0" i="0" u="none" strike="noStrike" cap="none" dirty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s-AR" sz="2400" b="0" u="none" strike="noStrike" cap="none" dirty="0" err="1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indentation</a:t>
            </a:r>
            <a:r>
              <a:rPr lang="es-AR" sz="2400" b="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s-AR" sz="2400" b="0" u="none" strike="noStrike" cap="none" dirty="0" err="1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errors</a:t>
            </a:r>
            <a:r>
              <a:rPr lang="es-AR" sz="2400" b="0" i="0" u="none" strike="noStrike" cap="none" dirty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s-AR" sz="24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</a:t>
            </a:r>
            <a:r>
              <a:rPr lang="es-AR" sz="2400" b="0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errores de </a:t>
            </a:r>
            <a:r>
              <a:rPr lang="es-AR" sz="2400" b="0" dirty="0" err="1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indentación</a:t>
            </a:r>
            <a:r>
              <a:rPr lang="es-AR" sz="24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 incluso aunque todo se vea bien</a:t>
            </a:r>
            <a:endParaRPr lang="es-AR" sz="2400" b="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86440" y="226701"/>
            <a:ext cx="5577840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ES" sz="1800" b="1" dirty="0" smtClean="0">
                <a:solidFill>
                  <a:schemeClr val="bg1"/>
                </a:solidFill>
              </a:rPr>
              <a:t>Condicional – Parte 1</a:t>
            </a:r>
            <a:endParaRPr lang="es-ES" sz="1800" b="1" dirty="0">
              <a:solidFill>
                <a:schemeClr val="bg1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2409957" y="85659"/>
            <a:ext cx="2723823" cy="504000"/>
          </a:xfrm>
          <a:prstGeom prst="rect">
            <a:avLst/>
          </a:prstGeom>
          <a:solidFill>
            <a:srgbClr val="002060"/>
          </a:solidFill>
        </p:spPr>
        <p:txBody>
          <a:bodyPr wrap="non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4" name="Shape 33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2228" y="932472"/>
            <a:ext cx="7693547" cy="5858031"/>
          </a:xfrm>
          <a:prstGeom prst="rect">
            <a:avLst/>
          </a:prstGeom>
          <a:noFill/>
          <a:ln>
            <a:noFill/>
          </a:ln>
        </p:spPr>
      </p:pic>
      <p:pic>
        <p:nvPicPr>
          <p:cNvPr id="335" name="Shape 33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789424" y="3726578"/>
            <a:ext cx="7755120" cy="4483596"/>
          </a:xfrm>
          <a:prstGeom prst="rect">
            <a:avLst/>
          </a:prstGeom>
          <a:noFill/>
          <a:ln>
            <a:noFill/>
          </a:ln>
        </p:spPr>
      </p:pic>
      <p:sp>
        <p:nvSpPr>
          <p:cNvPr id="336" name="Shape 336"/>
          <p:cNvSpPr/>
          <p:nvPr/>
        </p:nvSpPr>
        <p:spPr>
          <a:xfrm>
            <a:off x="1548726" y="1912038"/>
            <a:ext cx="1270000" cy="1270000"/>
          </a:xfrm>
          <a:prstGeom prst="rightArrow">
            <a:avLst>
              <a:gd name="adj1" fmla="val 41925"/>
              <a:gd name="adj2" fmla="val 23141"/>
            </a:avLst>
          </a:pr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37" name="Shape 337"/>
          <p:cNvSpPr/>
          <p:nvPr/>
        </p:nvSpPr>
        <p:spPr>
          <a:xfrm>
            <a:off x="11611918" y="6615931"/>
            <a:ext cx="1270000" cy="1270000"/>
          </a:xfrm>
          <a:prstGeom prst="rightArrow">
            <a:avLst>
              <a:gd name="adj1" fmla="val 28791"/>
              <a:gd name="adj2" fmla="val 26088"/>
            </a:avLst>
          </a:pr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38" name="Shape 338"/>
          <p:cNvSpPr txBox="1"/>
          <p:nvPr/>
        </p:nvSpPr>
        <p:spPr>
          <a:xfrm>
            <a:off x="9759140" y="1173951"/>
            <a:ext cx="5011681" cy="1663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3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Esto le ahorrará dolores de cabeza innecesarios.</a:t>
            </a:r>
            <a:endParaRPr lang="es-AR" sz="3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86440" y="226701"/>
            <a:ext cx="5577840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ES" sz="1800" b="1" dirty="0" smtClean="0">
                <a:solidFill>
                  <a:schemeClr val="bg1"/>
                </a:solidFill>
              </a:rPr>
              <a:t>Condicional – Parte 1</a:t>
            </a:r>
            <a:endParaRPr lang="es-ES" sz="1800" b="1" dirty="0">
              <a:solidFill>
                <a:schemeClr val="bg1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2409957" y="85659"/>
            <a:ext cx="2723823" cy="504000"/>
          </a:xfrm>
          <a:prstGeom prst="rect">
            <a:avLst/>
          </a:prstGeom>
          <a:solidFill>
            <a:srgbClr val="002060"/>
          </a:solidFill>
        </p:spPr>
        <p:txBody>
          <a:bodyPr wrap="non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Shape 343"/>
          <p:cNvSpPr txBox="1"/>
          <p:nvPr/>
        </p:nvSpPr>
        <p:spPr>
          <a:xfrm>
            <a:off x="5395988" y="2404977"/>
            <a:ext cx="7918337" cy="6006500"/>
          </a:xfrm>
          <a:prstGeom prst="rect">
            <a:avLst/>
          </a:prstGeom>
          <a:noFill/>
          <a:ln w="127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32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x =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32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3200" b="1" i="0" u="none" strike="noStrike" cap="none" dirty="0" err="1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s-ES" sz="32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x &gt; 2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s-ES" sz="32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 </a:t>
            </a:r>
            <a:r>
              <a:rPr lang="es-ES" sz="3200" b="1" i="0" u="none" strike="noStrike" cap="none" dirty="0" err="1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s-ES" sz="32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ES" sz="3200" b="1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s-ES" sz="32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Mayor que </a:t>
            </a:r>
            <a:r>
              <a:rPr lang="es-ES" sz="3200" b="1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2')</a:t>
            </a:r>
            <a:endParaRPr lang="es-ES" sz="3200" b="1" i="0" u="none" strike="noStrike" cap="none" dirty="0" smtClean="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es-ES" sz="32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 </a:t>
            </a:r>
            <a:r>
              <a:rPr lang="es-ES" sz="3200" b="1" i="0" u="none" strike="noStrike" cap="none" dirty="0" err="1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s-ES" sz="32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ES" sz="3200" b="1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s-ES" sz="32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Sigue siendo mayor</a:t>
            </a:r>
            <a:r>
              <a:rPr lang="es-ES" sz="3200" b="1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')</a:t>
            </a:r>
            <a:endParaRPr lang="es-ES" sz="3200" b="1" i="0" u="none" strike="noStrike" cap="none" dirty="0" smtClean="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es-ES" sz="32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3200" b="1" i="0" u="none" strike="noStrike" cap="none" dirty="0" err="1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s-ES" sz="32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ES" sz="3200" b="1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s-ES" sz="32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Terminado con </a:t>
            </a:r>
            <a:r>
              <a:rPr lang="es-ES" sz="3200" b="1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2')</a:t>
            </a:r>
            <a:endParaRPr lang="es-ES" sz="3200" b="1" i="0" u="none" strike="noStrike" cap="none" dirty="0" smtClean="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ES" sz="3200" b="1" i="0" u="none" strike="noStrike" cap="none" dirty="0" smtClean="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32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3200" b="1" i="0" u="none" strike="noStrike" cap="none" dirty="0" err="1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for</a:t>
            </a:r>
            <a:r>
              <a:rPr lang="es-ES" sz="32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i in rango(5)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32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 </a:t>
            </a:r>
            <a:r>
              <a:rPr lang="es-ES" sz="3200" b="1" i="0" u="none" strike="noStrike" cap="none" dirty="0" err="1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s-ES" sz="32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(i)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32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 </a:t>
            </a:r>
            <a:r>
              <a:rPr lang="es-ES" sz="3200" b="1" i="0" u="none" strike="noStrike" cap="none" dirty="0" err="1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s-ES" sz="32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i &gt; 2 : 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s-ES" sz="32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     </a:t>
            </a:r>
            <a:r>
              <a:rPr lang="es-ES" sz="3200" b="1" i="0" u="none" strike="noStrike" cap="none" dirty="0" err="1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s-ES" sz="32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ES" sz="3200" b="1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s-ES" sz="32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Mayor que </a:t>
            </a:r>
            <a:r>
              <a:rPr lang="es-ES" sz="3200" b="1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2')</a:t>
            </a:r>
            <a:endParaRPr lang="es-ES" sz="3200" b="1" i="0" u="none" strike="noStrike" cap="none" dirty="0" smtClean="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es-ES" sz="32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 </a:t>
            </a:r>
            <a:r>
              <a:rPr lang="es-ES" sz="3200" b="1" i="0" u="none" strike="noStrike" cap="none" dirty="0" err="1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s-ES" sz="32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ES" sz="3200" b="1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'Terminado con </a:t>
            </a:r>
            <a:r>
              <a:rPr lang="es-ES" sz="32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i', i)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s-ES" sz="3200" b="1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3200" b="1" dirty="0" err="1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s-ES" sz="3200" b="1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('Todo </a:t>
            </a:r>
            <a:r>
              <a:rPr lang="es-ES" sz="3200" b="1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Terminado') </a:t>
            </a:r>
            <a:endParaRPr lang="es-ES" sz="3200" b="1" dirty="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44" name="Shape 344"/>
          <p:cNvSpPr txBox="1"/>
          <p:nvPr/>
        </p:nvSpPr>
        <p:spPr>
          <a:xfrm>
            <a:off x="4144962" y="957300"/>
            <a:ext cx="8397558" cy="125726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s-AR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aumentar / </a:t>
            </a:r>
            <a:r>
              <a:rPr lang="es-AR" sz="3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mantener</a:t>
            </a:r>
            <a:r>
              <a:rPr lang="es-AR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s-AR" sz="36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después de if o for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Font typeface="Cabin"/>
              <a:buNone/>
            </a:pPr>
            <a:endParaRPr lang="es-AR" sz="1200" dirty="0" smtClean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s-AR" sz="36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reducir </a:t>
            </a:r>
            <a:r>
              <a:rPr lang="es-AR" sz="3600" u="none" strike="noStrike" cap="none" dirty="0" smtClean="0">
                <a:solidFill>
                  <a:srgbClr val="F3F3F3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para indicar el final del bloque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Font typeface="Cabin"/>
              <a:buNone/>
            </a:pPr>
            <a:endParaRPr lang="es-AR" dirty="0"/>
          </a:p>
        </p:txBody>
      </p:sp>
      <p:cxnSp>
        <p:nvCxnSpPr>
          <p:cNvPr id="345" name="Shape 345"/>
          <p:cNvCxnSpPr/>
          <p:nvPr/>
        </p:nvCxnSpPr>
        <p:spPr>
          <a:xfrm>
            <a:off x="3261800" y="4787900"/>
            <a:ext cx="568200" cy="0"/>
          </a:xfrm>
          <a:prstGeom prst="straightConnector1">
            <a:avLst/>
          </a:prstGeom>
          <a:noFill/>
          <a:ln w="762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46" name="Shape 346"/>
          <p:cNvCxnSpPr/>
          <p:nvPr/>
        </p:nvCxnSpPr>
        <p:spPr>
          <a:xfrm rot="10800000">
            <a:off x="3818860" y="3721062"/>
            <a:ext cx="673199" cy="47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47" name="Shape 347"/>
          <p:cNvCxnSpPr/>
          <p:nvPr/>
        </p:nvCxnSpPr>
        <p:spPr>
          <a:xfrm rot="10800000">
            <a:off x="4503199" y="7192961"/>
            <a:ext cx="673199" cy="47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48" name="Shape 348"/>
          <p:cNvCxnSpPr/>
          <p:nvPr/>
        </p:nvCxnSpPr>
        <p:spPr>
          <a:xfrm>
            <a:off x="3794955" y="7620000"/>
            <a:ext cx="568200" cy="0"/>
          </a:xfrm>
          <a:prstGeom prst="straightConnector1">
            <a:avLst/>
          </a:prstGeom>
          <a:noFill/>
          <a:ln w="762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49" name="Shape 349"/>
          <p:cNvCxnSpPr/>
          <p:nvPr/>
        </p:nvCxnSpPr>
        <p:spPr>
          <a:xfrm rot="10800000">
            <a:off x="3830000" y="6273762"/>
            <a:ext cx="673199" cy="47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0" name="Shape 350"/>
          <p:cNvCxnSpPr/>
          <p:nvPr/>
        </p:nvCxnSpPr>
        <p:spPr>
          <a:xfrm rot="10800000">
            <a:off x="3830000" y="4241762"/>
            <a:ext cx="673199" cy="47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1" name="Shape 351"/>
          <p:cNvCxnSpPr/>
          <p:nvPr/>
        </p:nvCxnSpPr>
        <p:spPr>
          <a:xfrm rot="10800000">
            <a:off x="3830000" y="6794461"/>
            <a:ext cx="673199" cy="47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2" name="Shape 352"/>
          <p:cNvCxnSpPr/>
          <p:nvPr/>
        </p:nvCxnSpPr>
        <p:spPr>
          <a:xfrm rot="10800000">
            <a:off x="3261800" y="5718064"/>
            <a:ext cx="673199" cy="47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3" name="Shape 353"/>
          <p:cNvCxnSpPr/>
          <p:nvPr/>
        </p:nvCxnSpPr>
        <p:spPr>
          <a:xfrm rot="10800000">
            <a:off x="3395540" y="2705061"/>
            <a:ext cx="673199" cy="47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4" name="Shape 354"/>
          <p:cNvCxnSpPr/>
          <p:nvPr/>
        </p:nvCxnSpPr>
        <p:spPr>
          <a:xfrm rot="10800000">
            <a:off x="3395540" y="3187661"/>
            <a:ext cx="673199" cy="47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5" name="Shape 355"/>
          <p:cNvCxnSpPr/>
          <p:nvPr/>
        </p:nvCxnSpPr>
        <p:spPr>
          <a:xfrm>
            <a:off x="3261800" y="8077200"/>
            <a:ext cx="568200" cy="0"/>
          </a:xfrm>
          <a:prstGeom prst="straightConnector1">
            <a:avLst/>
          </a:prstGeom>
          <a:noFill/>
          <a:ln w="762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15" name="14 CuadroTexto"/>
          <p:cNvSpPr txBox="1"/>
          <p:nvPr/>
        </p:nvSpPr>
        <p:spPr>
          <a:xfrm>
            <a:off x="186440" y="226701"/>
            <a:ext cx="5577840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ES" sz="1800" b="1" dirty="0" smtClean="0">
                <a:solidFill>
                  <a:schemeClr val="bg1"/>
                </a:solidFill>
              </a:rPr>
              <a:t>Condicional – Parte 1</a:t>
            </a:r>
            <a:endParaRPr lang="es-ES" sz="1800" b="1" dirty="0">
              <a:solidFill>
                <a:schemeClr val="bg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12409957" y="85659"/>
            <a:ext cx="2723823" cy="504000"/>
          </a:xfrm>
          <a:prstGeom prst="rect">
            <a:avLst/>
          </a:prstGeom>
          <a:solidFill>
            <a:srgbClr val="002060"/>
          </a:solidFill>
        </p:spPr>
        <p:txBody>
          <a:bodyPr wrap="non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071215_powerpoint_template_b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071215_powerpoint_template_b.thmx</Template>
  <TotalTime>449</TotalTime>
  <Words>1100</Words>
  <Application>Microsoft Office PowerPoint</Application>
  <PresentationFormat>Personalizado</PresentationFormat>
  <Paragraphs>209</Paragraphs>
  <Slides>14</Slides>
  <Notes>13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071215_powerpoint_template_b</vt:lpstr>
      <vt:lpstr>Ejecución Condicional</vt:lpstr>
      <vt:lpstr>Pasos Condicionales</vt:lpstr>
      <vt:lpstr>Operadores de Comparación</vt:lpstr>
      <vt:lpstr>Operadores de Comparación</vt:lpstr>
      <vt:lpstr>Decisiones Unidireccionales</vt:lpstr>
      <vt:lpstr>Indentación</vt:lpstr>
      <vt:lpstr>Advertencia: ¡Deshabilite las Tabulaciones!</vt:lpstr>
      <vt:lpstr>Presentación de PowerPoint</vt:lpstr>
      <vt:lpstr>Presentación de PowerPoint</vt:lpstr>
      <vt:lpstr>Presentación de PowerPoint</vt:lpstr>
      <vt:lpstr>Presentación de PowerPoint</vt:lpstr>
      <vt:lpstr>Decisiones Bidireccionales</vt:lpstr>
      <vt:lpstr>Decisiones Bidireccionales con else:</vt:lpstr>
      <vt:lpstr>Más Patrones de Ejecución Condicional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Conditional Execution</dc:title>
  <dc:creator>Usuario</dc:creator>
  <cp:lastModifiedBy>Alicia</cp:lastModifiedBy>
  <cp:revision>113</cp:revision>
  <dcterms:modified xsi:type="dcterms:W3CDTF">2019-06-27T16:26:42Z</dcterms:modified>
</cp:coreProperties>
</file>