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6" r:id="rId1"/>
  </p:sldMasterIdLst>
  <p:notesMasterIdLst>
    <p:notesMasterId r:id="rId13"/>
  </p:notesMasterIdLst>
  <p:sldIdLst>
    <p:sldId id="256" r:id="rId2"/>
    <p:sldId id="257" r:id="rId3"/>
    <p:sldId id="258" r:id="rId4"/>
    <p:sldId id="259" r:id="rId5"/>
    <p:sldId id="260" r:id="rId6"/>
    <p:sldId id="261" r:id="rId7"/>
    <p:sldId id="280" r:id="rId8"/>
    <p:sldId id="263" r:id="rId9"/>
    <p:sldId id="264" r:id="rId10"/>
    <p:sldId id="281" r:id="rId11"/>
    <p:sldId id="279" r:id="rId12"/>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0FFFF"/>
    <a:srgbClr val="00FF00"/>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39"/>
    <p:restoredTop sz="87704" autoAdjust="0"/>
  </p:normalViewPr>
  <p:slideViewPr>
    <p:cSldViewPr snapToGrid="0" snapToObjects="1">
      <p:cViewPr>
        <p:scale>
          <a:sx n="50" d="100"/>
          <a:sy n="50" d="100"/>
        </p:scale>
        <p:origin x="-610" y="-158"/>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00041769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AR" sz="1100" kern="1200" dirty="0" smtClean="0">
                <a:solidFill>
                  <a:schemeClr val="tx1"/>
                </a:solidFill>
                <a:latin typeface="+mn-lt"/>
                <a:ea typeface="+mn-ea"/>
                <a:cs typeface="+mn-cs"/>
              </a:rPr>
              <a:t>Nota de Chuck.</a:t>
            </a:r>
            <a:r>
              <a:rPr lang="es-AR" sz="1100" kern="1200" baseline="0" dirty="0" smtClean="0">
                <a:solidFill>
                  <a:schemeClr val="tx1"/>
                </a:solidFill>
                <a:latin typeface="+mn-lt"/>
                <a:ea typeface="+mn-ea"/>
                <a:cs typeface="+mn-cs"/>
              </a:rPr>
              <a:t> </a:t>
            </a:r>
            <a:r>
              <a:rPr lang="es-AR" sz="1100" kern="1200" dirty="0" smtClean="0">
                <a:solidFill>
                  <a:schemeClr val="tx1"/>
                </a:solidFill>
                <a:latin typeface="+mn-lt"/>
                <a:ea typeface="+mn-ea"/>
                <a:cs typeface="+mn-cs"/>
              </a:rPr>
              <a:t>Si está usando estos materiales, puede retirar el logotipo de UM y reemplazarlo por el suyo pero, por favor, conserve el logo de CC-BY en la primera página así como también retenga la(s) página(s) de agradecimientos al final. </a:t>
            </a:r>
            <a:endParaRPr lang="es-ES" sz="1100" kern="1200" dirty="0" smtClean="0">
              <a:solidFill>
                <a:schemeClr val="tx1"/>
              </a:solidFill>
              <a:latin typeface="+mn-lt"/>
              <a:ea typeface="+mn-ea"/>
              <a:cs typeface="+mn-cs"/>
            </a:endParaRPr>
          </a:p>
        </p:txBody>
      </p:sp>
      <p:sp>
        <p:nvSpPr>
          <p:cNvPr id="202" name="Shape 2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07443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Shape 4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08" name="Shape 40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53577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4120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5387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239" name="Shape 2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7912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245" name="Shape 2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2315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259" name="Shape 2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7551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259" name="Shape 2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66230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Shape 28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285" name="Shape 2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63643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292" name="Shape 2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473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282828"/>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0678" y="889217"/>
            <a:ext cx="15174644" cy="2732951"/>
          </a:xfrm>
          <a:prstGeom prst="rect">
            <a:avLst/>
          </a:prstGeom>
          <a:effectLst>
            <a:innerShdw blurRad="482600" dist="50800" dir="13500000">
              <a:srgbClr val="000000">
                <a:alpha val="37000"/>
              </a:srgbClr>
            </a:innerShdw>
          </a:effectLst>
          <a:scene3d>
            <a:camera prst="orthographicFront"/>
            <a:lightRig rig="threePt" dir="t"/>
          </a:scene3d>
          <a:sp3d>
            <a:bevelT w="139700" prst="cross"/>
          </a:sp3d>
        </p:spPr>
        <p:txBody>
          <a:bodyPr lIns="162553" tIns="81276" rIns="162553" bIns="81276"/>
          <a:lstStyle>
            <a:lvl1pPr>
              <a:defRPr sz="62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Subtitle 2"/>
          <p:cNvSpPr>
            <a:spLocks noGrp="1"/>
          </p:cNvSpPr>
          <p:nvPr>
            <p:ph type="subTitle" idx="1"/>
          </p:nvPr>
        </p:nvSpPr>
        <p:spPr>
          <a:xfrm>
            <a:off x="1307135" y="5181600"/>
            <a:ext cx="13392187" cy="2336800"/>
          </a:xfrm>
          <a:prstGeom prst="rect">
            <a:avLst/>
          </a:prstGeom>
        </p:spPr>
        <p:txBody>
          <a:bodyPr>
            <a:normAutofit/>
          </a:bodyPr>
          <a:lstStyle>
            <a:lvl1pPr marL="0" indent="0" algn="ctr">
              <a:buNone/>
              <a:defRPr sz="5500" b="1" i="0" baseline="0">
                <a:solidFill>
                  <a:srgbClr val="FDC227"/>
                </a:solidFill>
                <a:effectLst>
                  <a:innerShdw blurRad="63500" dist="50800" dir="13500000">
                    <a:srgbClr val="000000">
                      <a:alpha val="9000"/>
                    </a:srgbClr>
                  </a:innerShdw>
                </a:effectLst>
                <a:latin typeface="Gill Sans SemiBold"/>
                <a:cs typeface="Georgia"/>
              </a:defRPr>
            </a:lvl1pPr>
            <a:lvl2pPr marL="812764" indent="0" algn="ctr">
              <a:buNone/>
              <a:defRPr>
                <a:solidFill>
                  <a:schemeClr val="tx1">
                    <a:tint val="75000"/>
                  </a:schemeClr>
                </a:solidFill>
              </a:defRPr>
            </a:lvl2pPr>
            <a:lvl3pPr marL="1625529" indent="0" algn="ctr">
              <a:buNone/>
              <a:defRPr>
                <a:solidFill>
                  <a:schemeClr val="tx1">
                    <a:tint val="75000"/>
                  </a:schemeClr>
                </a:solidFill>
              </a:defRPr>
            </a:lvl3pPr>
            <a:lvl4pPr marL="2438293" indent="0" algn="ctr">
              <a:buNone/>
              <a:defRPr>
                <a:solidFill>
                  <a:schemeClr val="tx1">
                    <a:tint val="75000"/>
                  </a:schemeClr>
                </a:solidFill>
              </a:defRPr>
            </a:lvl4pPr>
            <a:lvl5pPr marL="3251058" indent="0" algn="ctr">
              <a:buNone/>
              <a:defRPr>
                <a:solidFill>
                  <a:schemeClr val="tx1">
                    <a:tint val="75000"/>
                  </a:schemeClr>
                </a:solidFill>
              </a:defRPr>
            </a:lvl5pPr>
            <a:lvl6pPr marL="4063822" indent="0" algn="ctr">
              <a:buNone/>
              <a:defRPr>
                <a:solidFill>
                  <a:schemeClr val="tx1">
                    <a:tint val="75000"/>
                  </a:schemeClr>
                </a:solidFill>
              </a:defRPr>
            </a:lvl6pPr>
            <a:lvl7pPr marL="4876587" indent="0" algn="ctr">
              <a:buNone/>
              <a:defRPr>
                <a:solidFill>
                  <a:schemeClr val="tx1">
                    <a:tint val="75000"/>
                  </a:schemeClr>
                </a:solidFill>
              </a:defRPr>
            </a:lvl7pPr>
            <a:lvl8pPr marL="5689351" indent="0" algn="ctr">
              <a:buNone/>
              <a:defRPr>
                <a:solidFill>
                  <a:schemeClr val="tx1">
                    <a:tint val="75000"/>
                  </a:schemeClr>
                </a:solidFill>
              </a:defRPr>
            </a:lvl8pPr>
            <a:lvl9pPr marL="6502116"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12102769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1155700" y="803564"/>
            <a:ext cx="13932000" cy="1736336"/>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969016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Shape 194"/>
        <p:cNvGrpSpPr/>
        <p:nvPr/>
      </p:nvGrpSpPr>
      <p:grpSpPr>
        <a:xfrm>
          <a:off x="0" y="0"/>
          <a:ext cx="0" cy="0"/>
          <a:chOff x="0" y="0"/>
          <a:chExt cx="0" cy="0"/>
        </a:xfrm>
      </p:grpSpPr>
    </p:spTree>
    <p:extLst>
      <p:ext uri="{BB962C8B-B14F-4D97-AF65-F5344CB8AC3E}">
        <p14:creationId xmlns:p14="http://schemas.microsoft.com/office/powerpoint/2010/main" val="64430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2178" y="905084"/>
            <a:ext cx="14991644" cy="1247721"/>
          </a:xfrm>
          <a:prstGeom prst="rect">
            <a:avLst/>
          </a:prstGeom>
        </p:spPr>
        <p:txBody>
          <a:bodyPr lIns="162553" tIns="81276" rIns="162553" bIns="81276"/>
          <a:lstStyle>
            <a:lvl1pPr>
              <a:defRPr sz="6200" b="1" i="0" cap="none" baseline="0">
                <a:solidFill>
                  <a:srgbClr val="FFCB05"/>
                </a:solidFill>
                <a:effectLst>
                  <a:innerShdw blurRad="63500" dist="50800" dir="13500000">
                    <a:srgbClr val="000000">
                      <a:alpha val="14000"/>
                    </a:srgbClr>
                  </a:innerShdw>
                </a:effectLst>
                <a:latin typeface="Gill Sans SemiBold"/>
                <a:cs typeface="Georgia"/>
              </a:defRPr>
            </a:lvl1pPr>
          </a:lstStyle>
          <a:p>
            <a:r>
              <a:rPr lang="en-US" smtClean="0"/>
              <a:t>Click to edit Master title style</a:t>
            </a:r>
            <a:endParaRPr lang="en-US" dirty="0"/>
          </a:p>
        </p:txBody>
      </p:sp>
      <p:sp>
        <p:nvSpPr>
          <p:cNvPr id="3" name="Content Placeholder 2"/>
          <p:cNvSpPr>
            <a:spLocks noGrp="1"/>
          </p:cNvSpPr>
          <p:nvPr>
            <p:ph idx="1"/>
          </p:nvPr>
        </p:nvSpPr>
        <p:spPr>
          <a:xfrm>
            <a:off x="812800" y="2475702"/>
            <a:ext cx="14630400" cy="590206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36553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41683" y="1366549"/>
            <a:ext cx="15400421" cy="1816100"/>
          </a:xfrm>
          <a:prstGeom prst="rect">
            <a:avLst/>
          </a:prstGeom>
        </p:spPr>
        <p:txBody>
          <a:bodyPr lIns="162553" tIns="81276" rIns="162553" bIns="81276" anchor="t"/>
          <a:lstStyle>
            <a:lvl1pPr algn="ctr">
              <a:defRPr sz="6200" b="1" i="0" cap="none">
                <a:solidFill>
                  <a:schemeClr val="bg1"/>
                </a:solidFill>
                <a:latin typeface="Gill Sans SemiBold"/>
              </a:defRPr>
            </a:lvl1pPr>
          </a:lstStyle>
          <a:p>
            <a:r>
              <a:rPr lang="en-US" smtClean="0"/>
              <a:t>Click to edit Master title style</a:t>
            </a:r>
            <a:endParaRPr lang="en-US" dirty="0"/>
          </a:p>
        </p:txBody>
      </p:sp>
      <p:sp>
        <p:nvSpPr>
          <p:cNvPr id="3" name="Text Placeholder 2"/>
          <p:cNvSpPr>
            <a:spLocks noGrp="1"/>
          </p:cNvSpPr>
          <p:nvPr>
            <p:ph type="body" idx="1"/>
          </p:nvPr>
        </p:nvSpPr>
        <p:spPr>
          <a:xfrm>
            <a:off x="1284112" y="4919579"/>
            <a:ext cx="13817600" cy="956288"/>
          </a:xfrm>
          <a:prstGeom prst="rect">
            <a:avLst/>
          </a:prstGeom>
        </p:spPr>
        <p:txBody>
          <a:bodyPr anchor="b">
            <a:normAutofit/>
          </a:bodyPr>
          <a:lstStyle>
            <a:lvl1pPr marL="0" indent="0" algn="ctr">
              <a:buNone/>
              <a:defRPr sz="4300">
                <a:solidFill>
                  <a:srgbClr val="FDC227"/>
                </a:solidFill>
              </a:defRPr>
            </a:lvl1pPr>
            <a:lvl2pPr marL="812764" indent="0">
              <a:buNone/>
              <a:defRPr sz="3200">
                <a:solidFill>
                  <a:schemeClr val="tx1">
                    <a:tint val="75000"/>
                  </a:schemeClr>
                </a:solidFill>
              </a:defRPr>
            </a:lvl2pPr>
            <a:lvl3pPr marL="1625529" indent="0">
              <a:buNone/>
              <a:defRPr sz="2800">
                <a:solidFill>
                  <a:schemeClr val="tx1">
                    <a:tint val="75000"/>
                  </a:schemeClr>
                </a:solidFill>
              </a:defRPr>
            </a:lvl3pPr>
            <a:lvl4pPr marL="2438293" indent="0">
              <a:buNone/>
              <a:defRPr sz="2500">
                <a:solidFill>
                  <a:schemeClr val="tx1">
                    <a:tint val="75000"/>
                  </a:schemeClr>
                </a:solidFill>
              </a:defRPr>
            </a:lvl4pPr>
            <a:lvl5pPr marL="3251058" indent="0">
              <a:buNone/>
              <a:defRPr sz="2500">
                <a:solidFill>
                  <a:schemeClr val="tx1">
                    <a:tint val="75000"/>
                  </a:schemeClr>
                </a:solidFill>
              </a:defRPr>
            </a:lvl5pPr>
            <a:lvl6pPr marL="4063822" indent="0">
              <a:buNone/>
              <a:defRPr sz="2500">
                <a:solidFill>
                  <a:schemeClr val="tx1">
                    <a:tint val="75000"/>
                  </a:schemeClr>
                </a:solidFill>
              </a:defRPr>
            </a:lvl6pPr>
            <a:lvl7pPr marL="4876587" indent="0">
              <a:buNone/>
              <a:defRPr sz="2500">
                <a:solidFill>
                  <a:schemeClr val="tx1">
                    <a:tint val="75000"/>
                  </a:schemeClr>
                </a:solidFill>
              </a:defRPr>
            </a:lvl7pPr>
            <a:lvl8pPr marL="5689351" indent="0">
              <a:buNone/>
              <a:defRPr sz="2500">
                <a:solidFill>
                  <a:schemeClr val="tx1">
                    <a:tint val="75000"/>
                  </a:schemeClr>
                </a:solidFill>
              </a:defRPr>
            </a:lvl8pPr>
            <a:lvl9pPr marL="6502116" indent="0">
              <a:buNone/>
              <a:defRPr sz="25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98553893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48267" y="885296"/>
            <a:ext cx="14630400" cy="1248306"/>
          </a:xfrm>
          <a:prstGeom prst="rect">
            <a:avLst/>
          </a:prstGeom>
        </p:spPr>
        <p:txBody>
          <a:bodyPr lIns="162553" tIns="81276" rIns="162553" bIns="81276"/>
          <a:lstStyle>
            <a:lvl1pPr>
              <a:defRPr sz="57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sz="half" idx="1"/>
          </p:nvPr>
        </p:nvSpPr>
        <p:spPr>
          <a:xfrm>
            <a:off x="812800" y="2133602"/>
            <a:ext cx="7179733" cy="6034617"/>
          </a:xfrm>
          <a:prstGeom prst="rect">
            <a:avLst/>
          </a:prstGeom>
        </p:spPr>
        <p:txBody>
          <a:bodyPr/>
          <a:lstStyle>
            <a:lvl1pPr>
              <a:defRPr sz="3200" b="1" i="0" cap="none">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8263467" y="2133602"/>
            <a:ext cx="7179733" cy="6034617"/>
          </a:xfrm>
          <a:prstGeom prst="rect">
            <a:avLst/>
          </a:prstGeom>
        </p:spPr>
        <p:txBody>
          <a:bodyPr/>
          <a:lstStyle>
            <a:lvl1pPr>
              <a:defRPr sz="3200" b="0" i="0">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181715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820646"/>
            <a:ext cx="14630400" cy="1226172"/>
          </a:xfrm>
          <a:prstGeom prst="rect">
            <a:avLst/>
          </a:prstGeom>
        </p:spPr>
        <p:txBody>
          <a:bodyPr lIns="162553" tIns="81276" rIns="162553" bIns="81276"/>
          <a:lstStyle>
            <a:lvl1pPr>
              <a:defRPr sz="5700" b="0" i="0" cap="none">
                <a:solidFill>
                  <a:schemeClr val="bg1"/>
                </a:solidFill>
                <a:latin typeface="Gill Sans SemiBold"/>
                <a:cs typeface="Lucida Grande"/>
              </a:defRPr>
            </a:lvl1pPr>
          </a:lstStyle>
          <a:p>
            <a:r>
              <a:rPr lang="en-US" smtClean="0"/>
              <a:t>Click to edit Master title style</a:t>
            </a:r>
            <a:endParaRPr lang="en-US" dirty="0"/>
          </a:p>
        </p:txBody>
      </p:sp>
      <p:sp>
        <p:nvSpPr>
          <p:cNvPr id="3" name="Text Placeholder 2"/>
          <p:cNvSpPr>
            <a:spLocks noGrp="1"/>
          </p:cNvSpPr>
          <p:nvPr>
            <p:ph type="body" idx="1"/>
          </p:nvPr>
        </p:nvSpPr>
        <p:spPr>
          <a:xfrm>
            <a:off x="812800" y="2046818"/>
            <a:ext cx="7182556" cy="853017"/>
          </a:xfrm>
          <a:prstGeom prst="rect">
            <a:avLst/>
          </a:prstGeom>
        </p:spPr>
        <p:txBody>
          <a:bodyPr anchor="b">
            <a:noAutofit/>
          </a:bodyPr>
          <a:lstStyle>
            <a:lvl1pPr marL="0" indent="0" algn="ctr">
              <a:buNone/>
              <a:defRPr sz="3600" b="0" i="0" cap="none">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4" name="Content Placeholder 3"/>
          <p:cNvSpPr>
            <a:spLocks noGrp="1"/>
          </p:cNvSpPr>
          <p:nvPr>
            <p:ph sz="half" idx="2"/>
          </p:nvPr>
        </p:nvSpPr>
        <p:spPr>
          <a:xfrm>
            <a:off x="812800" y="3232187"/>
            <a:ext cx="7182556" cy="5268384"/>
          </a:xfrm>
          <a:prstGeom prst="rect">
            <a:avLst/>
          </a:prstGeo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8257825" y="2046818"/>
            <a:ext cx="7185378" cy="853017"/>
          </a:xfrm>
          <a:prstGeom prst="rect">
            <a:avLst/>
          </a:prstGeom>
        </p:spPr>
        <p:txBody>
          <a:bodyPr anchor="b">
            <a:normAutofit/>
          </a:bodyPr>
          <a:lstStyle>
            <a:lvl1pPr marL="0" indent="0" algn="ctr">
              <a:buNone/>
              <a:defRPr sz="3600" b="0">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6" name="Content Placeholder 5"/>
          <p:cNvSpPr>
            <a:spLocks noGrp="1"/>
          </p:cNvSpPr>
          <p:nvPr>
            <p:ph sz="quarter" idx="4"/>
          </p:nvPr>
        </p:nvSpPr>
        <p:spPr>
          <a:xfrm>
            <a:off x="8257823" y="3232187"/>
            <a:ext cx="7185378" cy="5268384"/>
          </a:xfrm>
          <a:prstGeom prst="rect">
            <a:avLst/>
          </a:prstGeo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0138346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800" y="1277099"/>
            <a:ext cx="14630400" cy="1226172"/>
          </a:xfrm>
          <a:prstGeom prst="rect">
            <a:avLst/>
          </a:prstGeom>
        </p:spPr>
        <p:txBody>
          <a:bodyPr lIns="162553" tIns="81276" rIns="162553" bIns="81276"/>
          <a:lstStyle>
            <a:lvl1pPr>
              <a:defRPr sz="5300" b="1" i="0" cap="none">
                <a:solidFill>
                  <a:schemeClr val="bg1"/>
                </a:solidFill>
                <a:latin typeface="Gill Sans SemiBold"/>
                <a:cs typeface="Lucida Grande"/>
              </a:defRPr>
            </a:lvl1pPr>
          </a:lstStyle>
          <a:p>
            <a:r>
              <a:rPr lang="en-US" smtClean="0"/>
              <a:t>Click to edit Master title style</a:t>
            </a:r>
            <a:endParaRPr lang="en-US" dirty="0"/>
          </a:p>
        </p:txBody>
      </p:sp>
    </p:spTree>
    <p:extLst>
      <p:ext uri="{BB962C8B-B14F-4D97-AF65-F5344CB8AC3E}">
        <p14:creationId xmlns:p14="http://schemas.microsoft.com/office/powerpoint/2010/main" val="360294774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568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3" y="888973"/>
            <a:ext cx="5348112" cy="1238388"/>
          </a:xfrm>
          <a:prstGeom prst="rect">
            <a:avLst/>
          </a:prstGeom>
        </p:spPr>
        <p:txBody>
          <a:bodyPr lIns="162553" tIns="81276" rIns="162553" bIns="81276" anchor="b"/>
          <a:lstStyle>
            <a:lvl1pPr algn="l">
              <a:defRPr sz="3200" b="0" i="0">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idx="1"/>
          </p:nvPr>
        </p:nvSpPr>
        <p:spPr>
          <a:xfrm>
            <a:off x="6355644" y="888975"/>
            <a:ext cx="9087556" cy="7493140"/>
          </a:xfrm>
          <a:prstGeom prst="rect">
            <a:avLst/>
          </a:prstGeom>
        </p:spPr>
        <p:txBody>
          <a:bodyPr/>
          <a:lstStyle>
            <a:lvl1pPr>
              <a:defRPr sz="5000" b="0" i="0">
                <a:solidFill>
                  <a:srgbClr val="FDC227"/>
                </a:solidFill>
                <a:latin typeface="Gill Sans SemiBold"/>
                <a:cs typeface="Lucida Grande"/>
              </a:defRPr>
            </a:lvl1pPr>
            <a:lvl2pPr>
              <a:defRPr sz="5000" b="0" i="1">
                <a:latin typeface="Gill Sans SemiBold"/>
                <a:cs typeface="Lucida Grande"/>
              </a:defRPr>
            </a:lvl2pPr>
            <a:lvl3pPr>
              <a:defRPr sz="4300" b="0" i="1">
                <a:latin typeface="Gill Sans SemiBold"/>
                <a:cs typeface="Lucida Grande"/>
              </a:defRPr>
            </a:lvl3pPr>
            <a:lvl4pPr>
              <a:defRPr sz="3600" b="0" i="1">
                <a:latin typeface="Gill Sans SemiBold"/>
                <a:cs typeface="Lucida Grande"/>
              </a:defRPr>
            </a:lvl4pPr>
            <a:lvl5pPr>
              <a:defRPr sz="3600" b="0" i="1">
                <a:latin typeface="Gill Sans SemiBold"/>
                <a:cs typeface="Lucida Grande"/>
              </a:defRPr>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12803" y="2127365"/>
            <a:ext cx="5348112" cy="6254750"/>
          </a:xfrm>
          <a:prstGeom prst="rect">
            <a:avLst/>
          </a:prstGeom>
        </p:spPr>
        <p:txBody>
          <a:bodyPr/>
          <a:lstStyle>
            <a:lvl1pPr marL="0" indent="0">
              <a:buNone/>
              <a:defRPr sz="2500">
                <a:solidFill>
                  <a:schemeClr val="bg1"/>
                </a:solidFill>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132795141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86290" y="6400800"/>
            <a:ext cx="9753600" cy="755652"/>
          </a:xfrm>
          <a:prstGeom prst="rect">
            <a:avLst/>
          </a:prstGeom>
        </p:spPr>
        <p:txBody>
          <a:bodyPr lIns="162553" tIns="81276" rIns="162553" bIns="81276" anchor="b"/>
          <a:lstStyle>
            <a:lvl1pPr algn="l">
              <a:defRPr sz="3600" b="0">
                <a:solidFill>
                  <a:schemeClr val="bg1"/>
                </a:solidFill>
                <a:latin typeface="Gill Sans SemiBold"/>
                <a:cs typeface="Lucida Grande"/>
              </a:defRPr>
            </a:lvl1pPr>
          </a:lstStyle>
          <a:p>
            <a:r>
              <a:rPr lang="en-US" smtClean="0"/>
              <a:t>Click to edit Master title style</a:t>
            </a:r>
            <a:endParaRPr lang="en-US" dirty="0"/>
          </a:p>
        </p:txBody>
      </p:sp>
      <p:sp>
        <p:nvSpPr>
          <p:cNvPr id="3" name="Picture Placeholder 2"/>
          <p:cNvSpPr>
            <a:spLocks noGrp="1"/>
          </p:cNvSpPr>
          <p:nvPr>
            <p:ph type="pic" idx="1"/>
          </p:nvPr>
        </p:nvSpPr>
        <p:spPr>
          <a:xfrm>
            <a:off x="3186290" y="817033"/>
            <a:ext cx="9753600" cy="5486400"/>
          </a:xfrm>
          <a:prstGeom prst="rect">
            <a:avLst/>
          </a:prstGeom>
        </p:spPr>
        <p:txBody>
          <a:bodyPr/>
          <a:lstStyle>
            <a:lvl1pPr marL="0" indent="0">
              <a:buNone/>
              <a:defRPr sz="5700"/>
            </a:lvl1pPr>
            <a:lvl2pPr marL="812764" indent="0">
              <a:buNone/>
              <a:defRPr sz="5000"/>
            </a:lvl2pPr>
            <a:lvl3pPr marL="1625529" indent="0">
              <a:buNone/>
              <a:defRPr sz="4300"/>
            </a:lvl3pPr>
            <a:lvl4pPr marL="2438293" indent="0">
              <a:buNone/>
              <a:defRPr sz="3600"/>
            </a:lvl4pPr>
            <a:lvl5pPr marL="3251058" indent="0">
              <a:buNone/>
              <a:defRPr sz="3600"/>
            </a:lvl5pPr>
            <a:lvl6pPr marL="4063822" indent="0">
              <a:buNone/>
              <a:defRPr sz="3600"/>
            </a:lvl6pPr>
            <a:lvl7pPr marL="4876587" indent="0">
              <a:buNone/>
              <a:defRPr sz="3600"/>
            </a:lvl7pPr>
            <a:lvl8pPr marL="5689351" indent="0">
              <a:buNone/>
              <a:defRPr sz="3600"/>
            </a:lvl8pPr>
            <a:lvl9pPr marL="6502116" indent="0">
              <a:buNone/>
              <a:defRPr sz="36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3186290" y="7156451"/>
            <a:ext cx="9753600" cy="1073150"/>
          </a:xfrm>
          <a:prstGeom prst="rect">
            <a:avLst/>
          </a:prstGeom>
        </p:spPr>
        <p:txBody>
          <a:bodyPr/>
          <a:lstStyle>
            <a:lvl1pPr marL="0" indent="0">
              <a:buNone/>
              <a:defRPr sz="2500" b="0" i="0">
                <a:solidFill>
                  <a:schemeClr val="bg1"/>
                </a:solidFill>
                <a:latin typeface="Gill Sans SemiBold"/>
                <a:cs typeface="Lucida Grande"/>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7775029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82828"/>
        </a:solidFill>
        <a:effectLst/>
      </p:bgPr>
    </p:bg>
    <p:spTree>
      <p:nvGrpSpPr>
        <p:cNvPr id="1" name=""/>
        <p:cNvGrpSpPr/>
        <p:nvPr/>
      </p:nvGrpSpPr>
      <p:grpSpPr>
        <a:xfrm>
          <a:off x="0" y="0"/>
          <a:ext cx="0" cy="0"/>
          <a:chOff x="0" y="0"/>
          <a:chExt cx="0" cy="0"/>
        </a:xfrm>
      </p:grpSpPr>
      <p:pic>
        <p:nvPicPr>
          <p:cNvPr id="14" name="Picture 13" descr="Top_Bar_Background.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6256000" cy="9144000"/>
          </a:xfrm>
          <a:prstGeom prst="rect">
            <a:avLst/>
          </a:prstGeom>
        </p:spPr>
      </p:pic>
      <p:sp>
        <p:nvSpPr>
          <p:cNvPr id="15" name="TextBox 14"/>
          <p:cNvSpPr txBox="1"/>
          <p:nvPr userDrawn="1"/>
        </p:nvSpPr>
        <p:spPr>
          <a:xfrm>
            <a:off x="160716" y="114157"/>
            <a:ext cx="2741017" cy="446276"/>
          </a:xfrm>
          <a:prstGeom prst="rect">
            <a:avLst/>
          </a:prstGeom>
          <a:noFill/>
        </p:spPr>
        <p:txBody>
          <a:bodyPr wrap="none" rtlCol="0">
            <a:spAutoFit/>
          </a:bodyPr>
          <a:lstStyle/>
          <a:p>
            <a:r>
              <a:rPr lang="en-US" sz="2300" dirty="0" smtClean="0">
                <a:solidFill>
                  <a:srgbClr val="FFFFFF"/>
                </a:solidFill>
                <a:latin typeface="Lucida Grande"/>
                <a:cs typeface="Lucida Grande"/>
              </a:rPr>
              <a:t>Functions</a:t>
            </a:r>
            <a:r>
              <a:rPr lang="en-US" sz="2300" baseline="0" dirty="0" smtClean="0">
                <a:solidFill>
                  <a:srgbClr val="FFFFFF"/>
                </a:solidFill>
                <a:latin typeface="Lucida Grande"/>
                <a:cs typeface="Lucida Grande"/>
              </a:rPr>
              <a:t> – Part 1</a:t>
            </a:r>
            <a:endParaRPr lang="en-US" sz="2300" dirty="0">
              <a:solidFill>
                <a:srgbClr val="FFFFFF"/>
              </a:solidFill>
              <a:latin typeface="Lucida Grande"/>
              <a:cs typeface="Lucida Grande"/>
            </a:endParaRPr>
          </a:p>
        </p:txBody>
      </p:sp>
      <p:sp>
        <p:nvSpPr>
          <p:cNvPr id="16" name="TextBox 15"/>
          <p:cNvSpPr txBox="1"/>
          <p:nvPr userDrawn="1"/>
        </p:nvSpPr>
        <p:spPr>
          <a:xfrm>
            <a:off x="13602247" y="33546"/>
            <a:ext cx="1595309" cy="615553"/>
          </a:xfrm>
          <a:prstGeom prst="rect">
            <a:avLst/>
          </a:prstGeom>
          <a:noFill/>
        </p:spPr>
        <p:txBody>
          <a:bodyPr wrap="none" rtlCol="0">
            <a:spAutoFit/>
          </a:bodyPr>
          <a:lstStyle/>
          <a:p>
            <a:pPr algn="ctr"/>
            <a:r>
              <a:rPr lang="en-US" sz="1700" b="0" dirty="0" smtClean="0">
                <a:solidFill>
                  <a:schemeClr val="bg1"/>
                </a:solidFill>
                <a:latin typeface="Georgia"/>
                <a:cs typeface="Georgia"/>
              </a:rPr>
              <a:t>PYTHON</a:t>
            </a:r>
            <a:r>
              <a:rPr lang="en-US" sz="1700" baseline="0" dirty="0" smtClean="0">
                <a:solidFill>
                  <a:schemeClr val="bg1"/>
                </a:solidFill>
                <a:latin typeface="Georgia"/>
                <a:cs typeface="Georgia"/>
              </a:rPr>
              <a:t> FOR</a:t>
            </a:r>
          </a:p>
          <a:p>
            <a:pPr algn="ctr"/>
            <a:r>
              <a:rPr lang="en-US" sz="1700" baseline="0" dirty="0" smtClean="0">
                <a:solidFill>
                  <a:schemeClr val="bg1"/>
                </a:solidFill>
                <a:latin typeface="Georgia"/>
                <a:cs typeface="Georgia"/>
              </a:rPr>
              <a:t>EVERYBODY</a:t>
            </a:r>
            <a:endParaRPr lang="en-US" sz="1700" dirty="0">
              <a:solidFill>
                <a:schemeClr val="bg1"/>
              </a:solidFill>
              <a:latin typeface="Georgia"/>
              <a:cs typeface="Georgia"/>
            </a:endParaRPr>
          </a:p>
        </p:txBody>
      </p:sp>
    </p:spTree>
    <p:extLst>
      <p:ext uri="{BB962C8B-B14F-4D97-AF65-F5344CB8AC3E}">
        <p14:creationId xmlns:p14="http://schemas.microsoft.com/office/powerpoint/2010/main" val="17010498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05" r:id="rId11"/>
  </p:sldLayoutIdLst>
  <p:timing>
    <p:tnLst>
      <p:par>
        <p:cTn id="1" dur="indefinite" restart="never" nodeType="tmRoot"/>
      </p:par>
    </p:tnLst>
  </p:timing>
  <p:hf sldNum="0" hdr="0" ftr="0" dt="0"/>
  <p:txStyles>
    <p:titleStyle>
      <a:lvl1pPr algn="ctr" defTabSz="812764" rtl="0" eaLnBrk="1" latinLnBrk="0" hangingPunct="1">
        <a:spcBef>
          <a:spcPct val="0"/>
        </a:spcBef>
        <a:buNone/>
        <a:defRPr sz="7800" kern="1200">
          <a:solidFill>
            <a:schemeClr val="tx1"/>
          </a:solidFill>
          <a:latin typeface="+mj-lt"/>
          <a:ea typeface="+mj-ea"/>
          <a:cs typeface="+mj-cs"/>
        </a:defRPr>
      </a:lvl1pPr>
    </p:titleStyle>
    <p:bodyStyle>
      <a:lvl1pPr marL="0" indent="0" algn="l" defTabSz="812764" rtl="0" eaLnBrk="1" latinLnBrk="0" hangingPunct="1">
        <a:spcBef>
          <a:spcPct val="20000"/>
        </a:spcBef>
        <a:buFont typeface="Arial"/>
        <a:buNone/>
        <a:defRPr sz="5700" b="1" i="0" kern="1200">
          <a:solidFill>
            <a:schemeClr val="bg1"/>
          </a:solidFill>
          <a:latin typeface="Gill Sans SemiBold"/>
          <a:ea typeface="+mn-ea"/>
          <a:cs typeface="Lucida Grande"/>
        </a:defRPr>
      </a:lvl1pPr>
      <a:lvl2pPr marL="1320742" indent="-507978" algn="l" defTabSz="812764" rtl="0" eaLnBrk="1" latinLnBrk="0" hangingPunct="1">
        <a:spcBef>
          <a:spcPct val="20000"/>
        </a:spcBef>
        <a:buFont typeface="Arial"/>
        <a:buChar char="–"/>
        <a:defRPr sz="3600" b="1" i="0" kern="1200">
          <a:solidFill>
            <a:schemeClr val="bg1"/>
          </a:solidFill>
          <a:latin typeface="Gill Sans SemiBold"/>
          <a:ea typeface="+mn-ea"/>
          <a:cs typeface="Lucida Grande"/>
        </a:defRPr>
      </a:lvl2pPr>
      <a:lvl3pPr marL="2031911" indent="-406382" algn="l" defTabSz="812764" rtl="0" eaLnBrk="1" latinLnBrk="0" hangingPunct="1">
        <a:spcBef>
          <a:spcPct val="20000"/>
        </a:spcBef>
        <a:buFont typeface="Arial"/>
        <a:buChar char="•"/>
        <a:defRPr sz="3200" b="0" i="1" kern="1200">
          <a:solidFill>
            <a:schemeClr val="bg1"/>
          </a:solidFill>
          <a:latin typeface="Gill Sans SemiBold"/>
          <a:ea typeface="+mn-ea"/>
          <a:cs typeface="Lucida Grande"/>
        </a:defRPr>
      </a:lvl3pPr>
      <a:lvl4pPr marL="2844676" indent="-406382" algn="l" defTabSz="812764" rtl="0" eaLnBrk="1" latinLnBrk="0" hangingPunct="1">
        <a:spcBef>
          <a:spcPct val="20000"/>
        </a:spcBef>
        <a:buFont typeface="Arial"/>
        <a:buChar char="–"/>
        <a:defRPr sz="2700" b="0" i="1" kern="1200">
          <a:solidFill>
            <a:schemeClr val="bg1"/>
          </a:solidFill>
          <a:latin typeface="Gill Sans SemiBold"/>
          <a:ea typeface="+mn-ea"/>
          <a:cs typeface="Lucida Grande"/>
        </a:defRPr>
      </a:lvl4pPr>
      <a:lvl5pPr marL="3657440" indent="-406382" algn="l" defTabSz="812764" rtl="0" eaLnBrk="1" latinLnBrk="0" hangingPunct="1">
        <a:spcBef>
          <a:spcPct val="20000"/>
        </a:spcBef>
        <a:buFont typeface="Arial"/>
        <a:buChar char="»"/>
        <a:defRPr sz="2100" b="0" i="1" kern="1200">
          <a:solidFill>
            <a:schemeClr val="bg1"/>
          </a:solidFill>
          <a:latin typeface="Gill Sans SemiBold"/>
          <a:ea typeface="+mn-ea"/>
          <a:cs typeface="Lucida Grande"/>
        </a:defRPr>
      </a:lvl5pPr>
      <a:lvl6pPr marL="4470204" indent="-406382" algn="l" defTabSz="812764" rtl="0" eaLnBrk="1" latinLnBrk="0" hangingPunct="1">
        <a:spcBef>
          <a:spcPct val="20000"/>
        </a:spcBef>
        <a:buFont typeface="Arial"/>
        <a:buChar char="•"/>
        <a:defRPr sz="3600" kern="1200">
          <a:solidFill>
            <a:schemeClr val="tx1"/>
          </a:solidFill>
          <a:latin typeface="+mn-lt"/>
          <a:ea typeface="+mn-ea"/>
          <a:cs typeface="+mn-cs"/>
        </a:defRPr>
      </a:lvl6pPr>
      <a:lvl7pPr marL="5282969" indent="-406382" algn="l" defTabSz="812764" rtl="0" eaLnBrk="1" latinLnBrk="0" hangingPunct="1">
        <a:spcBef>
          <a:spcPct val="20000"/>
        </a:spcBef>
        <a:buFont typeface="Arial"/>
        <a:buChar char="•"/>
        <a:defRPr sz="3600" kern="1200">
          <a:solidFill>
            <a:schemeClr val="tx1"/>
          </a:solidFill>
          <a:latin typeface="+mn-lt"/>
          <a:ea typeface="+mn-ea"/>
          <a:cs typeface="+mn-cs"/>
        </a:defRPr>
      </a:lvl7pPr>
      <a:lvl8pPr marL="6095733" indent="-406382" algn="l" defTabSz="812764" rtl="0" eaLnBrk="1" latinLnBrk="0" hangingPunct="1">
        <a:spcBef>
          <a:spcPct val="20000"/>
        </a:spcBef>
        <a:buFont typeface="Arial"/>
        <a:buChar char="•"/>
        <a:defRPr sz="3600" kern="1200">
          <a:solidFill>
            <a:schemeClr val="tx1"/>
          </a:solidFill>
          <a:latin typeface="+mn-lt"/>
          <a:ea typeface="+mn-ea"/>
          <a:cs typeface="+mn-cs"/>
        </a:defRPr>
      </a:lvl8pPr>
      <a:lvl9pPr marL="6908498" indent="-406382" algn="l" defTabSz="812764" rtl="0" eaLnBrk="1" latinLnBrk="0" hangingPunct="1">
        <a:spcBef>
          <a:spcPct val="20000"/>
        </a:spcBef>
        <a:buFont typeface="Arial"/>
        <a:buChar char="•"/>
        <a:defRPr sz="3600" kern="1200">
          <a:solidFill>
            <a:schemeClr val="tx1"/>
          </a:solidFill>
          <a:latin typeface="+mn-lt"/>
          <a:ea typeface="+mn-ea"/>
          <a:cs typeface="+mn-cs"/>
        </a:defRPr>
      </a:lvl9pPr>
    </p:bodyStyle>
    <p:otherStyle>
      <a:defPPr>
        <a:defRPr lang="en-US"/>
      </a:defPPr>
      <a:lvl1pPr marL="0" algn="l" defTabSz="812764" rtl="0" eaLnBrk="1" latinLnBrk="0" hangingPunct="1">
        <a:defRPr sz="3200" kern="1200">
          <a:solidFill>
            <a:schemeClr val="tx1"/>
          </a:solidFill>
          <a:latin typeface="+mn-lt"/>
          <a:ea typeface="+mn-ea"/>
          <a:cs typeface="+mn-cs"/>
        </a:defRPr>
      </a:lvl1pPr>
      <a:lvl2pPr marL="812764" algn="l" defTabSz="812764" rtl="0" eaLnBrk="1" latinLnBrk="0" hangingPunct="1">
        <a:defRPr sz="3200" kern="1200">
          <a:solidFill>
            <a:schemeClr val="tx1"/>
          </a:solidFill>
          <a:latin typeface="+mn-lt"/>
          <a:ea typeface="+mn-ea"/>
          <a:cs typeface="+mn-cs"/>
        </a:defRPr>
      </a:lvl2pPr>
      <a:lvl3pPr marL="1625529" algn="l" defTabSz="812764" rtl="0" eaLnBrk="1" latinLnBrk="0" hangingPunct="1">
        <a:defRPr sz="3200" kern="1200">
          <a:solidFill>
            <a:schemeClr val="tx1"/>
          </a:solidFill>
          <a:latin typeface="+mn-lt"/>
          <a:ea typeface="+mn-ea"/>
          <a:cs typeface="+mn-cs"/>
        </a:defRPr>
      </a:lvl3pPr>
      <a:lvl4pPr marL="2438293" algn="l" defTabSz="812764" rtl="0" eaLnBrk="1" latinLnBrk="0" hangingPunct="1">
        <a:defRPr sz="3200" kern="1200">
          <a:solidFill>
            <a:schemeClr val="tx1"/>
          </a:solidFill>
          <a:latin typeface="+mn-lt"/>
          <a:ea typeface="+mn-ea"/>
          <a:cs typeface="+mn-cs"/>
        </a:defRPr>
      </a:lvl4pPr>
      <a:lvl5pPr marL="3251058" algn="l" defTabSz="812764" rtl="0" eaLnBrk="1" latinLnBrk="0" hangingPunct="1">
        <a:defRPr sz="3200" kern="1200">
          <a:solidFill>
            <a:schemeClr val="tx1"/>
          </a:solidFill>
          <a:latin typeface="+mn-lt"/>
          <a:ea typeface="+mn-ea"/>
          <a:cs typeface="+mn-cs"/>
        </a:defRPr>
      </a:lvl5pPr>
      <a:lvl6pPr marL="4063822" algn="l" defTabSz="812764" rtl="0" eaLnBrk="1" latinLnBrk="0" hangingPunct="1">
        <a:defRPr sz="3200" kern="1200">
          <a:solidFill>
            <a:schemeClr val="tx1"/>
          </a:solidFill>
          <a:latin typeface="+mn-lt"/>
          <a:ea typeface="+mn-ea"/>
          <a:cs typeface="+mn-cs"/>
        </a:defRPr>
      </a:lvl6pPr>
      <a:lvl7pPr marL="4876587" algn="l" defTabSz="812764" rtl="0" eaLnBrk="1" latinLnBrk="0" hangingPunct="1">
        <a:defRPr sz="3200" kern="1200">
          <a:solidFill>
            <a:schemeClr val="tx1"/>
          </a:solidFill>
          <a:latin typeface="+mn-lt"/>
          <a:ea typeface="+mn-ea"/>
          <a:cs typeface="+mn-cs"/>
        </a:defRPr>
      </a:lvl7pPr>
      <a:lvl8pPr marL="5689351" algn="l" defTabSz="812764" rtl="0" eaLnBrk="1" latinLnBrk="0" hangingPunct="1">
        <a:defRPr sz="3200" kern="1200">
          <a:solidFill>
            <a:schemeClr val="tx1"/>
          </a:solidFill>
          <a:latin typeface="+mn-lt"/>
          <a:ea typeface="+mn-ea"/>
          <a:cs typeface="+mn-cs"/>
        </a:defRPr>
      </a:lvl8pPr>
      <a:lvl9pPr marL="6502116" algn="l" defTabSz="812764"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www.pythonlearn.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www.dr-chuck.com" TargetMode="External"/><Relationship Id="rId2" Type="http://schemas.openxmlformats.org/officeDocument/2006/relationships/notesSlide" Target="../notesSlides/notesSlide10.xml"/><Relationship Id="rId1" Type="http://schemas.openxmlformats.org/officeDocument/2006/relationships/slideLayout" Target="../slideLayouts/slideLayout10.xml"/><Relationship Id="rId6" Type="http://schemas.openxmlformats.org/officeDocument/2006/relationships/image" Target="../media/image2.png"/><Relationship Id="rId5" Type="http://schemas.openxmlformats.org/officeDocument/2006/relationships/image" Target="../media/image3.jpg"/><Relationship Id="rId4" Type="http://schemas.openxmlformats.org/officeDocument/2006/relationships/hyperlink" Target="http://open.umich.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Funciones</a:t>
            </a:r>
            <a:endParaRPr lang="es-AR" sz="7600" u="none" strike="noStrike" cap="none" dirty="0">
              <a:solidFill>
                <a:srgbClr val="FFFF00"/>
              </a:solidFill>
              <a:latin typeface="Arial" charset="0"/>
              <a:ea typeface="Arial" charset="0"/>
              <a:cs typeface="Arial" charset="0"/>
              <a:sym typeface="Cabin"/>
            </a:endParaRPr>
          </a:p>
        </p:txBody>
      </p:sp>
      <p:sp>
        <p:nvSpPr>
          <p:cNvPr id="205" name="Shape 205"/>
          <p:cNvSpPr txBox="1">
            <a:spLocks noGrp="1"/>
          </p:cNvSpPr>
          <p:nvPr>
            <p:ph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4800" u="none" strike="noStrike" cap="none" dirty="0" smtClean="0">
                <a:solidFill>
                  <a:schemeClr val="lt1"/>
                </a:solidFill>
                <a:latin typeface="Arial" charset="0"/>
                <a:ea typeface="Arial" charset="0"/>
                <a:cs typeface="Arial" charset="0"/>
                <a:sym typeface="Cabin"/>
              </a:rPr>
              <a:t>Capítulo 4</a:t>
            </a:r>
            <a:endParaRPr lang="es-AR" sz="4800" u="none" strike="noStrike" cap="none" dirty="0">
              <a:solidFill>
                <a:schemeClr val="lt1"/>
              </a:solidFill>
              <a:latin typeface="Arial" charset="0"/>
              <a:ea typeface="Arial" charset="0"/>
              <a:cs typeface="Arial" charset="0"/>
              <a:sym typeface="Cabin"/>
            </a:endParaRPr>
          </a:p>
        </p:txBody>
      </p:sp>
      <p:sp>
        <p:nvSpPr>
          <p:cNvPr id="206" name="Shape 206"/>
          <p:cNvSpPr txBox="1"/>
          <p:nvPr/>
        </p:nvSpPr>
        <p:spPr>
          <a:xfrm>
            <a:off x="3930675" y="7016745"/>
            <a:ext cx="8236799"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AR" sz="3200" u="none" strike="noStrike" cap="none" dirty="0" smtClean="0">
                <a:solidFill>
                  <a:srgbClr val="FFFF00"/>
                </a:solidFill>
                <a:latin typeface="Arial" charset="0"/>
                <a:ea typeface="Arial" charset="0"/>
                <a:cs typeface="Arial" charset="0"/>
                <a:sym typeface="Cabin"/>
              </a:rPr>
              <a:t>Python para Todos</a:t>
            </a:r>
          </a:p>
          <a:p>
            <a:pPr marL="0" marR="0" lvl="0" indent="0" algn="ctr" rtl="0">
              <a:lnSpc>
                <a:spcPct val="100000"/>
              </a:lnSpc>
              <a:spcBef>
                <a:spcPts val="0"/>
              </a:spcBef>
              <a:spcAft>
                <a:spcPts val="0"/>
              </a:spcAft>
              <a:buClr>
                <a:srgbClr val="FFFF00"/>
              </a:buClr>
              <a:buSzPct val="25000"/>
              <a:buFont typeface="Cabin"/>
              <a:buNone/>
            </a:pPr>
            <a:r>
              <a:rPr lang="en-US" sz="3200" u="sng" strike="noStrike" cap="none" dirty="0" smtClean="0">
                <a:solidFill>
                  <a:srgbClr val="FFFF00"/>
                </a:solidFill>
                <a:latin typeface="Arial" charset="0"/>
                <a:ea typeface="Arial" charset="0"/>
                <a:cs typeface="Arial" charset="0"/>
                <a:sym typeface="Cabin"/>
                <a:hlinkClick r:id="rId3"/>
              </a:rPr>
              <a:t>www.py4e.com</a:t>
            </a:r>
            <a:endParaRPr lang="en-US" sz="3200" u="sng" strike="noStrike" cap="none" dirty="0">
              <a:solidFill>
                <a:srgbClr val="FFFF00"/>
              </a:solidFill>
              <a:latin typeface="Arial" charset="0"/>
              <a:ea typeface="Arial" charset="0"/>
              <a:cs typeface="Arial" charset="0"/>
              <a:sym typeface="Cabin"/>
              <a:hlinkClick r:id="rId3"/>
            </a:endParaRPr>
          </a:p>
        </p:txBody>
      </p:sp>
      <p:pic>
        <p:nvPicPr>
          <p:cNvPr id="207" name="Shape 207"/>
          <p:cNvPicPr preferRelativeResize="0"/>
          <p:nvPr/>
        </p:nvPicPr>
        <p:blipFill rotWithShape="1">
          <a:blip r:embed="rId4">
            <a:alphaModFix/>
          </a:blip>
          <a:srcRect/>
          <a:stretch/>
        </p:blipFill>
        <p:spPr>
          <a:xfrm>
            <a:off x="13957824" y="7425500"/>
            <a:ext cx="1968599" cy="668400"/>
          </a:xfrm>
          <a:prstGeom prst="rect">
            <a:avLst/>
          </a:prstGeom>
          <a:noFill/>
          <a:ln>
            <a:noFill/>
          </a:ln>
        </p:spPr>
      </p:pic>
      <p:pic>
        <p:nvPicPr>
          <p:cNvPr id="6" name="Shape 208"/>
          <p:cNvPicPr preferRelativeResize="0"/>
          <p:nvPr/>
        </p:nvPicPr>
        <p:blipFill rotWithShape="1">
          <a:blip r:embed="rId5">
            <a:alphaModFix/>
          </a:blip>
          <a:srcRect/>
          <a:stretch/>
        </p:blipFill>
        <p:spPr>
          <a:xfrm>
            <a:off x="635250" y="6947585"/>
            <a:ext cx="1024800" cy="1024800"/>
          </a:xfrm>
          <a:prstGeom prst="rect">
            <a:avLst/>
          </a:prstGeom>
          <a:noFill/>
          <a:ln>
            <a:noFill/>
          </a:ln>
        </p:spPr>
      </p:pic>
      <p:sp>
        <p:nvSpPr>
          <p:cNvPr id="7" name="6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8" name="7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xmlns:p14="http://schemas.microsoft.com/office/powerpoint/2010/main" spd="slow"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AR" dirty="0" smtClean="0">
                <a:solidFill>
                  <a:srgbClr val="FFFF00"/>
                </a:solidFill>
              </a:rPr>
              <a:t>Una Función Propia</a:t>
            </a:r>
            <a:endParaRPr lang="es-AR" dirty="0">
              <a:solidFill>
                <a:srgbClr val="FFFF00"/>
              </a:solidFill>
            </a:endParaRPr>
          </a:p>
        </p:txBody>
      </p:sp>
      <p:sp>
        <p:nvSpPr>
          <p:cNvPr id="3" name="2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4" name="3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extLst>
      <p:ext uri="{BB962C8B-B14F-4D97-AF65-F5344CB8AC3E}">
        <p14:creationId xmlns:p14="http://schemas.microsoft.com/office/powerpoint/2010/main" val="30687854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Shape 410"/>
          <p:cNvSpPr txBox="1">
            <a:spLocks noGrp="1"/>
          </p:cNvSpPr>
          <p:nvPr>
            <p:ph type="title"/>
          </p:nvPr>
        </p:nvSpPr>
        <p:spPr>
          <a:xfrm>
            <a:off x="1155700" y="558462"/>
            <a:ext cx="13932000" cy="1736336"/>
          </a:xfrm>
          <a:prstGeom prst="rect">
            <a:avLst/>
          </a:prstGeom>
        </p:spPr>
        <p:txBody>
          <a:bodyPr lIns="91425" tIns="91425" rIns="91425" bIns="91425" anchor="ctr" anchorCtr="0">
            <a:noAutofit/>
          </a:bodyPr>
          <a:lstStyle/>
          <a:p>
            <a:pPr lvl="0"/>
            <a:r>
              <a:rPr lang="es-ES" sz="3600" b="1" dirty="0">
                <a:solidFill>
                  <a:srgbClr val="FFFF00"/>
                </a:solidFill>
              </a:rPr>
              <a:t>Agradecimientos / Colaboraciones</a:t>
            </a:r>
            <a:endParaRPr lang="en-US" sz="3600" b="1" dirty="0">
              <a:solidFill>
                <a:srgbClr val="FFFF00"/>
              </a:solidFill>
            </a:endParaRPr>
          </a:p>
        </p:txBody>
      </p:sp>
      <p:sp>
        <p:nvSpPr>
          <p:cNvPr id="411" name="Shape 411"/>
          <p:cNvSpPr txBox="1"/>
          <p:nvPr/>
        </p:nvSpPr>
        <p:spPr>
          <a:xfrm>
            <a:off x="1234676" y="2124684"/>
            <a:ext cx="6797699" cy="5919188"/>
          </a:xfrm>
          <a:prstGeom prst="rect">
            <a:avLst/>
          </a:prstGeom>
          <a:noFill/>
          <a:ln>
            <a:noFill/>
          </a:ln>
        </p:spPr>
        <p:txBody>
          <a:bodyPr lIns="91425" tIns="91425" rIns="91425" bIns="91425" anchor="t" anchorCtr="0">
            <a:noAutofit/>
          </a:bodyPr>
          <a:lstStyle/>
          <a:p>
            <a:pPr lvl="0"/>
            <a:r>
              <a:rPr lang="es-ES" sz="1800" dirty="0">
                <a:solidFill>
                  <a:srgbClr val="FFFFFF"/>
                </a:solidFill>
              </a:rPr>
              <a:t>Estas diapositivas están protegidas por derechos de autor 2010-  Charles R. Severance (</a:t>
            </a:r>
            <a:r>
              <a:rPr lang="es-ES" sz="1800" u="sng" dirty="0">
                <a:solidFill>
                  <a:srgbClr val="FFFF00"/>
                </a:solidFill>
                <a:hlinkClick r:id="rId3"/>
              </a:rPr>
              <a:t>www.dr-chuck.com</a:t>
            </a:r>
            <a:r>
              <a:rPr lang="es-ES" sz="1800" dirty="0">
                <a:solidFill>
                  <a:srgbClr val="FFFFFF"/>
                </a:solidFill>
              </a:rPr>
              <a:t>) de la Facultad de Información de la Universidad de Michigan y </a:t>
            </a:r>
            <a:r>
              <a:rPr lang="es-ES" sz="1800" u="sng" dirty="0" smtClean="0">
                <a:solidFill>
                  <a:srgbClr val="FFFF00"/>
                </a:solidFill>
                <a:hlinkClick r:id="rId4"/>
              </a:rPr>
              <a:t>open.umich.edu</a:t>
            </a:r>
            <a:r>
              <a:rPr lang="es-ES" sz="1800" u="sng" dirty="0" smtClean="0">
                <a:solidFill>
                  <a:srgbClr val="FFFF00"/>
                </a:solidFill>
              </a:rPr>
              <a:t>,</a:t>
            </a:r>
            <a:r>
              <a:rPr lang="es-ES" sz="1800" dirty="0" smtClean="0">
                <a:solidFill>
                  <a:srgbClr val="FFFFFF"/>
                </a:solidFill>
              </a:rPr>
              <a:t> </a:t>
            </a:r>
            <a:r>
              <a:rPr lang="es-ES" sz="1800" dirty="0">
                <a:solidFill>
                  <a:srgbClr val="FFFFFF"/>
                </a:solidFill>
              </a:rPr>
              <a:t>y se ponen a disposición bajo licencia de Creative Commons Attribution 4.0. Por favor, conserve esta última diapositiva en todas las copias del documento para cumplir con los requisitos de atribución de la licencia. Si realiza algún cambio, siéntase libre de agregar su nombre y el de su organización a la lista de colaboradores en esta página cuando republique los materiales.</a:t>
            </a:r>
          </a:p>
          <a:p>
            <a:pPr lvl="0"/>
            <a:endParaRPr lang="es-ES" sz="1800" dirty="0">
              <a:solidFill>
                <a:srgbClr val="FFFFFF"/>
              </a:solidFill>
            </a:endParaRPr>
          </a:p>
          <a:p>
            <a:pPr lvl="0"/>
            <a:r>
              <a:rPr lang="es-ES" sz="1800" dirty="0">
                <a:solidFill>
                  <a:srgbClr val="FFFFFF"/>
                </a:solidFill>
              </a:rPr>
              <a:t>Desarrollo inicial: Charles Severance, Facultad de Información de la Universidad de Michigan</a:t>
            </a:r>
          </a:p>
          <a:p>
            <a:pPr lvl="0"/>
            <a:endParaRPr lang="es-ES" sz="1800" dirty="0">
              <a:solidFill>
                <a:srgbClr val="FFFFFF"/>
              </a:solidFill>
            </a:endParaRPr>
          </a:p>
          <a:p>
            <a:pPr lvl="0"/>
            <a:r>
              <a:rPr lang="es-ES" sz="1800" dirty="0">
                <a:solidFill>
                  <a:srgbClr val="FFFFFF"/>
                </a:solidFill>
              </a:rPr>
              <a:t>… Ingrese nuevos colaboradores y traductores aquí</a:t>
            </a:r>
          </a:p>
        </p:txBody>
      </p:sp>
      <p:pic>
        <p:nvPicPr>
          <p:cNvPr id="412" name="Shape 412"/>
          <p:cNvPicPr preferRelativeResize="0"/>
          <p:nvPr/>
        </p:nvPicPr>
        <p:blipFill rotWithShape="1">
          <a:blip r:embed="rId5">
            <a:alphaModFix/>
          </a:blip>
          <a:srcRect/>
          <a:stretch/>
        </p:blipFill>
        <p:spPr>
          <a:xfrm>
            <a:off x="437900" y="863322"/>
            <a:ext cx="1024800" cy="1024800"/>
          </a:xfrm>
          <a:prstGeom prst="rect">
            <a:avLst/>
          </a:prstGeom>
          <a:noFill/>
          <a:ln>
            <a:noFill/>
          </a:ln>
        </p:spPr>
      </p:pic>
      <p:pic>
        <p:nvPicPr>
          <p:cNvPr id="413" name="Shape 413"/>
          <p:cNvPicPr preferRelativeResize="0"/>
          <p:nvPr/>
        </p:nvPicPr>
        <p:blipFill rotWithShape="1">
          <a:blip r:embed="rId6">
            <a:alphaModFix/>
          </a:blip>
          <a:srcRect/>
          <a:stretch/>
        </p:blipFill>
        <p:spPr>
          <a:xfrm>
            <a:off x="13897687" y="1041522"/>
            <a:ext cx="1968599" cy="668400"/>
          </a:xfrm>
          <a:prstGeom prst="rect">
            <a:avLst/>
          </a:prstGeom>
          <a:noFill/>
          <a:ln>
            <a:noFill/>
          </a:ln>
        </p:spPr>
      </p:pic>
      <p:sp>
        <p:nvSpPr>
          <p:cNvPr id="414" name="Shape 414"/>
          <p:cNvSpPr txBox="1"/>
          <p:nvPr/>
        </p:nvSpPr>
        <p:spPr>
          <a:xfrm>
            <a:off x="8732976" y="2140854"/>
            <a:ext cx="6797699" cy="5945875"/>
          </a:xfrm>
          <a:prstGeom prst="rect">
            <a:avLst/>
          </a:prstGeom>
          <a:noFill/>
          <a:ln>
            <a:noFill/>
          </a:ln>
        </p:spPr>
        <p:txBody>
          <a:bodyPr lIns="91425" tIns="91425" rIns="91425" bIns="91425" anchor="t" anchorCtr="0">
            <a:noAutofit/>
          </a:bodyPr>
          <a:lstStyle/>
          <a:p>
            <a:pPr lvl="0" rtl="0">
              <a:spcBef>
                <a:spcPts val="0"/>
              </a:spcBef>
              <a:buNone/>
            </a:pPr>
            <a:r>
              <a:rPr lang="en-US" sz="1800" dirty="0">
                <a:solidFill>
                  <a:srgbClr val="FFFFFF"/>
                </a:solidFill>
              </a:rPr>
              <a:t>...</a:t>
            </a:r>
          </a:p>
        </p:txBody>
      </p:sp>
      <p:sp>
        <p:nvSpPr>
          <p:cNvPr id="7" name="6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8" name="7 CuadroTexto"/>
          <p:cNvSpPr txBox="1"/>
          <p:nvPr/>
        </p:nvSpPr>
        <p:spPr>
          <a:xfrm>
            <a:off x="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9" name="8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7600" b="1" u="none" strike="noStrike" cap="none" dirty="0" smtClean="0">
                <a:solidFill>
                  <a:srgbClr val="FFFF00"/>
                </a:solidFill>
                <a:latin typeface="Arial" charset="0"/>
                <a:ea typeface="Arial" charset="0"/>
                <a:cs typeface="Arial" charset="0"/>
                <a:sym typeface="Cabin"/>
              </a:rPr>
              <a:t>Pasos </a:t>
            </a:r>
            <a:r>
              <a:rPr lang="es-AR" sz="7600" b="1" dirty="0" smtClean="0">
                <a:solidFill>
                  <a:srgbClr val="FFFF00"/>
                </a:solidFill>
                <a:latin typeface="Arial" charset="0"/>
                <a:ea typeface="Arial" charset="0"/>
                <a:cs typeface="Arial" charset="0"/>
                <a:sym typeface="Cabin"/>
              </a:rPr>
              <a:t>Almacenados </a:t>
            </a:r>
            <a:r>
              <a:rPr lang="es-AR" sz="7600" b="1" u="none" strike="noStrike" cap="none" dirty="0" smtClean="0">
                <a:solidFill>
                  <a:srgbClr val="FFFF00"/>
                </a:solidFill>
                <a:latin typeface="Arial" charset="0"/>
                <a:ea typeface="Arial" charset="0"/>
                <a:cs typeface="Arial" charset="0"/>
                <a:sym typeface="Cabin"/>
              </a:rPr>
              <a:t>(y reutilizados)</a:t>
            </a:r>
            <a:endParaRPr lang="es-AR" sz="7600" b="1" u="none" strike="noStrike" cap="none" dirty="0">
              <a:solidFill>
                <a:srgbClr val="FFFF00"/>
              </a:solidFill>
              <a:latin typeface="Arial" charset="0"/>
              <a:ea typeface="Arial" charset="0"/>
              <a:cs typeface="Arial" charset="0"/>
              <a:sym typeface="Cabin"/>
            </a:endParaRPr>
          </a:p>
        </p:txBody>
      </p:sp>
      <p:sp>
        <p:nvSpPr>
          <p:cNvPr id="214" name="Shape 214"/>
          <p:cNvSpPr txBox="1"/>
          <p:nvPr/>
        </p:nvSpPr>
        <p:spPr>
          <a:xfrm>
            <a:off x="12869861" y="3721100"/>
            <a:ext cx="3162300" cy="3746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Resultado:</a:t>
            </a:r>
          </a:p>
          <a:p>
            <a:pPr marL="0" marR="0" lvl="0" indent="0" algn="ctr" rtl="0">
              <a:lnSpc>
                <a:spcPct val="100000"/>
              </a:lnSpc>
              <a:spcBef>
                <a:spcPts val="0"/>
              </a:spcBef>
              <a:spcAft>
                <a:spcPts val="0"/>
              </a:spcAft>
              <a:buNone/>
            </a:pPr>
            <a:endParaRPr lang="es-AR" sz="3600" u="none" strike="noStrike" cap="none" dirty="0" smtClean="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00FF00"/>
                </a:solidFill>
                <a:latin typeface="Arial" charset="0"/>
                <a:ea typeface="Arial" charset="0"/>
                <a:cs typeface="Arial" charset="0"/>
                <a:sym typeface="Cabin"/>
              </a:rPr>
              <a:t>Hola</a:t>
            </a:r>
          </a:p>
          <a:p>
            <a:pPr marL="0" marR="0" lvl="0" indent="0" algn="l" rtl="0">
              <a:lnSpc>
                <a:spcPct val="100000"/>
              </a:lnSpc>
              <a:spcBef>
                <a:spcPts val="0"/>
              </a:spcBef>
              <a:spcAft>
                <a:spcPts val="0"/>
              </a:spcAft>
              <a:buClr>
                <a:srgbClr val="FF00FF"/>
              </a:buClr>
              <a:buSzPct val="25000"/>
              <a:buFont typeface="Cabin"/>
              <a:buNone/>
            </a:pPr>
            <a:r>
              <a:rPr lang="es-AR" sz="3600" u="none" strike="noStrike" cap="none" dirty="0" smtClean="0">
                <a:solidFill>
                  <a:srgbClr val="00FF00"/>
                </a:solidFill>
                <a:latin typeface="Arial" charset="0"/>
                <a:ea typeface="Arial" charset="0"/>
                <a:cs typeface="Arial" charset="0"/>
                <a:sym typeface="Cabin"/>
              </a:rPr>
              <a:t>Diversión</a:t>
            </a:r>
          </a:p>
          <a:p>
            <a:pPr marL="0" marR="0" lvl="0" indent="0" algn="l" rtl="0">
              <a:lnSpc>
                <a:spcPct val="100000"/>
              </a:lnSpc>
              <a:spcBef>
                <a:spcPts val="0"/>
              </a:spcBef>
              <a:spcAft>
                <a:spcPts val="0"/>
              </a:spcAft>
              <a:buClr>
                <a:srgbClr val="FF7F00"/>
              </a:buClr>
              <a:buSzPct val="25000"/>
              <a:buFont typeface="Cabin"/>
              <a:buNone/>
            </a:pPr>
            <a:r>
              <a:rPr lang="es-AR" sz="3600" u="none" strike="noStrike" cap="none" dirty="0" smtClean="0">
                <a:solidFill>
                  <a:srgbClr val="FF7F00"/>
                </a:solidFill>
                <a:latin typeface="Arial" charset="0"/>
                <a:ea typeface="Arial" charset="0"/>
                <a:cs typeface="Arial" charset="0"/>
                <a:sym typeface="Cabin"/>
              </a:rPr>
              <a:t>Zip</a:t>
            </a:r>
          </a:p>
          <a:p>
            <a:pPr marL="0" marR="0" lvl="0" indent="0" algn="l" rtl="0">
              <a:lnSpc>
                <a:spcPct val="100000"/>
              </a:lnSpc>
              <a:spcBef>
                <a:spcPts val="0"/>
              </a:spcBef>
              <a:spcAft>
                <a:spcPts val="0"/>
              </a:spcAft>
              <a:buClr>
                <a:srgbClr val="FF0000"/>
              </a:buClr>
              <a:buSzPct val="25000"/>
              <a:buFont typeface="Cabin"/>
              <a:buNone/>
            </a:pPr>
            <a:r>
              <a:rPr lang="es-AR" sz="3600" u="none" strike="noStrike" cap="none" dirty="0" smtClean="0">
                <a:solidFill>
                  <a:srgbClr val="00FF00"/>
                </a:solidFill>
                <a:latin typeface="Arial" charset="0"/>
                <a:ea typeface="Arial" charset="0"/>
                <a:cs typeface="Arial" charset="0"/>
                <a:sym typeface="Cabin"/>
              </a:rPr>
              <a:t>Hola</a:t>
            </a:r>
          </a:p>
          <a:p>
            <a:pPr marL="0" marR="0" lvl="0" indent="0" algn="l" rtl="0">
              <a:lnSpc>
                <a:spcPct val="100000"/>
              </a:lnSpc>
              <a:spcBef>
                <a:spcPts val="0"/>
              </a:spcBef>
              <a:spcAft>
                <a:spcPts val="0"/>
              </a:spcAft>
              <a:buClr>
                <a:srgbClr val="FF0000"/>
              </a:buClr>
              <a:buSzPct val="25000"/>
              <a:buFont typeface="Cabin"/>
              <a:buNone/>
            </a:pPr>
            <a:r>
              <a:rPr lang="es-AR" sz="3600" u="none" strike="noStrike" cap="none" dirty="0" smtClean="0">
                <a:solidFill>
                  <a:srgbClr val="00FF00"/>
                </a:solidFill>
                <a:latin typeface="Arial" charset="0"/>
                <a:ea typeface="Arial" charset="0"/>
                <a:cs typeface="Arial" charset="0"/>
                <a:sym typeface="Cabin"/>
              </a:rPr>
              <a:t>Diversión</a:t>
            </a:r>
            <a:endParaRPr lang="es-AR" sz="3600" u="none" strike="noStrike" cap="none" dirty="0">
              <a:solidFill>
                <a:srgbClr val="00FF00"/>
              </a:solidFill>
              <a:latin typeface="Arial" charset="0"/>
              <a:ea typeface="Arial" charset="0"/>
              <a:cs typeface="Arial" charset="0"/>
              <a:sym typeface="Cabin"/>
            </a:endParaRPr>
          </a:p>
        </p:txBody>
      </p:sp>
      <p:sp>
        <p:nvSpPr>
          <p:cNvPr id="215" name="Shape 215"/>
          <p:cNvSpPr txBox="1"/>
          <p:nvPr/>
        </p:nvSpPr>
        <p:spPr>
          <a:xfrm>
            <a:off x="7899399" y="2971800"/>
            <a:ext cx="3586161" cy="3800474"/>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Programa:</a:t>
            </a:r>
          </a:p>
          <a:p>
            <a:pPr marL="0" marR="0" lvl="0" indent="0" algn="ctr" rtl="0">
              <a:lnSpc>
                <a:spcPct val="100000"/>
              </a:lnSpc>
              <a:spcBef>
                <a:spcPts val="0"/>
              </a:spcBef>
              <a:spcAft>
                <a:spcPts val="0"/>
              </a:spcAft>
              <a:buNone/>
            </a:pPr>
            <a:endParaRPr lang="es-AR" sz="3600" u="none" strike="noStrike" cap="none" dirty="0" smtClean="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FF00"/>
              </a:buClr>
              <a:buSzPct val="25000"/>
              <a:buFont typeface="Courier New"/>
              <a:buNone/>
            </a:pPr>
            <a:r>
              <a:rPr lang="es-AR" sz="2500" b="1" i="0" u="none" strike="noStrike" cap="none" dirty="0" err="1" smtClean="0">
                <a:solidFill>
                  <a:srgbClr val="FFFF00"/>
                </a:solidFill>
                <a:latin typeface="Courier New"/>
                <a:ea typeface="Courier New"/>
                <a:cs typeface="Courier New"/>
                <a:sym typeface="Courier New"/>
              </a:rPr>
              <a:t>def</a:t>
            </a:r>
            <a:r>
              <a:rPr lang="es-AR" sz="2500" b="1" i="0" u="none" strike="noStrike" cap="none" dirty="0" smtClean="0">
                <a:solidFill>
                  <a:srgbClr val="FF7F00"/>
                </a:solidFill>
                <a:latin typeface="Courier New"/>
                <a:ea typeface="Courier New"/>
                <a:cs typeface="Courier New"/>
                <a:sym typeface="Courier New"/>
              </a:rPr>
              <a:t> objeto():</a:t>
            </a:r>
          </a:p>
          <a:p>
            <a:pPr marL="0" marR="0" lvl="0" indent="0" algn="l" rtl="0">
              <a:lnSpc>
                <a:spcPct val="100000"/>
              </a:lnSpc>
              <a:spcBef>
                <a:spcPts val="0"/>
              </a:spcBef>
              <a:spcAft>
                <a:spcPts val="0"/>
              </a:spcAft>
              <a:buClr>
                <a:srgbClr val="FF7F00"/>
              </a:buClr>
              <a:buSzPct val="25000"/>
              <a:buFont typeface="Courier New"/>
              <a:buNone/>
            </a:pPr>
            <a:r>
              <a:rPr lang="es-AR" sz="2500" b="1" i="0" u="none" strike="noStrike" cap="none" dirty="0" smtClean="0">
                <a:solidFill>
                  <a:srgbClr val="FF7F00"/>
                </a:solidFill>
                <a:latin typeface="Courier New"/>
                <a:ea typeface="Courier New"/>
                <a:cs typeface="Courier New"/>
                <a:sym typeface="Courier New"/>
              </a:rPr>
              <a:t>    </a:t>
            </a:r>
            <a:r>
              <a:rPr lang="es-AR" sz="2500" b="1" i="0" u="none" strike="noStrike" cap="none" dirty="0" smtClean="0">
                <a:solidFill>
                  <a:srgbClr val="FFFF00"/>
                </a:solidFill>
                <a:latin typeface="Courier New"/>
                <a:ea typeface="Courier New"/>
                <a:cs typeface="Courier New"/>
                <a:sym typeface="Courier New"/>
              </a:rPr>
              <a:t>print</a:t>
            </a:r>
            <a:r>
              <a:rPr lang="es-AR" sz="2500" b="1" dirty="0" smtClean="0">
                <a:solidFill>
                  <a:srgbClr val="FF7F00"/>
                </a:solidFill>
                <a:latin typeface="Courier New"/>
                <a:ea typeface="Courier New"/>
                <a:cs typeface="Courier New"/>
                <a:sym typeface="Courier New"/>
              </a:rPr>
              <a:t>(</a:t>
            </a:r>
            <a:r>
              <a:rPr lang="es-AR" sz="2500" b="1" i="0" u="none" strike="noStrike" cap="none" dirty="0" smtClean="0">
                <a:solidFill>
                  <a:srgbClr val="FF7F00"/>
                </a:solidFill>
                <a:latin typeface="Courier New"/>
                <a:ea typeface="Courier New"/>
                <a:cs typeface="Courier New"/>
                <a:sym typeface="Courier New"/>
              </a:rPr>
              <a:t>'Hola</a:t>
            </a:r>
            <a:r>
              <a:rPr lang="es-AR" sz="2500" b="1" dirty="0" smtClean="0">
                <a:solidFill>
                  <a:srgbClr val="FF7F00"/>
                </a:solidFill>
                <a:latin typeface="Courier New"/>
                <a:ea typeface="Courier New"/>
                <a:cs typeface="Courier New"/>
                <a:sym typeface="Courier New"/>
              </a:rPr>
              <a:t>')</a:t>
            </a:r>
          </a:p>
          <a:p>
            <a:pPr lvl="0">
              <a:buClr>
                <a:srgbClr val="FF7F00"/>
              </a:buClr>
              <a:buSzPct val="25000"/>
            </a:pPr>
            <a:r>
              <a:rPr lang="es-AR" sz="2500" b="1" i="0" u="none" strike="noStrike" cap="none" dirty="0" smtClean="0">
                <a:solidFill>
                  <a:srgbClr val="FF7F00"/>
                </a:solidFill>
                <a:latin typeface="Courier New"/>
                <a:ea typeface="Courier New"/>
                <a:cs typeface="Courier New"/>
                <a:sym typeface="Courier New"/>
              </a:rPr>
              <a:t>    </a:t>
            </a:r>
            <a:r>
              <a:rPr lang="es-AR" sz="2500" b="1" i="0" u="none" strike="noStrike" cap="none" dirty="0" err="1" smtClean="0">
                <a:solidFill>
                  <a:srgbClr val="FFFF00"/>
                </a:solidFill>
                <a:latin typeface="Courier New"/>
                <a:ea typeface="Courier New"/>
                <a:cs typeface="Courier New"/>
                <a:sym typeface="Courier New"/>
              </a:rPr>
              <a:t>print</a:t>
            </a:r>
            <a:r>
              <a:rPr lang="es-AR" sz="2500" b="1" dirty="0">
                <a:solidFill>
                  <a:srgbClr val="FF7F00"/>
                </a:solidFill>
                <a:latin typeface="Courier New"/>
                <a:ea typeface="Courier New"/>
                <a:cs typeface="Courier New"/>
                <a:sym typeface="Courier New"/>
              </a:rPr>
              <a:t>('</a:t>
            </a:r>
            <a:r>
              <a:rPr lang="es-AR" sz="2500" b="1" i="0" u="none" strike="noStrike" cap="none" dirty="0" smtClean="0">
                <a:solidFill>
                  <a:srgbClr val="FF7F00"/>
                </a:solidFill>
                <a:latin typeface="Courier New"/>
                <a:ea typeface="Courier New"/>
                <a:cs typeface="Courier New"/>
                <a:sym typeface="Courier New"/>
              </a:rPr>
              <a:t>Diversión</a:t>
            </a:r>
            <a:r>
              <a:rPr lang="es-AR" sz="2500" b="1" dirty="0" smtClean="0">
                <a:solidFill>
                  <a:srgbClr val="FF7F00"/>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7F00"/>
              </a:buClr>
              <a:buSzPct val="25000"/>
              <a:buFont typeface="Courier New"/>
              <a:buNone/>
            </a:pPr>
            <a:r>
              <a:rPr lang="es-AR" sz="2500" b="1" i="0" u="none" strike="noStrike" cap="none" dirty="0" smtClean="0">
                <a:solidFill>
                  <a:srgbClr val="FF7F00"/>
                </a:solidFill>
                <a:latin typeface="Courier New"/>
                <a:ea typeface="Courier New"/>
                <a:cs typeface="Courier New"/>
                <a:sym typeface="Courier New"/>
              </a:rPr>
              <a:t> </a:t>
            </a:r>
          </a:p>
          <a:p>
            <a:pPr marL="0" marR="0" lvl="0" indent="0" algn="l" rtl="0">
              <a:lnSpc>
                <a:spcPct val="100000"/>
              </a:lnSpc>
              <a:spcBef>
                <a:spcPts val="0"/>
              </a:spcBef>
              <a:spcAft>
                <a:spcPts val="0"/>
              </a:spcAft>
              <a:buClr>
                <a:srgbClr val="FF7F00"/>
              </a:buClr>
              <a:buSzPct val="25000"/>
              <a:buFont typeface="Courier New"/>
              <a:buNone/>
            </a:pPr>
            <a:r>
              <a:rPr lang="es-AR" sz="2500" b="1" i="0" u="none" strike="noStrike" cap="none" dirty="0" smtClean="0">
                <a:solidFill>
                  <a:srgbClr val="FF7F00"/>
                </a:solidFill>
                <a:latin typeface="Courier New"/>
                <a:ea typeface="Courier New"/>
                <a:cs typeface="Courier New"/>
                <a:sym typeface="Courier New"/>
              </a:rPr>
              <a:t>objeto()</a:t>
            </a:r>
          </a:p>
          <a:p>
            <a:pPr marL="0" marR="0" lvl="0" indent="0" algn="l" rtl="0">
              <a:lnSpc>
                <a:spcPct val="100000"/>
              </a:lnSpc>
              <a:spcBef>
                <a:spcPts val="0"/>
              </a:spcBef>
              <a:spcAft>
                <a:spcPts val="0"/>
              </a:spcAft>
              <a:buClr>
                <a:srgbClr val="FFFF00"/>
              </a:buClr>
              <a:buSzPct val="25000"/>
              <a:buFont typeface="Courier New"/>
              <a:buNone/>
            </a:pPr>
            <a:r>
              <a:rPr lang="es-AR" sz="2500" b="1" i="0" u="none" strike="noStrike" cap="none" dirty="0" smtClean="0">
                <a:solidFill>
                  <a:srgbClr val="FFFF00"/>
                </a:solidFill>
                <a:latin typeface="Courier New"/>
                <a:ea typeface="Courier New"/>
                <a:cs typeface="Courier New"/>
                <a:sym typeface="Courier New"/>
              </a:rPr>
              <a:t>print</a:t>
            </a:r>
            <a:r>
              <a:rPr lang="es-AR" sz="2500" b="1" dirty="0" smtClean="0">
                <a:solidFill>
                  <a:srgbClr val="FF7F00"/>
                </a:solidFill>
                <a:latin typeface="Courier New"/>
                <a:ea typeface="Courier New"/>
                <a:cs typeface="Courier New"/>
                <a:sym typeface="Courier New"/>
              </a:rPr>
              <a:t>(</a:t>
            </a:r>
            <a:r>
              <a:rPr lang="es-AR" sz="2500" b="1" i="0" u="none" strike="noStrike" cap="none" dirty="0" smtClean="0">
                <a:solidFill>
                  <a:srgbClr val="FF7F00"/>
                </a:solidFill>
                <a:latin typeface="Courier New"/>
                <a:ea typeface="Courier New"/>
                <a:cs typeface="Courier New"/>
                <a:sym typeface="Courier New"/>
              </a:rPr>
              <a:t>'Zip</a:t>
            </a:r>
            <a:r>
              <a:rPr lang="es-AR" sz="2500" b="1" dirty="0" smtClean="0">
                <a:solidFill>
                  <a:srgbClr val="FF7F00"/>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7F00"/>
              </a:buClr>
              <a:buSzPct val="25000"/>
              <a:buFont typeface="Courier New"/>
              <a:buNone/>
            </a:pPr>
            <a:r>
              <a:rPr lang="es-AR" sz="2500" b="1" i="0" u="none" strike="noStrike" cap="none" dirty="0" smtClean="0">
                <a:solidFill>
                  <a:srgbClr val="FF7F00"/>
                </a:solidFill>
                <a:latin typeface="Courier New"/>
                <a:ea typeface="Courier New"/>
                <a:cs typeface="Courier New"/>
                <a:sym typeface="Courier New"/>
              </a:rPr>
              <a:t>objeto()</a:t>
            </a:r>
            <a:endParaRPr lang="es-AR" sz="2500" b="1" i="0" u="none" strike="noStrike" cap="none" dirty="0">
              <a:solidFill>
                <a:srgbClr val="FF7F00"/>
              </a:solidFill>
              <a:latin typeface="Courier New"/>
              <a:ea typeface="Courier New"/>
              <a:cs typeface="Courier New"/>
              <a:sym typeface="Courier New"/>
            </a:endParaRPr>
          </a:p>
        </p:txBody>
      </p:sp>
      <p:sp>
        <p:nvSpPr>
          <p:cNvPr id="216" name="Shape 216"/>
          <p:cNvSpPr txBox="1"/>
          <p:nvPr/>
        </p:nvSpPr>
        <p:spPr>
          <a:xfrm>
            <a:off x="762000" y="2730500"/>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500" u="none" strike="noStrike" cap="none" dirty="0">
                <a:solidFill>
                  <a:srgbClr val="FFFF00"/>
                </a:solidFill>
                <a:latin typeface="Arial" charset="0"/>
                <a:ea typeface="Arial" charset="0"/>
                <a:cs typeface="Arial" charset="0"/>
                <a:sym typeface="Cabin"/>
              </a:rPr>
              <a:t>def</a:t>
            </a:r>
          </a:p>
        </p:txBody>
      </p:sp>
      <p:cxnSp>
        <p:nvCxnSpPr>
          <p:cNvPr id="217" name="Shape 217"/>
          <p:cNvCxnSpPr/>
          <p:nvPr/>
        </p:nvCxnSpPr>
        <p:spPr>
          <a:xfrm rot="10800000">
            <a:off x="2114550" y="3313111"/>
            <a:ext cx="6349" cy="1849436"/>
          </a:xfrm>
          <a:prstGeom prst="straightConnector1">
            <a:avLst/>
          </a:prstGeom>
          <a:noFill/>
          <a:ln w="76200" cap="rnd" cmpd="sng">
            <a:solidFill>
              <a:srgbClr val="00FFFF"/>
            </a:solidFill>
            <a:prstDash val="solid"/>
            <a:miter/>
            <a:headEnd type="stealth" w="med" len="med"/>
            <a:tailEnd type="none" w="med" len="med"/>
          </a:ln>
        </p:spPr>
      </p:cxnSp>
      <p:cxnSp>
        <p:nvCxnSpPr>
          <p:cNvPr id="218" name="Shape 218"/>
          <p:cNvCxnSpPr/>
          <p:nvPr/>
        </p:nvCxnSpPr>
        <p:spPr>
          <a:xfrm flipH="1">
            <a:off x="9366249" y="5416550"/>
            <a:ext cx="3421062" cy="342899"/>
          </a:xfrm>
          <a:prstGeom prst="straightConnector1">
            <a:avLst/>
          </a:prstGeom>
          <a:noFill/>
          <a:ln w="50800" cap="rnd" cmpd="sng">
            <a:solidFill>
              <a:srgbClr val="00FF00"/>
            </a:solidFill>
            <a:prstDash val="solid"/>
            <a:miter/>
            <a:headEnd type="stealth" w="med" len="med"/>
            <a:tailEnd type="none" w="med" len="med"/>
          </a:ln>
        </p:spPr>
      </p:cxnSp>
      <p:cxnSp>
        <p:nvCxnSpPr>
          <p:cNvPr id="219" name="Shape 219"/>
          <p:cNvCxnSpPr/>
          <p:nvPr/>
        </p:nvCxnSpPr>
        <p:spPr>
          <a:xfrm rot="10800000">
            <a:off x="9423474" y="6615025"/>
            <a:ext cx="3334500" cy="270299"/>
          </a:xfrm>
          <a:prstGeom prst="straightConnector1">
            <a:avLst/>
          </a:prstGeom>
          <a:noFill/>
          <a:ln w="50800" cap="rnd" cmpd="sng">
            <a:solidFill>
              <a:srgbClr val="00FF00"/>
            </a:solidFill>
            <a:prstDash val="solid"/>
            <a:miter/>
            <a:headEnd type="stealth" w="med" len="med"/>
            <a:tailEnd type="none" w="med" len="med"/>
          </a:ln>
        </p:spPr>
      </p:cxnSp>
      <p:sp>
        <p:nvSpPr>
          <p:cNvPr id="220" name="Shape 220"/>
          <p:cNvSpPr txBox="1"/>
          <p:nvPr/>
        </p:nvSpPr>
        <p:spPr>
          <a:xfrm>
            <a:off x="4429850" y="3608375"/>
            <a:ext cx="2743199" cy="11154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000" u="none" strike="noStrike" cap="none" dirty="0" smtClean="0">
                <a:solidFill>
                  <a:schemeClr val="lt1"/>
                </a:solidFill>
                <a:latin typeface="Arial" charset="0"/>
                <a:ea typeface="Arial" charset="0"/>
                <a:cs typeface="Arial" charset="0"/>
                <a:sym typeface="Cabin"/>
              </a:rPr>
              <a:t>  </a:t>
            </a:r>
            <a:r>
              <a:rPr lang="es-ES" sz="3000" u="none" strike="noStrike" cap="none" dirty="0" err="1" smtClean="0">
                <a:solidFill>
                  <a:srgbClr val="FFFF00"/>
                </a:solidFill>
                <a:latin typeface="Arial" charset="0"/>
                <a:ea typeface="Arial" charset="0"/>
                <a:cs typeface="Arial" charset="0"/>
                <a:sym typeface="Cabin"/>
              </a:rPr>
              <a:t>print</a:t>
            </a:r>
            <a:r>
              <a:rPr lang="es-ES" sz="3000" dirty="0" smtClean="0">
                <a:solidFill>
                  <a:schemeClr val="lt1"/>
                </a:solidFill>
                <a:latin typeface="Arial" charset="0"/>
                <a:ea typeface="Arial" charset="0"/>
                <a:cs typeface="Arial" charset="0"/>
                <a:sym typeface="Cabin"/>
              </a:rPr>
              <a:t>(</a:t>
            </a:r>
            <a:r>
              <a:rPr lang="es-ES" sz="3000" u="none" strike="noStrike" cap="none" dirty="0" smtClean="0">
                <a:solidFill>
                  <a:schemeClr val="lt1"/>
                </a:solidFill>
                <a:latin typeface="Arial" charset="0"/>
                <a:ea typeface="Arial" charset="0"/>
                <a:cs typeface="Arial" charset="0"/>
                <a:sym typeface="Cabin"/>
              </a:rPr>
              <a:t>'Hola')</a:t>
            </a:r>
          </a:p>
          <a:p>
            <a:pPr lvl="0" algn="ctr">
              <a:buClr>
                <a:schemeClr val="lt1"/>
              </a:buClr>
              <a:buSzPct val="25000"/>
            </a:pPr>
            <a:r>
              <a:rPr lang="es-ES" sz="3000" dirty="0" err="1" smtClean="0">
                <a:solidFill>
                  <a:srgbClr val="FFFF00"/>
                </a:solidFill>
                <a:latin typeface="Arial" charset="0"/>
                <a:ea typeface="Arial" charset="0"/>
                <a:cs typeface="Arial" charset="0"/>
                <a:sym typeface="Cabin"/>
              </a:rPr>
              <a:t>print</a:t>
            </a:r>
            <a:r>
              <a:rPr lang="es-ES" sz="3000" dirty="0">
                <a:solidFill>
                  <a:schemeClr val="lt1"/>
                </a:solidFill>
                <a:latin typeface="Arial" charset="0"/>
                <a:ea typeface="Arial" charset="0"/>
                <a:cs typeface="Arial" charset="0"/>
                <a:sym typeface="Cabin"/>
              </a:rPr>
              <a:t>('Diversión</a:t>
            </a:r>
            <a:r>
              <a:rPr lang="es-ES" sz="3000" dirty="0" smtClean="0">
                <a:solidFill>
                  <a:schemeClr val="lt1"/>
                </a:solidFill>
                <a:latin typeface="Arial" charset="0"/>
                <a:ea typeface="Arial" charset="0"/>
                <a:cs typeface="Arial" charset="0"/>
                <a:sym typeface="Cabin"/>
              </a:rPr>
              <a:t>')</a:t>
            </a:r>
            <a:endParaRPr lang="es-ES" sz="3000" dirty="0">
              <a:solidFill>
                <a:schemeClr val="lt1"/>
              </a:solidFill>
              <a:latin typeface="Arial" charset="0"/>
              <a:ea typeface="Arial" charset="0"/>
              <a:cs typeface="Arial" charset="0"/>
              <a:sym typeface="Cabin"/>
            </a:endParaRPr>
          </a:p>
        </p:txBody>
      </p:sp>
      <p:sp>
        <p:nvSpPr>
          <p:cNvPr id="221" name="Shape 221"/>
          <p:cNvSpPr txBox="1"/>
          <p:nvPr/>
        </p:nvSpPr>
        <p:spPr>
          <a:xfrm>
            <a:off x="762000" y="5092700"/>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500" dirty="0" smtClean="0">
                <a:solidFill>
                  <a:schemeClr val="lt1"/>
                </a:solidFill>
                <a:latin typeface="Arial" charset="0"/>
                <a:ea typeface="Arial" charset="0"/>
                <a:cs typeface="Arial" charset="0"/>
                <a:sym typeface="Cabin"/>
              </a:rPr>
              <a:t>Objeto</a:t>
            </a:r>
            <a:r>
              <a:rPr lang="es-ES" sz="3500" u="none" strike="noStrike" cap="none" dirty="0" smtClean="0">
                <a:solidFill>
                  <a:schemeClr val="lt1"/>
                </a:solidFill>
                <a:latin typeface="Arial" charset="0"/>
                <a:ea typeface="Arial" charset="0"/>
                <a:cs typeface="Arial" charset="0"/>
                <a:sym typeface="Cabin"/>
              </a:rPr>
              <a:t>()</a:t>
            </a:r>
            <a:endParaRPr lang="es-ES" sz="3500" u="none" strike="noStrike" cap="none" dirty="0">
              <a:solidFill>
                <a:schemeClr val="lt1"/>
              </a:solidFill>
              <a:latin typeface="Arial" charset="0"/>
              <a:ea typeface="Arial" charset="0"/>
              <a:cs typeface="Arial" charset="0"/>
              <a:sym typeface="Cabin"/>
            </a:endParaRPr>
          </a:p>
        </p:txBody>
      </p:sp>
      <p:cxnSp>
        <p:nvCxnSpPr>
          <p:cNvPr id="222" name="Shape 222"/>
          <p:cNvCxnSpPr/>
          <p:nvPr/>
        </p:nvCxnSpPr>
        <p:spPr>
          <a:xfrm rot="10800000">
            <a:off x="2114549" y="5713411"/>
            <a:ext cx="14287" cy="566736"/>
          </a:xfrm>
          <a:prstGeom prst="straightConnector1">
            <a:avLst/>
          </a:prstGeom>
          <a:noFill/>
          <a:ln w="76200" cap="rnd" cmpd="sng">
            <a:solidFill>
              <a:srgbClr val="00FFFF"/>
            </a:solidFill>
            <a:prstDash val="solid"/>
            <a:miter/>
            <a:headEnd type="stealth" w="med" len="med"/>
            <a:tailEnd type="none" w="med" len="med"/>
          </a:ln>
        </p:spPr>
      </p:cxnSp>
      <p:cxnSp>
        <p:nvCxnSpPr>
          <p:cNvPr id="223" name="Shape 223"/>
          <p:cNvCxnSpPr/>
          <p:nvPr/>
        </p:nvCxnSpPr>
        <p:spPr>
          <a:xfrm flipH="1">
            <a:off x="3491700" y="4099050"/>
            <a:ext cx="856500" cy="1024500"/>
          </a:xfrm>
          <a:prstGeom prst="straightConnector1">
            <a:avLst/>
          </a:prstGeom>
          <a:noFill/>
          <a:ln w="76200" cap="rnd" cmpd="sng">
            <a:solidFill>
              <a:srgbClr val="00FFFF"/>
            </a:solidFill>
            <a:prstDash val="solid"/>
            <a:miter/>
            <a:headEnd type="stealth" w="med" len="med"/>
            <a:tailEnd type="none" w="med" len="med"/>
          </a:ln>
        </p:spPr>
      </p:cxnSp>
      <p:cxnSp>
        <p:nvCxnSpPr>
          <p:cNvPr id="224" name="Shape 224"/>
          <p:cNvCxnSpPr/>
          <p:nvPr/>
        </p:nvCxnSpPr>
        <p:spPr>
          <a:xfrm rot="10800000" flipH="1">
            <a:off x="3527425" y="4723637"/>
            <a:ext cx="2100300" cy="893699"/>
          </a:xfrm>
          <a:prstGeom prst="straightConnector1">
            <a:avLst/>
          </a:prstGeom>
          <a:noFill/>
          <a:ln w="76200" cap="rnd" cmpd="sng">
            <a:solidFill>
              <a:srgbClr val="00FFFF"/>
            </a:solidFill>
            <a:prstDash val="solid"/>
            <a:miter/>
            <a:headEnd type="stealth" w="med" len="med"/>
            <a:tailEnd type="none" w="med" len="med"/>
          </a:ln>
        </p:spPr>
      </p:cxnSp>
      <p:cxnSp>
        <p:nvCxnSpPr>
          <p:cNvPr id="225" name="Shape 225"/>
          <p:cNvCxnSpPr>
            <a:endCxn id="216" idx="3"/>
          </p:cNvCxnSpPr>
          <p:nvPr/>
        </p:nvCxnSpPr>
        <p:spPr>
          <a:xfrm rot="10800000">
            <a:off x="3505199" y="3028950"/>
            <a:ext cx="951900" cy="579600"/>
          </a:xfrm>
          <a:prstGeom prst="straightConnector1">
            <a:avLst/>
          </a:prstGeom>
          <a:noFill/>
          <a:ln w="76200" cap="rnd" cmpd="sng">
            <a:solidFill>
              <a:srgbClr val="00FFFF"/>
            </a:solidFill>
            <a:prstDash val="solid"/>
            <a:miter/>
            <a:headEnd type="stealth" w="med" len="med"/>
            <a:tailEnd type="none" w="med" len="med"/>
          </a:ln>
        </p:spPr>
      </p:cxnSp>
      <p:sp>
        <p:nvSpPr>
          <p:cNvPr id="226" name="Shape 226"/>
          <p:cNvSpPr txBox="1"/>
          <p:nvPr/>
        </p:nvSpPr>
        <p:spPr>
          <a:xfrm>
            <a:off x="3850696" y="7773866"/>
            <a:ext cx="8802689" cy="622199"/>
          </a:xfrm>
          <a:prstGeom prst="rect">
            <a:avLst/>
          </a:prstGeom>
          <a:noFill/>
          <a:ln>
            <a:noFill/>
          </a:ln>
        </p:spPr>
        <p:txBody>
          <a:bodyPr lIns="0" tIns="0" rIns="0" bIns="0" anchor="ctr" anchorCtr="0">
            <a:noAutofit/>
          </a:bodyPr>
          <a:lstStyle/>
          <a:p>
            <a:pPr lvl="0" algn="ctr">
              <a:buClr>
                <a:schemeClr val="lt1"/>
              </a:buClr>
              <a:buSzPct val="25000"/>
            </a:pPr>
            <a:r>
              <a:rPr lang="es-AR" sz="2800" u="none" strike="noStrike" cap="none" dirty="0" smtClean="0">
                <a:solidFill>
                  <a:schemeClr val="lt1"/>
                </a:solidFill>
                <a:latin typeface="Arial" charset="0"/>
                <a:ea typeface="Arial" charset="0"/>
                <a:cs typeface="Arial" charset="0"/>
                <a:sym typeface="Cabin"/>
              </a:rPr>
              <a:t>A estas </a:t>
            </a:r>
            <a:r>
              <a:rPr lang="es-AR" sz="2800" dirty="0">
                <a:solidFill>
                  <a:schemeClr val="lt1"/>
                </a:solidFill>
                <a:latin typeface="Arial" charset="0"/>
                <a:ea typeface="Arial" charset="0"/>
                <a:cs typeface="Arial" charset="0"/>
                <a:sym typeface="Cabin"/>
              </a:rPr>
              <a:t>piezas de códigos reutilizables </a:t>
            </a:r>
            <a:r>
              <a:rPr lang="es-AR" sz="2800" u="none" strike="noStrike" cap="none" dirty="0" smtClean="0">
                <a:solidFill>
                  <a:schemeClr val="lt1"/>
                </a:solidFill>
                <a:latin typeface="Arial" charset="0"/>
                <a:ea typeface="Arial" charset="0"/>
                <a:cs typeface="Arial" charset="0"/>
                <a:sym typeface="Cabin"/>
              </a:rPr>
              <a:t>las denominamos </a:t>
            </a:r>
            <a:r>
              <a:rPr lang="es-AR" sz="2800" b="0" i="0" u="none" strike="noStrike" cap="none" dirty="0" smtClean="0">
                <a:solidFill>
                  <a:schemeClr val="lt1"/>
                </a:solidFill>
                <a:sym typeface="Arial"/>
              </a:rPr>
              <a:t>“</a:t>
            </a:r>
            <a:r>
              <a:rPr lang="es-AR" sz="2800" u="none" strike="noStrike" cap="none" dirty="0" smtClean="0">
                <a:solidFill>
                  <a:schemeClr val="lt1"/>
                </a:solidFill>
                <a:latin typeface="Arial" charset="0"/>
                <a:ea typeface="Arial" charset="0"/>
                <a:cs typeface="Arial" charset="0"/>
                <a:sym typeface="Cabin"/>
              </a:rPr>
              <a:t>funciones</a:t>
            </a:r>
            <a:r>
              <a:rPr lang="es-AR" sz="2800" b="0" i="0" u="none" strike="noStrike" cap="none" dirty="0" smtClean="0">
                <a:solidFill>
                  <a:schemeClr val="lt1"/>
                </a:solidFill>
                <a:sym typeface="Arial"/>
              </a:rPr>
              <a:t>”</a:t>
            </a:r>
            <a:endParaRPr lang="es-AR" sz="2800" b="0" i="0" u="none" strike="noStrike" cap="none" dirty="0">
              <a:solidFill>
                <a:schemeClr val="lt1"/>
              </a:solidFill>
              <a:sym typeface="Arial"/>
            </a:endParaRPr>
          </a:p>
        </p:txBody>
      </p:sp>
      <p:sp>
        <p:nvSpPr>
          <p:cNvPr id="227" name="Shape 227"/>
          <p:cNvSpPr txBox="1"/>
          <p:nvPr/>
        </p:nvSpPr>
        <p:spPr>
          <a:xfrm>
            <a:off x="5038724" y="2997200"/>
            <a:ext cx="1767873"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600" dirty="0" smtClean="0">
                <a:solidFill>
                  <a:schemeClr val="lt1"/>
                </a:solidFill>
                <a:latin typeface="Arial" charset="0"/>
                <a:ea typeface="Arial" charset="0"/>
                <a:cs typeface="Arial" charset="0"/>
                <a:sym typeface="Cabin"/>
              </a:rPr>
              <a:t>objeto</a:t>
            </a:r>
            <a:r>
              <a:rPr lang="es-AR" sz="3600" u="none" strike="noStrike" cap="none" dirty="0" smtClean="0">
                <a:solidFill>
                  <a:schemeClr val="lt1"/>
                </a:solidFill>
                <a:latin typeface="Arial" charset="0"/>
                <a:ea typeface="Arial" charset="0"/>
                <a:cs typeface="Arial" charset="0"/>
                <a:sym typeface="Cabin"/>
              </a:rPr>
              <a:t>():</a:t>
            </a:r>
            <a:endParaRPr lang="es-AR" sz="3600" u="none" strike="noStrike" cap="none" dirty="0">
              <a:solidFill>
                <a:schemeClr val="lt1"/>
              </a:solidFill>
              <a:latin typeface="Arial" charset="0"/>
              <a:ea typeface="Arial" charset="0"/>
              <a:cs typeface="Arial" charset="0"/>
              <a:sym typeface="Cabin"/>
            </a:endParaRPr>
          </a:p>
        </p:txBody>
      </p:sp>
      <p:sp>
        <p:nvSpPr>
          <p:cNvPr id="228" name="Shape 228"/>
          <p:cNvSpPr txBox="1"/>
          <p:nvPr/>
        </p:nvSpPr>
        <p:spPr>
          <a:xfrm>
            <a:off x="762000" y="7302500"/>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500" dirty="0" smtClean="0">
                <a:solidFill>
                  <a:schemeClr val="lt1"/>
                </a:solidFill>
                <a:latin typeface="Arial" charset="0"/>
                <a:ea typeface="Arial" charset="0"/>
                <a:cs typeface="Arial" charset="0"/>
                <a:sym typeface="Cabin"/>
              </a:rPr>
              <a:t>Objeto</a:t>
            </a:r>
            <a:r>
              <a:rPr lang="es-ES" sz="3500" u="none" strike="noStrike" cap="none" dirty="0" smtClean="0">
                <a:solidFill>
                  <a:schemeClr val="lt1"/>
                </a:solidFill>
                <a:latin typeface="Arial" charset="0"/>
                <a:ea typeface="Arial" charset="0"/>
                <a:cs typeface="Arial" charset="0"/>
                <a:sym typeface="Cabin"/>
              </a:rPr>
              <a:t>()</a:t>
            </a:r>
            <a:endParaRPr lang="es-ES" sz="3500" u="none" strike="noStrike" cap="none" dirty="0">
              <a:solidFill>
                <a:schemeClr val="lt1"/>
              </a:solidFill>
              <a:latin typeface="Arial" charset="0"/>
              <a:ea typeface="Arial" charset="0"/>
              <a:cs typeface="Arial" charset="0"/>
              <a:sym typeface="Cabin"/>
            </a:endParaRPr>
          </a:p>
        </p:txBody>
      </p:sp>
      <p:cxnSp>
        <p:nvCxnSpPr>
          <p:cNvPr id="229" name="Shape 229"/>
          <p:cNvCxnSpPr/>
          <p:nvPr/>
        </p:nvCxnSpPr>
        <p:spPr>
          <a:xfrm rot="10800000">
            <a:off x="2114549" y="6729412"/>
            <a:ext cx="14287" cy="566736"/>
          </a:xfrm>
          <a:prstGeom prst="straightConnector1">
            <a:avLst/>
          </a:prstGeom>
          <a:noFill/>
          <a:ln w="76200" cap="rnd" cmpd="sng">
            <a:solidFill>
              <a:srgbClr val="00FFFF"/>
            </a:solidFill>
            <a:prstDash val="solid"/>
            <a:miter/>
            <a:headEnd type="stealth" w="med" len="med"/>
            <a:tailEnd type="none" w="med" len="med"/>
          </a:ln>
        </p:spPr>
      </p:cxnSp>
      <p:sp>
        <p:nvSpPr>
          <p:cNvPr id="230" name="Shape 230"/>
          <p:cNvSpPr txBox="1"/>
          <p:nvPr/>
        </p:nvSpPr>
        <p:spPr>
          <a:xfrm>
            <a:off x="762000" y="6223000"/>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500" u="none" strike="noStrike" cap="none" dirty="0">
                <a:solidFill>
                  <a:srgbClr val="FFFF00"/>
                </a:solidFill>
                <a:latin typeface="Arial" charset="0"/>
                <a:ea typeface="Arial" charset="0"/>
                <a:cs typeface="Arial" charset="0"/>
                <a:sym typeface="Cabin"/>
              </a:rPr>
              <a:t>print</a:t>
            </a:r>
            <a:r>
              <a:rPr lang="en-US" sz="3500" u="none" strike="noStrike" cap="none" dirty="0">
                <a:solidFill>
                  <a:schemeClr val="lt1"/>
                </a:solidFill>
                <a:latin typeface="Arial" charset="0"/>
                <a:ea typeface="Arial" charset="0"/>
                <a:cs typeface="Arial" charset="0"/>
                <a:sym typeface="Cabin"/>
              </a:rPr>
              <a:t> </a:t>
            </a:r>
            <a:r>
              <a:rPr lang="en-US" sz="3500" dirty="0">
                <a:solidFill>
                  <a:schemeClr val="lt1"/>
                </a:solidFill>
                <a:latin typeface="Arial" charset="0"/>
                <a:ea typeface="Arial" charset="0"/>
                <a:cs typeface="Arial" charset="0"/>
                <a:sym typeface="Cabin"/>
              </a:rPr>
              <a:t>'</a:t>
            </a:r>
            <a:r>
              <a:rPr lang="en-US" sz="3500" u="none" strike="noStrike" cap="none" dirty="0">
                <a:solidFill>
                  <a:schemeClr val="lt1"/>
                </a:solidFill>
                <a:latin typeface="Arial" charset="0"/>
                <a:ea typeface="Arial" charset="0"/>
                <a:cs typeface="Arial" charset="0"/>
                <a:sym typeface="Cabin"/>
              </a:rPr>
              <a:t>Zip</a:t>
            </a:r>
            <a:r>
              <a:rPr lang="en-US" sz="3500" dirty="0">
                <a:solidFill>
                  <a:schemeClr val="lt1"/>
                </a:solidFill>
                <a:latin typeface="Arial" charset="0"/>
                <a:ea typeface="Arial" charset="0"/>
                <a:cs typeface="Arial" charset="0"/>
                <a:sym typeface="Cabin"/>
              </a:rPr>
              <a:t>'</a:t>
            </a:r>
          </a:p>
        </p:txBody>
      </p:sp>
      <p:sp>
        <p:nvSpPr>
          <p:cNvPr id="20" name="19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21" name="20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Funciones de Python</a:t>
            </a:r>
            <a:endParaRPr lang="es-AR" sz="7600" u="none" strike="noStrike" cap="none" dirty="0">
              <a:solidFill>
                <a:srgbClr val="FFFF00"/>
              </a:solidFill>
              <a:latin typeface="Arial" charset="0"/>
              <a:ea typeface="Arial" charset="0"/>
              <a:cs typeface="Arial" charset="0"/>
              <a:sym typeface="Cabin"/>
            </a:endParaRPr>
          </a:p>
        </p:txBody>
      </p:sp>
      <p:sp>
        <p:nvSpPr>
          <p:cNvPr id="236" name="Shape 236"/>
          <p:cNvSpPr txBox="1">
            <a:spLocks noGrp="1"/>
          </p:cNvSpPr>
          <p:nvPr>
            <p:ph idx="1"/>
          </p:nvPr>
        </p:nvSpPr>
        <p:spPr>
          <a:xfrm>
            <a:off x="812800" y="1846886"/>
            <a:ext cx="14630400" cy="5902068"/>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Existen dos tipos de funciones en Python.</a:t>
            </a:r>
          </a:p>
          <a:p>
            <a:pPr marL="1041400" marR="0" lvl="1" indent="-371094" algn="l" rtl="0">
              <a:lnSpc>
                <a:spcPct val="100000"/>
              </a:lnSpc>
              <a:spcBef>
                <a:spcPts val="3500"/>
              </a:spcBef>
              <a:spcAft>
                <a:spcPts val="0"/>
              </a:spcAft>
              <a:buClr>
                <a:srgbClr val="00FF00"/>
              </a:buClr>
              <a:buSzPct val="100000"/>
              <a:buFont typeface="Cabin"/>
            </a:pPr>
            <a:r>
              <a:rPr lang="es-AR" sz="3600" b="0" u="none" strike="noStrike" cap="none" dirty="0" smtClean="0">
                <a:solidFill>
                  <a:srgbClr val="00FF00"/>
                </a:solidFill>
                <a:latin typeface="Arial" charset="0"/>
                <a:ea typeface="Arial" charset="0"/>
                <a:cs typeface="Arial" charset="0"/>
                <a:sym typeface="Cabin"/>
              </a:rPr>
              <a:t>Funciones incorporadas</a:t>
            </a:r>
            <a:r>
              <a:rPr lang="es-AR" sz="3600" b="0" u="none" strike="noStrike" cap="none" dirty="0" smtClean="0">
                <a:solidFill>
                  <a:srgbClr val="FFFFFF"/>
                </a:solidFill>
                <a:latin typeface="Arial" charset="0"/>
                <a:ea typeface="Arial" charset="0"/>
                <a:cs typeface="Arial" charset="0"/>
                <a:sym typeface="Cabin"/>
              </a:rPr>
              <a:t> que se presentan como parte de Python - </a:t>
            </a:r>
            <a:r>
              <a:rPr lang="es-AR" sz="3600" b="0" dirty="0" smtClean="0">
                <a:solidFill>
                  <a:srgbClr val="FFFFFF"/>
                </a:solidFill>
                <a:latin typeface="Arial" charset="0"/>
                <a:ea typeface="Arial" charset="0"/>
                <a:cs typeface="Arial" charset="0"/>
                <a:sym typeface="Cabin"/>
              </a:rPr>
              <a:t>print(), </a:t>
            </a:r>
            <a:r>
              <a:rPr lang="es-AR" sz="3600" b="0" u="none" strike="noStrike" cap="none" dirty="0" smtClean="0">
                <a:solidFill>
                  <a:srgbClr val="FFFFFF"/>
                </a:solidFill>
                <a:latin typeface="Arial" charset="0"/>
                <a:ea typeface="Arial" charset="0"/>
                <a:cs typeface="Arial" charset="0"/>
                <a:sym typeface="Cabin"/>
              </a:rPr>
              <a:t>input(), type(), float(), int() ...</a:t>
            </a:r>
          </a:p>
          <a:p>
            <a:pPr marL="1041400" marR="0" lvl="1" indent="-371094" algn="l" rtl="0">
              <a:lnSpc>
                <a:spcPct val="100000"/>
              </a:lnSpc>
              <a:spcBef>
                <a:spcPts val="3500"/>
              </a:spcBef>
              <a:spcAft>
                <a:spcPts val="0"/>
              </a:spcAft>
              <a:buClr>
                <a:srgbClr val="00FF00"/>
              </a:buClr>
              <a:buSzPct val="100000"/>
              <a:buFont typeface="Cabin"/>
            </a:pPr>
            <a:r>
              <a:rPr lang="es-AR" sz="3600" b="0" u="none" strike="noStrike" cap="none" dirty="0" smtClean="0">
                <a:solidFill>
                  <a:srgbClr val="00FF00"/>
                </a:solidFill>
                <a:latin typeface="Arial" charset="0"/>
                <a:ea typeface="Arial" charset="0"/>
                <a:cs typeface="Arial" charset="0"/>
                <a:sym typeface="Cabin"/>
              </a:rPr>
              <a:t>Funciones que nosotros definimos</a:t>
            </a:r>
            <a:r>
              <a:rPr lang="es-AR" sz="3600" b="0" u="none" strike="noStrike" cap="none" dirty="0" smtClean="0">
                <a:solidFill>
                  <a:schemeClr val="lt1"/>
                </a:solidFill>
                <a:latin typeface="Arial" charset="0"/>
                <a:ea typeface="Arial" charset="0"/>
                <a:cs typeface="Arial" charset="0"/>
                <a:sym typeface="Cabin"/>
              </a:rPr>
              <a:t> y luego utilizamos</a:t>
            </a:r>
          </a:p>
          <a:p>
            <a:pPr marL="749300" marR="0" lvl="0" indent="-371094"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Tratamos a los nombres de las funciones incorporadas como </a:t>
            </a:r>
            <a:r>
              <a:rPr lang="es-AR" sz="3600" b="0" dirty="0" smtClean="0">
                <a:solidFill>
                  <a:schemeClr val="lt1"/>
                </a:solidFill>
                <a:latin typeface="Arial" charset="0"/>
                <a:ea typeface="Arial" charset="0"/>
                <a:cs typeface="Arial" charset="0"/>
                <a:sym typeface="Cabin"/>
              </a:rPr>
              <a:t>“</a:t>
            </a:r>
            <a:r>
              <a:rPr lang="es-AR" sz="3600" b="0" u="none" strike="noStrike" cap="none" dirty="0" smtClean="0">
                <a:solidFill>
                  <a:schemeClr val="lt1"/>
                </a:solidFill>
                <a:latin typeface="Arial" charset="0"/>
                <a:ea typeface="Arial" charset="0"/>
                <a:cs typeface="Arial" charset="0"/>
                <a:sym typeface="Cabin"/>
              </a:rPr>
              <a:t>nuevas</a:t>
            </a:r>
            <a:r>
              <a:rPr lang="es-AR" sz="3600" b="0" dirty="0" smtClean="0">
                <a:solidFill>
                  <a:schemeClr val="lt1"/>
                </a:solidFill>
                <a:latin typeface="Arial" charset="0"/>
                <a:ea typeface="Arial" charset="0"/>
                <a:cs typeface="Arial" charset="0"/>
                <a:sym typeface="Cabin"/>
              </a:rPr>
              <a:t>”</a:t>
            </a:r>
            <a:r>
              <a:rPr lang="es-AR" sz="3600" b="0" u="none" strike="noStrike" cap="none" dirty="0" smtClean="0">
                <a:solidFill>
                  <a:schemeClr val="lt1"/>
                </a:solidFill>
                <a:latin typeface="Arial" charset="0"/>
                <a:ea typeface="Arial" charset="0"/>
                <a:cs typeface="Arial" charset="0"/>
                <a:sym typeface="Cabin"/>
              </a:rPr>
              <a:t> </a:t>
            </a:r>
            <a:r>
              <a:rPr lang="es-AR" sz="3600" b="0" u="none" strike="noStrike" cap="none" dirty="0" smtClean="0">
                <a:solidFill>
                  <a:srgbClr val="FFFF00"/>
                </a:solidFill>
                <a:latin typeface="Arial" charset="0"/>
                <a:ea typeface="Arial" charset="0"/>
                <a:cs typeface="Arial" charset="0"/>
                <a:sym typeface="Cabin"/>
              </a:rPr>
              <a:t>palabras reservadas</a:t>
            </a:r>
            <a:r>
              <a:rPr lang="es-AR" sz="3600" b="0" dirty="0">
                <a:solidFill>
                  <a:schemeClr val="lt1"/>
                </a:solidFill>
                <a:latin typeface="Arial" charset="0"/>
                <a:ea typeface="Arial" charset="0"/>
                <a:cs typeface="Arial" charset="0"/>
                <a:sym typeface="Cabin"/>
              </a:rPr>
              <a:t> </a:t>
            </a:r>
            <a:r>
              <a:rPr lang="es-AR" sz="3600" b="0" u="none" strike="noStrike" cap="none" dirty="0" smtClean="0">
                <a:solidFill>
                  <a:schemeClr val="lt1"/>
                </a:solidFill>
                <a:latin typeface="Arial" charset="0"/>
                <a:ea typeface="Arial" charset="0"/>
                <a:cs typeface="Arial" charset="0"/>
                <a:sym typeface="Cabin"/>
              </a:rPr>
              <a:t>(es decir</a:t>
            </a:r>
            <a:r>
              <a:rPr lang="es-AR" sz="3600" b="0" dirty="0" smtClean="0">
                <a:solidFill>
                  <a:schemeClr val="lt1"/>
                </a:solidFill>
                <a:latin typeface="Arial" charset="0"/>
                <a:ea typeface="Arial" charset="0"/>
                <a:cs typeface="Arial" charset="0"/>
                <a:sym typeface="Cabin"/>
              </a:rPr>
              <a:t>,</a:t>
            </a:r>
            <a:r>
              <a:rPr lang="es-AR" sz="3600" b="0" u="none" strike="noStrike" cap="none" dirty="0" smtClean="0">
                <a:solidFill>
                  <a:schemeClr val="lt1"/>
                </a:solidFill>
                <a:latin typeface="Arial" charset="0"/>
                <a:ea typeface="Arial" charset="0"/>
                <a:cs typeface="Arial" charset="0"/>
                <a:sym typeface="Cabin"/>
              </a:rPr>
              <a:t> las evitamos como nombres de variables)</a:t>
            </a:r>
            <a:endParaRPr lang="es-AR" sz="3600" b="0" u="none" strike="noStrike" cap="none" dirty="0">
              <a:solidFill>
                <a:schemeClr val="lt1"/>
              </a:solidFill>
              <a:latin typeface="Arial" charset="0"/>
              <a:ea typeface="Arial" charset="0"/>
              <a:cs typeface="Arial" charset="0"/>
              <a:sym typeface="Cabin"/>
            </a:endParaRPr>
          </a:p>
        </p:txBody>
      </p:sp>
      <p:sp>
        <p:nvSpPr>
          <p:cNvPr id="4" name="3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5" name="4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Definición de la Función</a:t>
            </a:r>
            <a:endParaRPr lang="es-AR" sz="7600" u="none" strike="noStrike" cap="none" dirty="0">
              <a:solidFill>
                <a:srgbClr val="FFFF00"/>
              </a:solidFill>
              <a:latin typeface="Arial" charset="0"/>
              <a:ea typeface="Arial" charset="0"/>
              <a:cs typeface="Arial" charset="0"/>
              <a:sym typeface="Cabin"/>
            </a:endParaRPr>
          </a:p>
        </p:txBody>
      </p:sp>
      <p:sp>
        <p:nvSpPr>
          <p:cNvPr id="242" name="Shape 242"/>
          <p:cNvSpPr txBox="1">
            <a:spLocks noGrp="1"/>
          </p:cNvSpPr>
          <p:nvPr>
            <p:ph idx="1"/>
          </p:nvPr>
        </p:nvSpPr>
        <p:spPr>
          <a:xfrm>
            <a:off x="471883" y="1689163"/>
            <a:ext cx="14830057" cy="5665238"/>
          </a:xfrm>
          <a:prstGeom prst="rect">
            <a:avLst/>
          </a:prstGeom>
          <a:noFill/>
          <a:ln>
            <a:noFill/>
          </a:ln>
        </p:spPr>
        <p:txBody>
          <a:bodyPr lIns="38100" tIns="38100" rIns="38100" bIns="38100" anchor="ctr" anchorCtr="0">
            <a:noAutofit/>
          </a:bodyPr>
          <a:lstStyle/>
          <a:p>
            <a:pPr marL="749300" marR="0" lvl="0" indent="-371094" algn="l" rtl="0">
              <a:lnSpc>
                <a:spcPct val="115000"/>
              </a:lnSpc>
              <a:spcBef>
                <a:spcPts val="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En Python una </a:t>
            </a:r>
            <a:r>
              <a:rPr lang="es-AR" sz="3600" b="0" u="none" strike="noStrike" cap="none" dirty="0" smtClean="0">
                <a:solidFill>
                  <a:srgbClr val="00FF00"/>
                </a:solidFill>
                <a:latin typeface="Arial" charset="0"/>
                <a:ea typeface="Arial" charset="0"/>
                <a:cs typeface="Arial" charset="0"/>
                <a:sym typeface="Cabin"/>
              </a:rPr>
              <a:t>función</a:t>
            </a:r>
            <a:r>
              <a:rPr lang="es-AR" sz="3600" b="0" u="none" strike="noStrike" cap="none" dirty="0" smtClean="0">
                <a:solidFill>
                  <a:schemeClr val="lt1"/>
                </a:solidFill>
                <a:latin typeface="Arial" charset="0"/>
                <a:ea typeface="Arial" charset="0"/>
                <a:cs typeface="Arial" charset="0"/>
                <a:sym typeface="Cabin"/>
              </a:rPr>
              <a:t> es un código reutilizable que toma </a:t>
            </a:r>
            <a:r>
              <a:rPr lang="es-AR" sz="3600" b="0" u="none" strike="noStrike" cap="none" dirty="0" smtClean="0">
                <a:solidFill>
                  <a:srgbClr val="FF7F00"/>
                </a:solidFill>
                <a:latin typeface="Arial" charset="0"/>
                <a:ea typeface="Arial" charset="0"/>
                <a:cs typeface="Arial" charset="0"/>
                <a:sym typeface="Cabin"/>
              </a:rPr>
              <a:t>argumentos</a:t>
            </a:r>
            <a:r>
              <a:rPr lang="es-AR" sz="3600" b="0" u="none" strike="noStrike" cap="none" dirty="0" smtClean="0">
                <a:solidFill>
                  <a:schemeClr val="lt1"/>
                </a:solidFill>
                <a:latin typeface="Arial" charset="0"/>
                <a:ea typeface="Arial" charset="0"/>
                <a:cs typeface="Arial" charset="0"/>
                <a:sym typeface="Cabin"/>
              </a:rPr>
              <a:t>(s) como input, realiza algunos cálculos y luego devuelve uno o más resultado(s)</a:t>
            </a:r>
          </a:p>
          <a:p>
            <a:pPr marL="749300" marR="0" lvl="0" indent="-371094" algn="l" rtl="0">
              <a:lnSpc>
                <a:spcPct val="115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Para definir una </a:t>
            </a:r>
            <a:r>
              <a:rPr lang="es-AR" sz="3600" b="0" u="none" strike="noStrike" cap="none" dirty="0" smtClean="0">
                <a:solidFill>
                  <a:srgbClr val="00FF00"/>
                </a:solidFill>
                <a:latin typeface="Arial" charset="0"/>
                <a:ea typeface="Arial" charset="0"/>
                <a:cs typeface="Arial" charset="0"/>
                <a:sym typeface="Cabin"/>
              </a:rPr>
              <a:t>función</a:t>
            </a:r>
            <a:r>
              <a:rPr lang="es-AR" sz="3600" b="0" u="none" strike="noStrike" cap="none" dirty="0" smtClean="0">
                <a:solidFill>
                  <a:schemeClr val="lt1"/>
                </a:solidFill>
                <a:latin typeface="Arial" charset="0"/>
                <a:ea typeface="Arial" charset="0"/>
                <a:cs typeface="Arial" charset="0"/>
                <a:sym typeface="Cabin"/>
              </a:rPr>
              <a:t> utilizamos la palabra reservada </a:t>
            </a:r>
            <a:r>
              <a:rPr lang="es-AR" sz="3600" b="0" u="none" strike="noStrike" cap="none" dirty="0" smtClean="0">
                <a:solidFill>
                  <a:srgbClr val="FFFF00"/>
                </a:solidFill>
                <a:latin typeface="Arial" charset="0"/>
                <a:ea typeface="Arial" charset="0"/>
                <a:cs typeface="Arial" charset="0"/>
                <a:sym typeface="Cabin"/>
              </a:rPr>
              <a:t>def</a:t>
            </a:r>
            <a:endParaRPr lang="es-AR" sz="3600" b="0" u="none" strike="noStrike" cap="none" dirty="0" smtClean="0">
              <a:solidFill>
                <a:schemeClr val="lt1"/>
              </a:solidFill>
              <a:latin typeface="Arial" charset="0"/>
              <a:ea typeface="Arial" charset="0"/>
              <a:cs typeface="Arial" charset="0"/>
              <a:sym typeface="Cabin"/>
            </a:endParaRPr>
          </a:p>
          <a:p>
            <a:pPr marL="749300" lvl="0" indent="-371094">
              <a:lnSpc>
                <a:spcPct val="115000"/>
              </a:lnSpc>
              <a:spcBef>
                <a:spcPts val="3500"/>
              </a:spcBef>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Llamamos/Invocamos a la </a:t>
            </a:r>
            <a:r>
              <a:rPr lang="es-AR" sz="3600" b="0" u="none" strike="noStrike" cap="none" dirty="0" smtClean="0">
                <a:solidFill>
                  <a:srgbClr val="00FF00"/>
                </a:solidFill>
                <a:latin typeface="Arial" charset="0"/>
                <a:ea typeface="Arial" charset="0"/>
                <a:cs typeface="Arial" charset="0"/>
                <a:sym typeface="Cabin"/>
              </a:rPr>
              <a:t>función</a:t>
            </a:r>
            <a:r>
              <a:rPr lang="es-AR" sz="3600" b="0" u="none" strike="noStrike" cap="none" dirty="0" smtClean="0">
                <a:solidFill>
                  <a:schemeClr val="lt1"/>
                </a:solidFill>
                <a:latin typeface="Arial" charset="0"/>
                <a:ea typeface="Arial" charset="0"/>
                <a:cs typeface="Arial" charset="0"/>
                <a:sym typeface="Cabin"/>
              </a:rPr>
              <a:t> </a:t>
            </a:r>
            <a:r>
              <a:rPr lang="es-AR" sz="3600" b="0" dirty="0" smtClean="0">
                <a:solidFill>
                  <a:schemeClr val="lt1"/>
                </a:solidFill>
                <a:latin typeface="Arial" charset="0"/>
                <a:ea typeface="Arial" charset="0"/>
                <a:cs typeface="Arial" charset="0"/>
                <a:sym typeface="Cabin"/>
              </a:rPr>
              <a:t>utilizando </a:t>
            </a:r>
            <a:r>
              <a:rPr lang="es-AR" sz="3600" b="0" dirty="0">
                <a:solidFill>
                  <a:schemeClr val="lt1"/>
                </a:solidFill>
                <a:latin typeface="Arial" charset="0"/>
                <a:ea typeface="Arial" charset="0"/>
                <a:cs typeface="Arial" charset="0"/>
                <a:sym typeface="Cabin"/>
              </a:rPr>
              <a:t>una expresión </a:t>
            </a:r>
            <a:r>
              <a:rPr lang="es-AR" sz="3600" b="0" dirty="0" smtClean="0">
                <a:solidFill>
                  <a:schemeClr val="lt1"/>
                </a:solidFill>
                <a:latin typeface="Arial" charset="0"/>
                <a:ea typeface="Arial" charset="0"/>
                <a:cs typeface="Arial" charset="0"/>
                <a:sym typeface="Cabin"/>
              </a:rPr>
              <a:t>que contenga el nombre de la función</a:t>
            </a:r>
            <a:r>
              <a:rPr lang="es-AR" sz="3600" b="0" u="none" strike="noStrike" cap="none" dirty="0" smtClean="0">
                <a:solidFill>
                  <a:schemeClr val="lt1"/>
                </a:solidFill>
                <a:latin typeface="Arial" charset="0"/>
                <a:ea typeface="Arial" charset="0"/>
                <a:cs typeface="Arial" charset="0"/>
                <a:sym typeface="Cabin"/>
              </a:rPr>
              <a:t>, paréntes</a:t>
            </a:r>
            <a:r>
              <a:rPr lang="es-AR" sz="3600" b="0" dirty="0" smtClean="0">
                <a:solidFill>
                  <a:schemeClr val="lt1"/>
                </a:solidFill>
                <a:latin typeface="Arial" charset="0"/>
                <a:ea typeface="Arial" charset="0"/>
                <a:cs typeface="Arial" charset="0"/>
                <a:sym typeface="Cabin"/>
              </a:rPr>
              <a:t>i</a:t>
            </a:r>
            <a:r>
              <a:rPr lang="es-AR" sz="3600" b="0" u="none" strike="noStrike" cap="none" dirty="0" smtClean="0">
                <a:solidFill>
                  <a:schemeClr val="lt1"/>
                </a:solidFill>
                <a:latin typeface="Arial" charset="0"/>
                <a:ea typeface="Arial" charset="0"/>
                <a:cs typeface="Arial" charset="0"/>
                <a:sym typeface="Cabin"/>
              </a:rPr>
              <a:t>s y </a:t>
            </a:r>
            <a:r>
              <a:rPr lang="es-AR" sz="3600" b="0" u="none" strike="noStrike" cap="none" dirty="0" smtClean="0">
                <a:solidFill>
                  <a:srgbClr val="FF7F00"/>
                </a:solidFill>
                <a:latin typeface="Arial" charset="0"/>
                <a:ea typeface="Arial" charset="0"/>
                <a:cs typeface="Arial" charset="0"/>
                <a:sym typeface="Cabin"/>
              </a:rPr>
              <a:t>argumentos</a:t>
            </a:r>
            <a:endParaRPr lang="es-AR" sz="3600" b="0" u="none" strike="noStrike" cap="none" dirty="0">
              <a:solidFill>
                <a:schemeClr val="lt1"/>
              </a:solidFill>
              <a:latin typeface="Arial" charset="0"/>
              <a:ea typeface="Arial" charset="0"/>
              <a:cs typeface="Arial" charset="0"/>
              <a:sym typeface="Cabin"/>
            </a:endParaRPr>
          </a:p>
        </p:txBody>
      </p:sp>
      <p:sp>
        <p:nvSpPr>
          <p:cNvPr id="4" name="3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5" name="4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p:nvPr/>
        </p:nvSpPr>
        <p:spPr>
          <a:xfrm>
            <a:off x="8564550" y="4876800"/>
            <a:ext cx="7513650" cy="3302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s-AR" sz="3000" b="1" i="0" u="none" strike="noStrike" cap="none" dirty="0" smtClean="0">
                <a:solidFill>
                  <a:schemeClr val="lt1"/>
                </a:solidFill>
                <a:latin typeface="Courier New"/>
                <a:ea typeface="Courier New"/>
                <a:cs typeface="Courier New"/>
                <a:sym typeface="Courier New"/>
              </a:rPr>
              <a:t>&gt;&gt;&gt; </a:t>
            </a:r>
            <a:r>
              <a:rPr lang="es-AR" sz="3000" b="1" i="0" u="none" strike="noStrike" cap="none" dirty="0" smtClean="0">
                <a:solidFill>
                  <a:srgbClr val="00FF00"/>
                </a:solidFill>
                <a:latin typeface="Courier New"/>
                <a:ea typeface="Courier New"/>
                <a:cs typeface="Courier New"/>
                <a:sym typeface="Courier New"/>
              </a:rPr>
              <a:t>grande </a:t>
            </a:r>
            <a:r>
              <a:rPr lang="es-AR" sz="3000" b="1" i="0" u="none" strike="noStrike" cap="none" dirty="0" smtClean="0">
                <a:solidFill>
                  <a:schemeClr val="lt1"/>
                </a:solidFill>
                <a:latin typeface="Courier New"/>
                <a:ea typeface="Courier New"/>
                <a:cs typeface="Courier New"/>
                <a:sym typeface="Courier New"/>
              </a:rPr>
              <a:t>= </a:t>
            </a:r>
            <a:r>
              <a:rPr lang="es-AR" sz="3000" b="1" i="0" u="none" strike="noStrike" cap="none" dirty="0" smtClean="0">
                <a:solidFill>
                  <a:srgbClr val="FF00FF"/>
                </a:solidFill>
                <a:latin typeface="Courier New"/>
                <a:ea typeface="Courier New"/>
                <a:cs typeface="Courier New"/>
                <a:sym typeface="Courier New"/>
              </a:rPr>
              <a:t>max</a:t>
            </a:r>
            <a:r>
              <a:rPr lang="es-AR" sz="3000" b="1" i="0" u="none" strike="noStrike" cap="none" dirty="0" smtClean="0">
                <a:solidFill>
                  <a:schemeClr val="lt1"/>
                </a:solidFill>
                <a:latin typeface="Courier New"/>
                <a:ea typeface="Courier New"/>
                <a:cs typeface="Courier New"/>
                <a:sym typeface="Courier New"/>
              </a:rPr>
              <a:t>('Hola mundo')</a:t>
            </a:r>
          </a:p>
          <a:p>
            <a:pPr marL="0" marR="0" lvl="0" indent="0" algn="l" rtl="0">
              <a:lnSpc>
                <a:spcPct val="100000"/>
              </a:lnSpc>
              <a:spcBef>
                <a:spcPts val="0"/>
              </a:spcBef>
              <a:spcAft>
                <a:spcPts val="0"/>
              </a:spcAft>
              <a:buClr>
                <a:schemeClr val="lt1"/>
              </a:buClr>
              <a:buSzPct val="25000"/>
              <a:buFont typeface="Courier New"/>
              <a:buNone/>
            </a:pPr>
            <a:r>
              <a:rPr lang="es-AR" sz="3000" b="1" i="0" u="none" strike="noStrike" cap="none" dirty="0" smtClean="0">
                <a:solidFill>
                  <a:schemeClr val="lt1"/>
                </a:solidFill>
                <a:latin typeface="Courier New"/>
                <a:ea typeface="Courier New"/>
                <a:cs typeface="Courier New"/>
                <a:sym typeface="Courier New"/>
              </a:rPr>
              <a:t>&gt;&gt;&gt; </a:t>
            </a:r>
            <a:r>
              <a:rPr lang="es-AR" sz="3000" b="1" i="0" u="none" strike="noStrike" cap="none" dirty="0" err="1" smtClean="0">
                <a:solidFill>
                  <a:srgbClr val="FFFF00"/>
                </a:solidFill>
                <a:latin typeface="Courier New"/>
                <a:ea typeface="Courier New"/>
                <a:cs typeface="Courier New"/>
                <a:sym typeface="Courier New"/>
              </a:rPr>
              <a:t>print</a:t>
            </a:r>
            <a:r>
              <a:rPr lang="es-AR" sz="3000" b="1" dirty="0" smtClean="0">
                <a:solidFill>
                  <a:schemeClr val="lt1"/>
                </a:solidFill>
                <a:latin typeface="Courier New"/>
                <a:ea typeface="Courier New"/>
                <a:cs typeface="Courier New"/>
                <a:sym typeface="Courier New"/>
              </a:rPr>
              <a:t>(</a:t>
            </a:r>
            <a:r>
              <a:rPr lang="es-AR" sz="3000" b="1" i="0" u="none" strike="noStrike" cap="none" dirty="0" smtClean="0">
                <a:solidFill>
                  <a:srgbClr val="00FF00"/>
                </a:solidFill>
                <a:latin typeface="Courier New"/>
                <a:ea typeface="Courier New"/>
                <a:cs typeface="Courier New"/>
                <a:sym typeface="Courier New"/>
              </a:rPr>
              <a:t>grande</a:t>
            </a:r>
            <a:r>
              <a:rPr lang="es-AR" sz="3000" b="1" i="0" u="none" strike="noStrike" cap="none"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s-AR" sz="3000" b="1" i="0" u="none" strike="noStrike" cap="none" dirty="0" smtClean="0">
                <a:solidFill>
                  <a:schemeClr val="lt1"/>
                </a:solidFill>
                <a:latin typeface="Courier New"/>
                <a:ea typeface="Courier New"/>
                <a:cs typeface="Courier New"/>
                <a:sym typeface="Courier New"/>
              </a:rPr>
              <a:t>w</a:t>
            </a:r>
          </a:p>
          <a:p>
            <a:pPr marL="0" marR="0" lvl="0" indent="0" algn="l" rtl="0">
              <a:lnSpc>
                <a:spcPct val="100000"/>
              </a:lnSpc>
              <a:spcBef>
                <a:spcPts val="0"/>
              </a:spcBef>
              <a:spcAft>
                <a:spcPts val="0"/>
              </a:spcAft>
              <a:buClr>
                <a:schemeClr val="lt1"/>
              </a:buClr>
              <a:buSzPct val="25000"/>
              <a:buFont typeface="Courier New"/>
              <a:buNone/>
            </a:pPr>
            <a:r>
              <a:rPr lang="es-AR" sz="3000" b="1" i="0" u="none" strike="noStrike" cap="none" dirty="0" smtClean="0">
                <a:solidFill>
                  <a:schemeClr val="lt1"/>
                </a:solidFill>
                <a:latin typeface="Courier New"/>
                <a:ea typeface="Courier New"/>
                <a:cs typeface="Courier New"/>
                <a:sym typeface="Courier New"/>
              </a:rPr>
              <a:t>&gt;&gt;&gt; </a:t>
            </a:r>
            <a:r>
              <a:rPr lang="es-AR" sz="3000" b="1" i="0" u="none" strike="noStrike" cap="none" dirty="0" smtClean="0">
                <a:solidFill>
                  <a:srgbClr val="00FF00"/>
                </a:solidFill>
                <a:latin typeface="Courier New"/>
                <a:ea typeface="Courier New"/>
                <a:cs typeface="Courier New"/>
                <a:sym typeface="Courier New"/>
              </a:rPr>
              <a:t>pequeño</a:t>
            </a:r>
            <a:r>
              <a:rPr lang="es-AR" sz="3000" b="1" i="0" u="none" strike="noStrike" cap="none" dirty="0" smtClean="0">
                <a:solidFill>
                  <a:schemeClr val="lt1"/>
                </a:solidFill>
                <a:latin typeface="Courier New"/>
                <a:ea typeface="Courier New"/>
                <a:cs typeface="Courier New"/>
                <a:sym typeface="Courier New"/>
              </a:rPr>
              <a:t> = </a:t>
            </a:r>
            <a:r>
              <a:rPr lang="es-AR" sz="3000" b="1" i="0" u="none" strike="noStrike" cap="none" dirty="0" smtClean="0">
                <a:solidFill>
                  <a:srgbClr val="FF00FF"/>
                </a:solidFill>
                <a:latin typeface="Courier New"/>
                <a:ea typeface="Courier New"/>
                <a:cs typeface="Courier New"/>
                <a:sym typeface="Courier New"/>
              </a:rPr>
              <a:t>min</a:t>
            </a:r>
            <a:r>
              <a:rPr lang="es-AR" sz="3000" b="1" i="0" u="none" strike="noStrike" cap="none" dirty="0" smtClean="0">
                <a:solidFill>
                  <a:schemeClr val="lt1"/>
                </a:solidFill>
                <a:latin typeface="Courier New"/>
                <a:ea typeface="Courier New"/>
                <a:cs typeface="Courier New"/>
                <a:sym typeface="Courier New"/>
              </a:rPr>
              <a:t>('Hola mundo')</a:t>
            </a:r>
          </a:p>
          <a:p>
            <a:pPr marL="0" marR="0" lvl="0" indent="0" algn="l" rtl="0">
              <a:lnSpc>
                <a:spcPct val="100000"/>
              </a:lnSpc>
              <a:spcBef>
                <a:spcPts val="0"/>
              </a:spcBef>
              <a:spcAft>
                <a:spcPts val="0"/>
              </a:spcAft>
              <a:buClr>
                <a:schemeClr val="lt1"/>
              </a:buClr>
              <a:buSzPct val="25000"/>
              <a:buFont typeface="Courier New"/>
              <a:buNone/>
            </a:pPr>
            <a:r>
              <a:rPr lang="es-AR" sz="3000" b="1" i="0" u="none" strike="noStrike" cap="none" dirty="0" smtClean="0">
                <a:solidFill>
                  <a:schemeClr val="lt1"/>
                </a:solidFill>
                <a:latin typeface="Courier New"/>
                <a:ea typeface="Courier New"/>
                <a:cs typeface="Courier New"/>
                <a:sym typeface="Courier New"/>
              </a:rPr>
              <a:t>&gt;&gt;&gt; </a:t>
            </a:r>
            <a:r>
              <a:rPr lang="es-AR" sz="3000" b="1" i="0" u="none" strike="noStrike" cap="none" dirty="0" err="1" smtClean="0">
                <a:solidFill>
                  <a:srgbClr val="FFFF00"/>
                </a:solidFill>
                <a:latin typeface="Courier New"/>
                <a:ea typeface="Courier New"/>
                <a:cs typeface="Courier New"/>
                <a:sym typeface="Courier New"/>
              </a:rPr>
              <a:t>print</a:t>
            </a:r>
            <a:r>
              <a:rPr lang="es-AR" sz="3000" b="1" dirty="0" smtClean="0">
                <a:solidFill>
                  <a:schemeClr val="lt1"/>
                </a:solidFill>
                <a:latin typeface="Courier New"/>
                <a:ea typeface="Courier New"/>
                <a:cs typeface="Courier New"/>
                <a:sym typeface="Courier New"/>
              </a:rPr>
              <a:t>(</a:t>
            </a:r>
            <a:r>
              <a:rPr lang="es-AR" sz="3000" b="1" i="0" u="none" strike="noStrike" cap="none" dirty="0" smtClean="0">
                <a:solidFill>
                  <a:srgbClr val="00FF00"/>
                </a:solidFill>
                <a:latin typeface="Courier New"/>
                <a:ea typeface="Courier New"/>
                <a:cs typeface="Courier New"/>
                <a:sym typeface="Courier New"/>
              </a:rPr>
              <a:t>pequeño</a:t>
            </a:r>
            <a:r>
              <a:rPr lang="es-AR" sz="3000" b="1" i="0" u="none" strike="noStrike" cap="none"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Font typeface="Courier New"/>
              <a:buNone/>
            </a:pPr>
            <a:endParaRPr lang="es-AR" sz="3000" b="1" dirty="0" smtClean="0">
              <a:solidFill>
                <a:srgbClr val="FFFFFF"/>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lt1"/>
              </a:buClr>
              <a:buSzPct val="25000"/>
              <a:buFont typeface="Courier New"/>
              <a:buNone/>
            </a:pPr>
            <a:r>
              <a:rPr lang="es-AR" sz="3000" b="1" i="0" u="none" strike="noStrike" cap="none" dirty="0" smtClean="0">
                <a:solidFill>
                  <a:schemeClr val="lt1"/>
                </a:solidFill>
                <a:latin typeface="Courier New"/>
                <a:ea typeface="Courier New"/>
                <a:cs typeface="Courier New"/>
                <a:sym typeface="Courier New"/>
              </a:rPr>
              <a:t>&gt;&gt;&gt;</a:t>
            </a:r>
            <a:endParaRPr lang="es-AR" sz="3000" b="1" i="0" u="none" strike="noStrike" cap="none" dirty="0">
              <a:solidFill>
                <a:schemeClr val="lt1"/>
              </a:solidFill>
              <a:latin typeface="Courier New"/>
              <a:ea typeface="Courier New"/>
              <a:cs typeface="Courier New"/>
              <a:sym typeface="Courier New"/>
            </a:endParaRPr>
          </a:p>
        </p:txBody>
      </p:sp>
      <p:sp>
        <p:nvSpPr>
          <p:cNvPr id="248" name="Shape 248"/>
          <p:cNvSpPr txBox="1"/>
          <p:nvPr/>
        </p:nvSpPr>
        <p:spPr>
          <a:xfrm>
            <a:off x="2032000" y="1714500"/>
            <a:ext cx="9176351" cy="812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s-AR" sz="4900" u="none" strike="noStrike" cap="none" dirty="0" smtClean="0">
                <a:solidFill>
                  <a:srgbClr val="00FF00"/>
                </a:solidFill>
                <a:latin typeface="Arial" charset="0"/>
                <a:ea typeface="Arial" charset="0"/>
                <a:cs typeface="Arial" charset="0"/>
                <a:sym typeface="Cabin"/>
              </a:rPr>
              <a:t>grande</a:t>
            </a:r>
            <a:r>
              <a:rPr lang="es-AR" sz="4900" u="none" strike="noStrike" cap="none" dirty="0" smtClean="0">
                <a:solidFill>
                  <a:schemeClr val="lt1"/>
                </a:solidFill>
                <a:latin typeface="Arial" charset="0"/>
                <a:ea typeface="Arial" charset="0"/>
                <a:cs typeface="Arial" charset="0"/>
                <a:sym typeface="Cabin"/>
              </a:rPr>
              <a:t> =  </a:t>
            </a:r>
            <a:r>
              <a:rPr lang="es-AR" sz="4900" u="none" strike="noStrike" cap="none" dirty="0" smtClean="0">
                <a:solidFill>
                  <a:srgbClr val="FF00FF"/>
                </a:solidFill>
                <a:latin typeface="Arial" charset="0"/>
                <a:ea typeface="Arial" charset="0"/>
                <a:cs typeface="Arial" charset="0"/>
                <a:sym typeface="Cabin"/>
              </a:rPr>
              <a:t>max</a:t>
            </a:r>
            <a:r>
              <a:rPr lang="es-AR" sz="4900" u="none" strike="noStrike" cap="none" dirty="0" smtClean="0">
                <a:solidFill>
                  <a:srgbClr val="FF40FF"/>
                </a:solidFill>
                <a:latin typeface="Arial" charset="0"/>
                <a:ea typeface="Arial" charset="0"/>
                <a:cs typeface="Arial" charset="0"/>
                <a:sym typeface="Cabin"/>
              </a:rPr>
              <a:t>(</a:t>
            </a:r>
            <a:r>
              <a:rPr lang="es-AR" sz="4900" u="none" strike="noStrike" cap="none" dirty="0" smtClean="0">
                <a:solidFill>
                  <a:schemeClr val="lt1"/>
                </a:solidFill>
                <a:latin typeface="Arial" charset="0"/>
                <a:ea typeface="Arial" charset="0"/>
                <a:cs typeface="Arial" charset="0"/>
                <a:sym typeface="Cabin"/>
              </a:rPr>
              <a:t>'Hola mundo'</a:t>
            </a:r>
            <a:r>
              <a:rPr lang="es-AR" sz="4900" u="none" strike="noStrike" cap="none" dirty="0" smtClean="0">
                <a:solidFill>
                  <a:srgbClr val="FF40FF"/>
                </a:solidFill>
                <a:latin typeface="Arial" charset="0"/>
                <a:ea typeface="Arial" charset="0"/>
                <a:cs typeface="Arial" charset="0"/>
                <a:sym typeface="Cabin"/>
              </a:rPr>
              <a:t>)</a:t>
            </a:r>
            <a:endParaRPr lang="es-AR" sz="4900" u="none" strike="noStrike" cap="none" dirty="0">
              <a:solidFill>
                <a:srgbClr val="FF40FF"/>
              </a:solidFill>
              <a:latin typeface="Arial" charset="0"/>
              <a:ea typeface="Arial" charset="0"/>
              <a:cs typeface="Arial" charset="0"/>
              <a:sym typeface="Cabin"/>
            </a:endParaRPr>
          </a:p>
        </p:txBody>
      </p:sp>
      <p:sp>
        <p:nvSpPr>
          <p:cNvPr id="249" name="Shape 249"/>
          <p:cNvSpPr txBox="1"/>
          <p:nvPr/>
        </p:nvSpPr>
        <p:spPr>
          <a:xfrm>
            <a:off x="8814399" y="947883"/>
            <a:ext cx="2393952"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Argumento</a:t>
            </a:r>
            <a:endParaRPr lang="es-AR" sz="3600" u="none" strike="noStrike" cap="none" dirty="0">
              <a:solidFill>
                <a:schemeClr val="lt1"/>
              </a:solidFill>
              <a:latin typeface="Arial" charset="0"/>
              <a:ea typeface="Arial" charset="0"/>
              <a:cs typeface="Arial" charset="0"/>
              <a:sym typeface="Cabin"/>
            </a:endParaRPr>
          </a:p>
        </p:txBody>
      </p:sp>
      <p:cxnSp>
        <p:nvCxnSpPr>
          <p:cNvPr id="250" name="Shape 250"/>
          <p:cNvCxnSpPr>
            <a:endCxn id="249" idx="1"/>
          </p:cNvCxnSpPr>
          <p:nvPr/>
        </p:nvCxnSpPr>
        <p:spPr>
          <a:xfrm flipV="1">
            <a:off x="7723909" y="1259033"/>
            <a:ext cx="1090490" cy="565149"/>
          </a:xfrm>
          <a:prstGeom prst="straightConnector1">
            <a:avLst/>
          </a:prstGeom>
          <a:noFill/>
          <a:ln w="76200" cap="rnd" cmpd="sng">
            <a:solidFill>
              <a:schemeClr val="lt1"/>
            </a:solidFill>
            <a:prstDash val="solid"/>
            <a:miter/>
            <a:headEnd type="stealth" w="med" len="med"/>
            <a:tailEnd type="none" w="med" len="med"/>
          </a:ln>
        </p:spPr>
      </p:cxnSp>
      <p:sp>
        <p:nvSpPr>
          <p:cNvPr id="251" name="Shape 251"/>
          <p:cNvSpPr txBox="1"/>
          <p:nvPr/>
        </p:nvSpPr>
        <p:spPr>
          <a:xfrm>
            <a:off x="3771900" y="3460750"/>
            <a:ext cx="614361" cy="622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600" u="none" strike="noStrike" cap="none" dirty="0">
                <a:solidFill>
                  <a:srgbClr val="FFFF00"/>
                </a:solidFill>
                <a:latin typeface="Arial" charset="0"/>
                <a:ea typeface="Arial" charset="0"/>
                <a:cs typeface="Arial" charset="0"/>
                <a:sym typeface="Cabin"/>
              </a:rPr>
              <a:t>'w'</a:t>
            </a:r>
          </a:p>
        </p:txBody>
      </p:sp>
      <p:cxnSp>
        <p:nvCxnSpPr>
          <p:cNvPr id="252" name="Shape 252"/>
          <p:cNvCxnSpPr/>
          <p:nvPr/>
        </p:nvCxnSpPr>
        <p:spPr>
          <a:xfrm>
            <a:off x="4387850" y="3927475"/>
            <a:ext cx="1214437" cy="709612"/>
          </a:xfrm>
          <a:prstGeom prst="straightConnector1">
            <a:avLst/>
          </a:prstGeom>
          <a:noFill/>
          <a:ln w="76200" cap="rnd" cmpd="sng">
            <a:solidFill>
              <a:srgbClr val="FFFF00"/>
            </a:solidFill>
            <a:prstDash val="solid"/>
            <a:miter/>
            <a:headEnd type="stealth" w="med" len="med"/>
            <a:tailEnd type="none" w="med" len="med"/>
          </a:ln>
        </p:spPr>
      </p:cxnSp>
      <p:sp>
        <p:nvSpPr>
          <p:cNvPr id="253" name="Shape 253"/>
          <p:cNvSpPr txBox="1"/>
          <p:nvPr/>
        </p:nvSpPr>
        <p:spPr>
          <a:xfrm>
            <a:off x="5751511" y="4406900"/>
            <a:ext cx="2067781"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AR" sz="3400" u="none" strike="noStrike" cap="none" dirty="0" smtClean="0">
                <a:solidFill>
                  <a:srgbClr val="FFFF00"/>
                </a:solidFill>
                <a:latin typeface="Arial" charset="0"/>
                <a:ea typeface="Arial" charset="0"/>
                <a:cs typeface="Arial" charset="0"/>
                <a:sym typeface="Cabin"/>
              </a:rPr>
              <a:t>Resultado</a:t>
            </a:r>
            <a:endParaRPr lang="es-AR" sz="3400" u="none" strike="noStrike" cap="none" dirty="0">
              <a:solidFill>
                <a:srgbClr val="FFFF00"/>
              </a:solidFill>
              <a:latin typeface="Arial" charset="0"/>
              <a:ea typeface="Arial" charset="0"/>
              <a:cs typeface="Arial" charset="0"/>
              <a:sym typeface="Cabin"/>
            </a:endParaRPr>
          </a:p>
        </p:txBody>
      </p:sp>
      <p:cxnSp>
        <p:nvCxnSpPr>
          <p:cNvPr id="254" name="Shape 254"/>
          <p:cNvCxnSpPr/>
          <p:nvPr/>
        </p:nvCxnSpPr>
        <p:spPr>
          <a:xfrm>
            <a:off x="2614611" y="2671761"/>
            <a:ext cx="711200" cy="596900"/>
          </a:xfrm>
          <a:prstGeom prst="straightConnector1">
            <a:avLst/>
          </a:prstGeom>
          <a:noFill/>
          <a:ln w="76200" cap="rnd" cmpd="sng">
            <a:solidFill>
              <a:srgbClr val="00FF00"/>
            </a:solidFill>
            <a:prstDash val="solid"/>
            <a:miter/>
            <a:headEnd type="stealth" w="med" len="med"/>
            <a:tailEnd type="none" w="med" len="med"/>
          </a:ln>
        </p:spPr>
      </p:cxnSp>
      <p:sp>
        <p:nvSpPr>
          <p:cNvPr id="255" name="Shape 255"/>
          <p:cNvSpPr txBox="1"/>
          <p:nvPr/>
        </p:nvSpPr>
        <p:spPr>
          <a:xfrm>
            <a:off x="334947" y="2857500"/>
            <a:ext cx="26223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3400" u="none" strike="noStrike" cap="none" dirty="0" smtClean="0">
                <a:solidFill>
                  <a:srgbClr val="00FF00"/>
                </a:solidFill>
                <a:latin typeface="Arial" charset="0"/>
                <a:ea typeface="Arial" charset="0"/>
                <a:cs typeface="Arial" charset="0"/>
                <a:sym typeface="Cabin"/>
              </a:rPr>
              <a:t>Asignación</a:t>
            </a:r>
            <a:endParaRPr lang="es-AR" sz="3400" u="none" strike="noStrike" cap="none" dirty="0">
              <a:solidFill>
                <a:srgbClr val="00FF00"/>
              </a:solidFill>
              <a:latin typeface="Arial" charset="0"/>
              <a:ea typeface="Arial" charset="0"/>
              <a:cs typeface="Arial" charset="0"/>
              <a:sym typeface="Cabin"/>
            </a:endParaRPr>
          </a:p>
        </p:txBody>
      </p:sp>
      <p:cxnSp>
        <p:nvCxnSpPr>
          <p:cNvPr id="256" name="Shape 256"/>
          <p:cNvCxnSpPr/>
          <p:nvPr/>
        </p:nvCxnSpPr>
        <p:spPr>
          <a:xfrm rot="10800000" flipH="1">
            <a:off x="4054475" y="2633662"/>
            <a:ext cx="204786" cy="841374"/>
          </a:xfrm>
          <a:prstGeom prst="straightConnector1">
            <a:avLst/>
          </a:prstGeom>
          <a:noFill/>
          <a:ln w="76200" cap="rnd" cmpd="sng">
            <a:solidFill>
              <a:srgbClr val="FF00FF"/>
            </a:solidFill>
            <a:prstDash val="solid"/>
            <a:miter/>
            <a:headEnd type="stealth" w="med" len="med"/>
            <a:tailEnd type="none" w="med" len="med"/>
          </a:ln>
        </p:spPr>
      </p:cxnSp>
      <p:sp>
        <p:nvSpPr>
          <p:cNvPr id="12" name="11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13" name="12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Función Max</a:t>
            </a:r>
            <a:endParaRPr lang="es-AR" sz="7600" u="none" strike="noStrike" cap="none" dirty="0">
              <a:solidFill>
                <a:srgbClr val="FFFF00"/>
              </a:solidFill>
              <a:latin typeface="Arial" charset="0"/>
              <a:ea typeface="Arial" charset="0"/>
              <a:cs typeface="Arial" charset="0"/>
              <a:sym typeface="Cabin"/>
            </a:endParaRPr>
          </a:p>
        </p:txBody>
      </p:sp>
      <p:sp>
        <p:nvSpPr>
          <p:cNvPr id="262" name="Shape 262"/>
          <p:cNvSpPr txBox="1"/>
          <p:nvPr/>
        </p:nvSpPr>
        <p:spPr>
          <a:xfrm>
            <a:off x="1200150" y="2616200"/>
            <a:ext cx="7132199" cy="16638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&gt;&gt;&gt; </a:t>
            </a:r>
            <a:r>
              <a:rPr lang="es-AR" sz="3000" b="1" i="0" u="none" strike="noStrike" cap="none" dirty="0" smtClean="0">
                <a:solidFill>
                  <a:srgbClr val="00FF00"/>
                </a:solidFill>
                <a:latin typeface="Courier New"/>
                <a:ea typeface="Courier New"/>
                <a:cs typeface="Courier New"/>
                <a:sym typeface="Courier New"/>
              </a:rPr>
              <a:t>grande </a:t>
            </a:r>
            <a:r>
              <a:rPr lang="es-AR" sz="3000" b="1" i="0" u="none" strike="noStrike" cap="none" dirty="0" smtClean="0">
                <a:solidFill>
                  <a:schemeClr val="lt1"/>
                </a:solidFill>
                <a:latin typeface="Courier New"/>
                <a:ea typeface="Courier New"/>
                <a:cs typeface="Courier New"/>
                <a:sym typeface="Courier New"/>
              </a:rPr>
              <a:t>= </a:t>
            </a:r>
            <a:r>
              <a:rPr lang="es-AR" sz="3000" b="1" i="0" u="none" strike="noStrike" cap="none" dirty="0" smtClean="0">
                <a:solidFill>
                  <a:srgbClr val="FF00FF"/>
                </a:solidFill>
                <a:latin typeface="Courier New"/>
                <a:ea typeface="Courier New"/>
                <a:cs typeface="Courier New"/>
                <a:sym typeface="Courier New"/>
              </a:rPr>
              <a:t>max</a:t>
            </a:r>
            <a:r>
              <a:rPr lang="es-AR" sz="3000" b="1" i="0" u="none" strike="noStrike" cap="none" dirty="0" smtClean="0">
                <a:solidFill>
                  <a:schemeClr val="lt1"/>
                </a:solidFill>
                <a:latin typeface="Courier New"/>
                <a:ea typeface="Courier New"/>
                <a:cs typeface="Courier New"/>
                <a:sym typeface="Courier New"/>
              </a:rPr>
              <a:t>('Hola mundo')</a:t>
            </a:r>
          </a:p>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&gt;&gt;&gt; </a:t>
            </a:r>
            <a:r>
              <a:rPr lang="es-AR" sz="3000" b="1" i="0" u="none" strike="noStrike" cap="none" dirty="0" err="1" smtClean="0">
                <a:solidFill>
                  <a:srgbClr val="FFFF00"/>
                </a:solidFill>
                <a:latin typeface="Courier New"/>
                <a:ea typeface="Courier New"/>
                <a:cs typeface="Courier New"/>
                <a:sym typeface="Courier New"/>
              </a:rPr>
              <a:t>print</a:t>
            </a:r>
            <a:r>
              <a:rPr lang="es-AR" sz="3000" b="1" dirty="0" smtClean="0">
                <a:solidFill>
                  <a:schemeClr val="lt1"/>
                </a:solidFill>
                <a:latin typeface="Courier New"/>
                <a:ea typeface="Courier New"/>
                <a:cs typeface="Courier New"/>
                <a:sym typeface="Courier New"/>
              </a:rPr>
              <a:t>(</a:t>
            </a:r>
            <a:r>
              <a:rPr lang="es-AR" sz="3000" b="1" i="0" u="none" strike="noStrike" cap="none" dirty="0" smtClean="0">
                <a:solidFill>
                  <a:srgbClr val="00FF00"/>
                </a:solidFill>
                <a:latin typeface="Courier New"/>
                <a:ea typeface="Courier New"/>
                <a:cs typeface="Courier New"/>
                <a:sym typeface="Courier New"/>
              </a:rPr>
              <a:t>grande</a:t>
            </a:r>
            <a:r>
              <a:rPr lang="es-AR" sz="3000" b="1" i="0" u="none" strike="noStrike" cap="none"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w</a:t>
            </a:r>
            <a:endParaRPr lang="es-AR" sz="3000" b="1" i="0" u="none" strike="noStrike" cap="none" dirty="0">
              <a:solidFill>
                <a:schemeClr val="lt1"/>
              </a:solidFill>
              <a:latin typeface="Courier New"/>
              <a:ea typeface="Courier New"/>
              <a:cs typeface="Courier New"/>
              <a:sym typeface="Courier New"/>
            </a:endParaRPr>
          </a:p>
        </p:txBody>
      </p:sp>
      <p:sp>
        <p:nvSpPr>
          <p:cNvPr id="263" name="Shape 263"/>
          <p:cNvSpPr txBox="1"/>
          <p:nvPr/>
        </p:nvSpPr>
        <p:spPr>
          <a:xfrm>
            <a:off x="6845300" y="4468805"/>
            <a:ext cx="2819400" cy="28194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5400" u="none" strike="noStrike" cap="none" dirty="0" smtClean="0">
                <a:solidFill>
                  <a:schemeClr val="lt1"/>
                </a:solidFill>
                <a:latin typeface="Arial" charset="0"/>
                <a:ea typeface="Arial" charset="0"/>
                <a:cs typeface="Arial" charset="0"/>
                <a:sym typeface="Cabin"/>
              </a:rPr>
              <a:t>Función max()</a:t>
            </a:r>
          </a:p>
        </p:txBody>
      </p:sp>
      <p:cxnSp>
        <p:nvCxnSpPr>
          <p:cNvPr id="264" name="Shape 264"/>
          <p:cNvCxnSpPr/>
          <p:nvPr/>
        </p:nvCxnSpPr>
        <p:spPr>
          <a:xfrm flipH="1">
            <a:off x="5299074" y="5922955"/>
            <a:ext cx="1492250" cy="17461"/>
          </a:xfrm>
          <a:prstGeom prst="straightConnector1">
            <a:avLst/>
          </a:prstGeom>
          <a:noFill/>
          <a:ln w="88900" cap="rnd" cmpd="sng">
            <a:solidFill>
              <a:schemeClr val="lt1"/>
            </a:solidFill>
            <a:prstDash val="solid"/>
            <a:miter/>
            <a:headEnd type="stealth" w="med" len="med"/>
            <a:tailEnd type="none" w="med" len="med"/>
          </a:ln>
        </p:spPr>
      </p:cxnSp>
      <p:sp>
        <p:nvSpPr>
          <p:cNvPr id="265" name="Shape 265"/>
          <p:cNvSpPr txBox="1"/>
          <p:nvPr/>
        </p:nvSpPr>
        <p:spPr>
          <a:xfrm>
            <a:off x="2616200" y="5351455"/>
            <a:ext cx="2849562"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Arial"/>
              <a:buNone/>
            </a:pPr>
            <a:r>
              <a:rPr lang="es-AR" sz="3600" dirty="0" smtClean="0">
                <a:solidFill>
                  <a:srgbClr val="FF7F00"/>
                </a:solidFill>
              </a:rPr>
              <a:t>'</a:t>
            </a:r>
            <a:r>
              <a:rPr lang="es-AR" sz="3600" u="none" strike="noStrike" cap="none" dirty="0" smtClean="0">
                <a:solidFill>
                  <a:srgbClr val="FF7F00"/>
                </a:solidFill>
                <a:latin typeface="Arial" charset="0"/>
                <a:ea typeface="Arial" charset="0"/>
                <a:cs typeface="Arial" charset="0"/>
                <a:sym typeface="Cabin"/>
              </a:rPr>
              <a:t>Hola mundo</a:t>
            </a:r>
            <a:r>
              <a:rPr lang="es-AR" sz="3600" dirty="0" smtClean="0">
                <a:solidFill>
                  <a:srgbClr val="FF7F00"/>
                </a:solidFill>
              </a:rPr>
              <a:t>'</a:t>
            </a:r>
            <a:r>
              <a:rPr lang="es-AR" sz="3600" u="none" strike="noStrike" cap="none" dirty="0" smtClean="0">
                <a:solidFill>
                  <a:srgbClr val="FF7F00"/>
                </a:solidFill>
                <a:latin typeface="Arial" charset="0"/>
                <a:ea typeface="Arial" charset="0"/>
                <a:cs typeface="Arial" charset="0"/>
                <a:sym typeface="Cabin"/>
              </a:rPr>
              <a:t> </a:t>
            </a:r>
          </a:p>
          <a:p>
            <a:pPr marL="0" marR="0" lvl="0" indent="0" algn="ctr" rtl="0">
              <a:lnSpc>
                <a:spcPct val="100000"/>
              </a:lnSpc>
              <a:spcBef>
                <a:spcPts val="0"/>
              </a:spcBef>
              <a:spcAft>
                <a:spcPts val="0"/>
              </a:spcAft>
              <a:buClr>
                <a:srgbClr val="FF7F00"/>
              </a:buClr>
              <a:buSzPct val="25000"/>
              <a:buFont typeface="Cabin"/>
              <a:buNone/>
            </a:pPr>
            <a:r>
              <a:rPr lang="es-AR" sz="3600" u="none" strike="noStrike" cap="none" dirty="0" smtClean="0">
                <a:solidFill>
                  <a:srgbClr val="F3F3F3"/>
                </a:solidFill>
                <a:latin typeface="Arial" charset="0"/>
                <a:ea typeface="Arial" charset="0"/>
                <a:cs typeface="Arial" charset="0"/>
                <a:sym typeface="Cabin"/>
              </a:rPr>
              <a:t>(una cadena)</a:t>
            </a:r>
            <a:endParaRPr lang="es-AR" sz="3600" u="none" strike="noStrike" cap="none" dirty="0">
              <a:solidFill>
                <a:srgbClr val="F3F3F3"/>
              </a:solidFill>
              <a:latin typeface="Arial" charset="0"/>
              <a:ea typeface="Arial" charset="0"/>
              <a:cs typeface="Arial" charset="0"/>
              <a:sym typeface="Cabin"/>
            </a:endParaRPr>
          </a:p>
        </p:txBody>
      </p:sp>
      <p:sp>
        <p:nvSpPr>
          <p:cNvPr id="266" name="Shape 266"/>
          <p:cNvSpPr txBox="1"/>
          <p:nvPr/>
        </p:nvSpPr>
        <p:spPr>
          <a:xfrm>
            <a:off x="11642725" y="5300655"/>
            <a:ext cx="3582787"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Arial"/>
              <a:buNone/>
            </a:pPr>
            <a:r>
              <a:rPr lang="es-AR" sz="3600" dirty="0" smtClean="0">
                <a:solidFill>
                  <a:srgbClr val="00FF00"/>
                </a:solidFill>
              </a:rPr>
              <a:t>'</a:t>
            </a:r>
            <a:r>
              <a:rPr lang="es-AR" sz="3600" u="none" strike="noStrike" cap="none" dirty="0" smtClean="0">
                <a:solidFill>
                  <a:srgbClr val="00FF00"/>
                </a:solidFill>
                <a:latin typeface="Arial" charset="0"/>
                <a:ea typeface="Arial" charset="0"/>
                <a:cs typeface="Arial" charset="0"/>
                <a:sym typeface="Cabin"/>
              </a:rPr>
              <a:t>w</a:t>
            </a:r>
            <a:r>
              <a:rPr lang="es-AR" sz="3600" dirty="0" smtClean="0">
                <a:solidFill>
                  <a:srgbClr val="00FF00"/>
                </a:solidFill>
              </a:rPr>
              <a:t>'</a:t>
            </a:r>
          </a:p>
          <a:p>
            <a:pPr marL="0" marR="0" lvl="0" indent="0" algn="ctr" rtl="0">
              <a:lnSpc>
                <a:spcPct val="100000"/>
              </a:lnSpc>
              <a:spcBef>
                <a:spcPts val="0"/>
              </a:spcBef>
              <a:spcAft>
                <a:spcPts val="0"/>
              </a:spcAft>
              <a:buClr>
                <a:srgbClr val="00FF00"/>
              </a:buClr>
              <a:buSzPct val="25000"/>
              <a:buFont typeface="Cabin"/>
              <a:buNone/>
            </a:pPr>
            <a:r>
              <a:rPr lang="es-AR" sz="3600" u="none" strike="noStrike" cap="none" dirty="0" smtClean="0">
                <a:solidFill>
                  <a:srgbClr val="FFFFFF"/>
                </a:solidFill>
                <a:latin typeface="Arial" charset="0"/>
                <a:ea typeface="Arial" charset="0"/>
                <a:cs typeface="Arial" charset="0"/>
                <a:sym typeface="Cabin"/>
              </a:rPr>
              <a:t>(una cadena)</a:t>
            </a:r>
            <a:endParaRPr lang="es-AR" sz="3600" u="none" strike="noStrike" cap="none" dirty="0">
              <a:solidFill>
                <a:srgbClr val="FFFFFF"/>
              </a:solidFill>
              <a:latin typeface="Arial" charset="0"/>
              <a:ea typeface="Arial" charset="0"/>
              <a:cs typeface="Arial" charset="0"/>
              <a:sym typeface="Cabin"/>
            </a:endParaRPr>
          </a:p>
        </p:txBody>
      </p:sp>
      <p:cxnSp>
        <p:nvCxnSpPr>
          <p:cNvPr id="267" name="Shape 267"/>
          <p:cNvCxnSpPr/>
          <p:nvPr/>
        </p:nvCxnSpPr>
        <p:spPr>
          <a:xfrm flipH="1">
            <a:off x="9680574" y="5872155"/>
            <a:ext cx="1492250" cy="17461"/>
          </a:xfrm>
          <a:prstGeom prst="straightConnector1">
            <a:avLst/>
          </a:prstGeom>
          <a:noFill/>
          <a:ln w="88900" cap="rnd" cmpd="sng">
            <a:solidFill>
              <a:schemeClr val="lt1"/>
            </a:solidFill>
            <a:prstDash val="solid"/>
            <a:miter/>
            <a:headEnd type="stealth" w="med" len="med"/>
            <a:tailEnd type="none" w="med" len="med"/>
          </a:ln>
        </p:spPr>
      </p:cxnSp>
      <p:sp>
        <p:nvSpPr>
          <p:cNvPr id="268" name="Shape 268"/>
          <p:cNvSpPr txBox="1"/>
          <p:nvPr/>
        </p:nvSpPr>
        <p:spPr>
          <a:xfrm>
            <a:off x="10474325" y="2265220"/>
            <a:ext cx="4940400" cy="263515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Una </a:t>
            </a:r>
            <a:r>
              <a:rPr lang="es-AR" sz="3600" u="none" strike="noStrike" cap="none" dirty="0" smtClean="0">
                <a:solidFill>
                  <a:srgbClr val="FF00FF"/>
                </a:solidFill>
                <a:latin typeface="Arial" charset="0"/>
                <a:ea typeface="Arial" charset="0"/>
                <a:cs typeface="Arial" charset="0"/>
                <a:sym typeface="Cabin"/>
              </a:rPr>
              <a:t>función</a:t>
            </a:r>
            <a:r>
              <a:rPr lang="es-AR" sz="3600" u="none" strike="noStrike" cap="none" dirty="0" smtClean="0">
                <a:solidFill>
                  <a:schemeClr val="lt1"/>
                </a:solidFill>
                <a:latin typeface="Arial" charset="0"/>
                <a:ea typeface="Arial" charset="0"/>
                <a:cs typeface="Arial" charset="0"/>
                <a:sym typeface="Cabin"/>
              </a:rPr>
              <a:t> es </a:t>
            </a:r>
            <a:r>
              <a:rPr lang="es-AR" sz="3600" u="none" strike="noStrike" cap="none" dirty="0" smtClean="0">
                <a:solidFill>
                  <a:srgbClr val="FF00FF"/>
                </a:solidFill>
                <a:latin typeface="Arial" charset="0"/>
                <a:ea typeface="Arial" charset="0"/>
                <a:cs typeface="Arial" charset="0"/>
                <a:sym typeface="Cabin"/>
              </a:rPr>
              <a:t>un código almacenado</a:t>
            </a:r>
            <a:r>
              <a:rPr lang="es-AR" sz="3600" u="none" strike="noStrike" cap="none" dirty="0" smtClean="0">
                <a:solidFill>
                  <a:schemeClr val="lt1"/>
                </a:solidFill>
                <a:latin typeface="Arial" charset="0"/>
                <a:ea typeface="Arial" charset="0"/>
                <a:cs typeface="Arial" charset="0"/>
                <a:sym typeface="Cabin"/>
              </a:rPr>
              <a:t> que nosotros utilizamos. Una función toma un </a:t>
            </a:r>
            <a:r>
              <a:rPr lang="es-AR" sz="3600" u="none" strike="noStrike" cap="none" dirty="0" smtClean="0">
                <a:solidFill>
                  <a:srgbClr val="FF7F00"/>
                </a:solidFill>
                <a:latin typeface="Arial" charset="0"/>
                <a:ea typeface="Arial" charset="0"/>
                <a:cs typeface="Arial" charset="0"/>
                <a:sym typeface="Cabin"/>
              </a:rPr>
              <a:t>input </a:t>
            </a:r>
            <a:r>
              <a:rPr lang="es-AR" sz="3600" u="none" strike="noStrike" cap="none" dirty="0" smtClean="0">
                <a:solidFill>
                  <a:schemeClr val="lt1"/>
                </a:solidFill>
                <a:latin typeface="Arial" charset="0"/>
                <a:ea typeface="Arial" charset="0"/>
                <a:cs typeface="Arial" charset="0"/>
                <a:sym typeface="Cabin"/>
              </a:rPr>
              <a:t>y arroja un </a:t>
            </a:r>
            <a:r>
              <a:rPr lang="es-AR" sz="3600" dirty="0" smtClean="0">
                <a:solidFill>
                  <a:srgbClr val="00FF00"/>
                </a:solidFill>
                <a:latin typeface="Arial" charset="0"/>
                <a:ea typeface="Arial" charset="0"/>
                <a:cs typeface="Arial" charset="0"/>
                <a:sym typeface="Cabin"/>
              </a:rPr>
              <a:t>resultado</a:t>
            </a:r>
            <a:r>
              <a:rPr lang="es-AR" sz="3600" u="none" strike="noStrike" cap="none" dirty="0" smtClean="0">
                <a:solidFill>
                  <a:schemeClr val="lt1"/>
                </a:solidFill>
                <a:latin typeface="Arial" charset="0"/>
                <a:ea typeface="Arial" charset="0"/>
                <a:cs typeface="Arial" charset="0"/>
                <a:sym typeface="Cabin"/>
              </a:rPr>
              <a:t>.</a:t>
            </a:r>
            <a:endParaRPr lang="es-AR" sz="3600" u="none" strike="noStrike" cap="none" dirty="0">
              <a:solidFill>
                <a:schemeClr val="lt1"/>
              </a:solidFill>
              <a:latin typeface="Arial" charset="0"/>
              <a:ea typeface="Arial" charset="0"/>
              <a:cs typeface="Arial" charset="0"/>
              <a:sym typeface="Cabin"/>
            </a:endParaRPr>
          </a:p>
        </p:txBody>
      </p:sp>
      <p:sp>
        <p:nvSpPr>
          <p:cNvPr id="269" name="Shape 269"/>
          <p:cNvSpPr txBox="1"/>
          <p:nvPr/>
        </p:nvSpPr>
        <p:spPr>
          <a:xfrm>
            <a:off x="6045199" y="7618405"/>
            <a:ext cx="4521200"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Guido escribió este código</a:t>
            </a:r>
            <a:endParaRPr lang="es-AR" sz="3600" u="none" strike="noStrike" cap="none" dirty="0">
              <a:solidFill>
                <a:schemeClr val="lt1"/>
              </a:solidFill>
              <a:latin typeface="Arial" charset="0"/>
              <a:ea typeface="Arial" charset="0"/>
              <a:cs typeface="Arial" charset="0"/>
              <a:sym typeface="Cabin"/>
            </a:endParaRPr>
          </a:p>
        </p:txBody>
      </p:sp>
      <p:sp>
        <p:nvSpPr>
          <p:cNvPr id="11" name="10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12" name="11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prstGeom prst="rect">
            <a:avLst/>
          </a:prstGeom>
          <a:noFill/>
          <a:ln>
            <a:noFill/>
          </a:ln>
        </p:spPr>
        <p:txBody>
          <a:bodyPr lIns="38100" tIns="38100" rIns="38100" bIns="38100" anchor="ctr" anchorCtr="0">
            <a:noAutofit/>
          </a:bodyPr>
          <a:lstStyle/>
          <a:p>
            <a:pPr lvl="0">
              <a:spcBef>
                <a:spcPts val="0"/>
              </a:spcBef>
              <a:buClr>
                <a:srgbClr val="FF00FF"/>
              </a:buClr>
              <a:buSzPct val="25000"/>
            </a:pPr>
            <a:r>
              <a:rPr lang="es-AR" sz="7600" dirty="0">
                <a:solidFill>
                  <a:srgbClr val="FFFF00"/>
                </a:solidFill>
                <a:latin typeface="Arial" charset="0"/>
                <a:ea typeface="Arial" charset="0"/>
                <a:cs typeface="Arial" charset="0"/>
                <a:sym typeface="Cabin"/>
              </a:rPr>
              <a:t>Función Max</a:t>
            </a:r>
            <a:endParaRPr lang="en-US" sz="7600" u="none" strike="noStrike" cap="none" dirty="0">
              <a:solidFill>
                <a:srgbClr val="FFFF00"/>
              </a:solidFill>
              <a:latin typeface="Arial" charset="0"/>
              <a:ea typeface="Arial" charset="0"/>
              <a:cs typeface="Arial" charset="0"/>
              <a:sym typeface="Cabin"/>
            </a:endParaRPr>
          </a:p>
        </p:txBody>
      </p:sp>
      <p:sp>
        <p:nvSpPr>
          <p:cNvPr id="262" name="Shape 262"/>
          <p:cNvSpPr txBox="1"/>
          <p:nvPr/>
        </p:nvSpPr>
        <p:spPr>
          <a:xfrm>
            <a:off x="1200150" y="2616200"/>
            <a:ext cx="7132199" cy="16638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New"/>
                <a:ea typeface="Courier New"/>
                <a:cs typeface="Courier New"/>
                <a:sym typeface="Courier New"/>
              </a:rPr>
              <a:t>&gt;&gt;&gt; </a:t>
            </a:r>
            <a:r>
              <a:rPr lang="en-US" sz="3000" b="1" i="0" u="none" strike="noStrike" cap="none" dirty="0" err="1" smtClean="0">
                <a:solidFill>
                  <a:srgbClr val="00FF00"/>
                </a:solidFill>
                <a:latin typeface="Courier New"/>
                <a:ea typeface="Courier New"/>
                <a:cs typeface="Courier New"/>
                <a:sym typeface="Courier New"/>
              </a:rPr>
              <a:t>grande</a:t>
            </a:r>
            <a:r>
              <a:rPr lang="en-US" sz="3000" b="1" i="0" u="none" strike="noStrike" cap="none" dirty="0" smtClean="0">
                <a:solidFill>
                  <a:srgbClr val="00FF00"/>
                </a:solidFill>
                <a:latin typeface="Courier New"/>
                <a:ea typeface="Courier New"/>
                <a:cs typeface="Courier New"/>
                <a:sym typeface="Courier New"/>
              </a:rPr>
              <a:t> </a:t>
            </a:r>
            <a:r>
              <a:rPr lang="en-US" sz="3000" b="1" i="0" u="none" strike="noStrike" cap="none" dirty="0" smtClean="0">
                <a:solidFill>
                  <a:schemeClr val="lt1"/>
                </a:solidFill>
                <a:latin typeface="Courier New"/>
                <a:ea typeface="Courier New"/>
                <a:cs typeface="Courier New"/>
                <a:sym typeface="Courier New"/>
              </a:rPr>
              <a:t>= </a:t>
            </a:r>
            <a:r>
              <a:rPr lang="en-US" sz="3000" b="1" i="0" u="none" strike="noStrike" cap="none" dirty="0">
                <a:solidFill>
                  <a:srgbClr val="FF00FF"/>
                </a:solidFill>
                <a:latin typeface="Courier New"/>
                <a:ea typeface="Courier New"/>
                <a:cs typeface="Courier New"/>
                <a:sym typeface="Courier New"/>
              </a:rPr>
              <a:t>max</a:t>
            </a:r>
            <a:r>
              <a:rPr lang="en-US" sz="3000" b="1" i="0" u="none" strike="noStrike" cap="none" dirty="0">
                <a:solidFill>
                  <a:schemeClr val="lt1"/>
                </a:solidFill>
                <a:latin typeface="Courier New"/>
                <a:ea typeface="Courier New"/>
                <a:cs typeface="Courier New"/>
                <a:sym typeface="Courier New"/>
              </a:rPr>
              <a:t>(</a:t>
            </a:r>
            <a:r>
              <a:rPr lang="en-US" sz="3000" b="1" i="0" u="none" strike="noStrike" cap="none" dirty="0" smtClean="0">
                <a:solidFill>
                  <a:schemeClr val="lt1"/>
                </a:solidFill>
                <a:latin typeface="Courier New"/>
                <a:ea typeface="Courier New"/>
                <a:cs typeface="Courier New"/>
                <a:sym typeface="Courier New"/>
              </a:rPr>
              <a:t>'Hola mundo')</a:t>
            </a:r>
            <a:endParaRPr lang="en-US" sz="3000" b="1" i="0" u="none" strike="noStrike" cap="none" dirty="0">
              <a:solidFill>
                <a:schemeClr val="lt1"/>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New"/>
                <a:ea typeface="Courier New"/>
                <a:cs typeface="Courier New"/>
                <a:sym typeface="Courier New"/>
              </a:rPr>
              <a:t>&gt;&gt;&gt; </a:t>
            </a:r>
            <a:r>
              <a:rPr lang="en-US" sz="3000" b="1" i="0" u="none" strike="noStrike" cap="none" dirty="0" smtClean="0">
                <a:solidFill>
                  <a:srgbClr val="FFFF00"/>
                </a:solidFill>
                <a:latin typeface="Courier New"/>
                <a:ea typeface="Courier New"/>
                <a:cs typeface="Courier New"/>
                <a:sym typeface="Courier New"/>
              </a:rPr>
              <a:t>print</a:t>
            </a:r>
            <a:r>
              <a:rPr lang="en-US" sz="3000" b="1" i="0" u="none" strike="noStrike" cap="none" dirty="0" smtClean="0">
                <a:solidFill>
                  <a:schemeClr val="lt1"/>
                </a:solidFill>
                <a:latin typeface="Courier New"/>
                <a:ea typeface="Courier New"/>
                <a:cs typeface="Courier New"/>
                <a:sym typeface="Courier New"/>
              </a:rPr>
              <a:t>(</a:t>
            </a:r>
            <a:r>
              <a:rPr lang="en-US" sz="3000" b="1" i="0" u="none" strike="noStrike" cap="none" dirty="0" err="1" smtClean="0">
                <a:solidFill>
                  <a:srgbClr val="00FF00"/>
                </a:solidFill>
                <a:latin typeface="Courier New"/>
                <a:ea typeface="Courier New"/>
                <a:cs typeface="Courier New"/>
                <a:sym typeface="Courier New"/>
              </a:rPr>
              <a:t>grande</a:t>
            </a:r>
            <a:r>
              <a:rPr lang="en-US" sz="3000" b="1" i="0" u="none" strike="noStrike" cap="none" dirty="0" smtClean="0">
                <a:solidFill>
                  <a:schemeClr val="bg1"/>
                </a:solidFill>
                <a:latin typeface="Courier New"/>
                <a:ea typeface="Courier New"/>
                <a:cs typeface="Courier New"/>
                <a:sym typeface="Courier New"/>
              </a:rPr>
              <a:t>)</a:t>
            </a:r>
            <a:endParaRPr lang="en-US" sz="3000" b="1" i="0" u="none" strike="noStrike" cap="none" dirty="0">
              <a:solidFill>
                <a:schemeClr val="bg1"/>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smtClean="0">
                <a:solidFill>
                  <a:schemeClr val="lt1"/>
                </a:solidFill>
                <a:latin typeface="Courier New"/>
                <a:ea typeface="Courier New"/>
                <a:cs typeface="Courier New"/>
                <a:sym typeface="Courier New"/>
              </a:rPr>
              <a:t>w</a:t>
            </a:r>
            <a:endParaRPr lang="en-US" sz="3000" b="1" i="0" u="none" strike="noStrike" cap="none" dirty="0">
              <a:solidFill>
                <a:schemeClr val="lt1"/>
              </a:solidFill>
              <a:latin typeface="Courier New"/>
              <a:ea typeface="Courier New"/>
              <a:cs typeface="Courier New"/>
              <a:sym typeface="Courier New"/>
            </a:endParaRPr>
          </a:p>
        </p:txBody>
      </p:sp>
      <p:sp>
        <p:nvSpPr>
          <p:cNvPr id="263" name="Shape 263"/>
          <p:cNvSpPr txBox="1"/>
          <p:nvPr/>
        </p:nvSpPr>
        <p:spPr>
          <a:xfrm>
            <a:off x="6845299" y="4468805"/>
            <a:ext cx="3178351" cy="28194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buClr>
                <a:srgbClr val="FFFF00"/>
              </a:buClr>
              <a:buSzPct val="25000"/>
            </a:pPr>
            <a:r>
              <a:rPr lang="en-US" sz="2400" b="1" dirty="0">
                <a:solidFill>
                  <a:srgbClr val="FFFF00"/>
                </a:solidFill>
                <a:latin typeface="Courier New"/>
                <a:ea typeface="Courier New"/>
                <a:cs typeface="Courier New"/>
                <a:sym typeface="Courier New"/>
              </a:rPr>
              <a:t> def</a:t>
            </a:r>
            <a:r>
              <a:rPr lang="en-US" sz="2400" b="1" dirty="0">
                <a:solidFill>
                  <a:schemeClr val="lt1"/>
                </a:solidFill>
                <a:latin typeface="Courier New"/>
                <a:ea typeface="Courier New"/>
                <a:cs typeface="Courier New"/>
                <a:sym typeface="Courier New"/>
              </a:rPr>
              <a:t> max(</a:t>
            </a:r>
            <a:r>
              <a:rPr lang="en-US" sz="2400" b="1" dirty="0">
                <a:solidFill>
                  <a:srgbClr val="00FFFF"/>
                </a:solidFill>
                <a:latin typeface="Courier New"/>
                <a:ea typeface="Courier New"/>
                <a:cs typeface="Courier New"/>
                <a:sym typeface="Courier New"/>
              </a:rPr>
              <a:t>inp</a:t>
            </a:r>
            <a:r>
              <a:rPr lang="en-US" sz="2400" b="1" dirty="0">
                <a:solidFill>
                  <a:schemeClr val="lt1"/>
                </a:solidFill>
                <a:latin typeface="Courier New"/>
                <a:ea typeface="Courier New"/>
                <a:cs typeface="Courier New"/>
                <a:sym typeface="Courier New"/>
              </a:rPr>
              <a:t>):</a:t>
            </a:r>
          </a:p>
          <a:p>
            <a:pPr lvl="0">
              <a:buClr>
                <a:schemeClr val="lt1"/>
              </a:buClr>
              <a:buSzPct val="25000"/>
            </a:pPr>
            <a:r>
              <a:rPr lang="en-US" sz="2400" b="1" dirty="0">
                <a:solidFill>
                  <a:schemeClr val="lt1"/>
                </a:solidFill>
                <a:latin typeface="Courier New"/>
                <a:ea typeface="Courier New"/>
                <a:cs typeface="Courier New"/>
                <a:sym typeface="Courier New"/>
              </a:rPr>
              <a:t>    blah</a:t>
            </a:r>
          </a:p>
          <a:p>
            <a:pPr lvl="0">
              <a:buClr>
                <a:schemeClr val="lt1"/>
              </a:buClr>
              <a:buSzPct val="25000"/>
            </a:pPr>
            <a:r>
              <a:rPr lang="en-US" sz="2400" b="1" dirty="0">
                <a:solidFill>
                  <a:schemeClr val="lt1"/>
                </a:solidFill>
                <a:latin typeface="Courier New"/>
                <a:ea typeface="Courier New"/>
                <a:cs typeface="Courier New"/>
                <a:sym typeface="Courier New"/>
              </a:rPr>
              <a:t>    blah</a:t>
            </a:r>
          </a:p>
          <a:p>
            <a:pPr lvl="0">
              <a:buClr>
                <a:schemeClr val="lt1"/>
              </a:buClr>
              <a:buSzPct val="25000"/>
            </a:pPr>
            <a:r>
              <a:rPr lang="en-US" sz="2400" b="1" dirty="0">
                <a:solidFill>
                  <a:schemeClr val="lt1"/>
                </a:solidFill>
                <a:latin typeface="Courier New"/>
                <a:ea typeface="Courier New"/>
                <a:cs typeface="Courier New"/>
                <a:sym typeface="Courier New"/>
              </a:rPr>
              <a:t>    </a:t>
            </a:r>
            <a:r>
              <a:rPr lang="en-US" sz="2400" b="1" dirty="0">
                <a:solidFill>
                  <a:srgbClr val="FFFF00"/>
                </a:solidFill>
                <a:latin typeface="Courier New"/>
                <a:ea typeface="Courier New"/>
                <a:cs typeface="Courier New"/>
                <a:sym typeface="Courier New"/>
              </a:rPr>
              <a:t>for</a:t>
            </a:r>
            <a:r>
              <a:rPr lang="en-US" sz="2400" b="1" dirty="0">
                <a:solidFill>
                  <a:schemeClr val="lt1"/>
                </a:solidFill>
                <a:latin typeface="Courier New"/>
                <a:ea typeface="Courier New"/>
                <a:cs typeface="Courier New"/>
                <a:sym typeface="Courier New"/>
              </a:rPr>
              <a:t> x </a:t>
            </a:r>
            <a:r>
              <a:rPr lang="en-US" sz="2400" b="1" dirty="0">
                <a:solidFill>
                  <a:srgbClr val="FFFF00"/>
                </a:solidFill>
                <a:latin typeface="Courier New"/>
                <a:ea typeface="Courier New"/>
                <a:cs typeface="Courier New"/>
                <a:sym typeface="Courier New"/>
              </a:rPr>
              <a:t>in</a:t>
            </a:r>
            <a:r>
              <a:rPr lang="en-US" sz="2400" b="1" dirty="0">
                <a:solidFill>
                  <a:schemeClr val="lt1"/>
                </a:solidFill>
                <a:latin typeface="Courier New"/>
                <a:ea typeface="Courier New"/>
                <a:cs typeface="Courier New"/>
                <a:sym typeface="Courier New"/>
              </a:rPr>
              <a:t> </a:t>
            </a:r>
            <a:r>
              <a:rPr lang="en-US" sz="2400" b="1" dirty="0">
                <a:solidFill>
                  <a:srgbClr val="00FFFF"/>
                </a:solidFill>
                <a:latin typeface="Courier New"/>
                <a:ea typeface="Courier New"/>
                <a:cs typeface="Courier New"/>
                <a:sym typeface="Courier New"/>
              </a:rPr>
              <a:t>inp</a:t>
            </a:r>
            <a:r>
              <a:rPr lang="en-US" sz="2400" b="1" dirty="0" smtClean="0">
                <a:solidFill>
                  <a:schemeClr val="lt1"/>
                </a:solidFill>
                <a:latin typeface="Courier New"/>
                <a:ea typeface="Courier New"/>
                <a:cs typeface="Courier New"/>
                <a:sym typeface="Courier New"/>
              </a:rPr>
              <a:t>:</a:t>
            </a:r>
            <a:endParaRPr lang="en-US" sz="2400" b="1" dirty="0">
              <a:solidFill>
                <a:schemeClr val="lt1"/>
              </a:solidFill>
              <a:latin typeface="Courier New"/>
              <a:ea typeface="Courier New"/>
              <a:cs typeface="Courier New"/>
              <a:sym typeface="Courier New"/>
            </a:endParaRPr>
          </a:p>
          <a:p>
            <a:pPr lvl="0">
              <a:buClr>
                <a:schemeClr val="lt1"/>
              </a:buClr>
              <a:buSzPct val="25000"/>
            </a:pPr>
            <a:r>
              <a:rPr lang="en-US" sz="2400" b="1" dirty="0">
                <a:solidFill>
                  <a:schemeClr val="lt1"/>
                </a:solidFill>
                <a:latin typeface="Courier New"/>
                <a:ea typeface="Courier New"/>
                <a:cs typeface="Courier New"/>
                <a:sym typeface="Courier New"/>
              </a:rPr>
              <a:t>      blah</a:t>
            </a:r>
          </a:p>
          <a:p>
            <a:pPr lvl="0">
              <a:buClr>
                <a:schemeClr val="lt1"/>
              </a:buClr>
              <a:buSzPct val="25000"/>
            </a:pPr>
            <a:r>
              <a:rPr lang="en-US" sz="2400" b="1" dirty="0">
                <a:solidFill>
                  <a:schemeClr val="lt1"/>
                </a:solidFill>
                <a:latin typeface="Courier New"/>
                <a:ea typeface="Courier New"/>
                <a:cs typeface="Courier New"/>
                <a:sym typeface="Courier New"/>
              </a:rPr>
              <a:t>      blah</a:t>
            </a:r>
          </a:p>
        </p:txBody>
      </p:sp>
      <p:cxnSp>
        <p:nvCxnSpPr>
          <p:cNvPr id="264" name="Shape 264"/>
          <p:cNvCxnSpPr/>
          <p:nvPr/>
        </p:nvCxnSpPr>
        <p:spPr>
          <a:xfrm flipH="1">
            <a:off x="5299074" y="5922955"/>
            <a:ext cx="1492250" cy="17461"/>
          </a:xfrm>
          <a:prstGeom prst="straightConnector1">
            <a:avLst/>
          </a:prstGeom>
          <a:noFill/>
          <a:ln w="88900" cap="rnd" cmpd="sng">
            <a:solidFill>
              <a:schemeClr val="lt1"/>
            </a:solidFill>
            <a:prstDash val="solid"/>
            <a:miter/>
            <a:headEnd type="stealth" w="med" len="med"/>
            <a:tailEnd type="none" w="med" len="med"/>
          </a:ln>
        </p:spPr>
      </p:cxnSp>
      <p:sp>
        <p:nvSpPr>
          <p:cNvPr id="265" name="Shape 265"/>
          <p:cNvSpPr txBox="1"/>
          <p:nvPr/>
        </p:nvSpPr>
        <p:spPr>
          <a:xfrm>
            <a:off x="2616200" y="5351455"/>
            <a:ext cx="2849562" cy="1143000"/>
          </a:xfrm>
          <a:prstGeom prst="rect">
            <a:avLst/>
          </a:prstGeom>
          <a:noFill/>
          <a:ln>
            <a:noFill/>
          </a:ln>
        </p:spPr>
        <p:txBody>
          <a:bodyPr lIns="0" tIns="0" rIns="0" bIns="0" anchor="ctr" anchorCtr="0">
            <a:noAutofit/>
          </a:bodyPr>
          <a:lstStyle/>
          <a:p>
            <a:pPr lvl="0" algn="ctr">
              <a:buClr>
                <a:srgbClr val="FF7F00"/>
              </a:buClr>
              <a:buSzPct val="25000"/>
            </a:pPr>
            <a:r>
              <a:rPr lang="es-AR" sz="3600" dirty="0">
                <a:solidFill>
                  <a:srgbClr val="FF7F00"/>
                </a:solidFill>
              </a:rPr>
              <a:t>'</a:t>
            </a:r>
            <a:r>
              <a:rPr lang="es-AR" sz="3600" dirty="0">
                <a:solidFill>
                  <a:srgbClr val="FF7F00"/>
                </a:solidFill>
                <a:latin typeface="Arial" charset="0"/>
                <a:ea typeface="Arial" charset="0"/>
                <a:cs typeface="Arial" charset="0"/>
                <a:sym typeface="Cabin"/>
              </a:rPr>
              <a:t>Hola mundo</a:t>
            </a:r>
            <a:r>
              <a:rPr lang="es-AR" sz="3600" dirty="0">
                <a:solidFill>
                  <a:srgbClr val="FF7F00"/>
                </a:solidFill>
              </a:rPr>
              <a:t>'</a:t>
            </a:r>
            <a:r>
              <a:rPr lang="es-AR" sz="3600" dirty="0">
                <a:solidFill>
                  <a:srgbClr val="FF7F00"/>
                </a:solidFill>
                <a:latin typeface="Arial" charset="0"/>
                <a:ea typeface="Arial" charset="0"/>
                <a:cs typeface="Arial" charset="0"/>
                <a:sym typeface="Cabin"/>
              </a:rPr>
              <a:t> </a:t>
            </a:r>
          </a:p>
          <a:p>
            <a:pPr lvl="0" algn="ctr">
              <a:buClr>
                <a:srgbClr val="FF7F00"/>
              </a:buClr>
              <a:buSzPct val="25000"/>
            </a:pPr>
            <a:r>
              <a:rPr lang="es-AR" sz="3600" dirty="0">
                <a:solidFill>
                  <a:srgbClr val="F3F3F3"/>
                </a:solidFill>
                <a:latin typeface="Arial" charset="0"/>
                <a:ea typeface="Arial" charset="0"/>
                <a:cs typeface="Arial" charset="0"/>
                <a:sym typeface="Cabin"/>
              </a:rPr>
              <a:t>(una cadena</a:t>
            </a:r>
            <a:r>
              <a:rPr lang="en-US" sz="3600" u="none" strike="noStrike" cap="none" dirty="0" smtClean="0">
                <a:solidFill>
                  <a:srgbClr val="F3F3F3"/>
                </a:solidFill>
                <a:latin typeface="Arial" charset="0"/>
                <a:ea typeface="Arial" charset="0"/>
                <a:cs typeface="Arial" charset="0"/>
                <a:sym typeface="Cabin"/>
              </a:rPr>
              <a:t>)</a:t>
            </a:r>
            <a:endParaRPr lang="en-US" sz="3600" u="none" strike="noStrike" cap="none" dirty="0">
              <a:solidFill>
                <a:srgbClr val="F3F3F3"/>
              </a:solidFill>
              <a:latin typeface="Arial" charset="0"/>
              <a:ea typeface="Arial" charset="0"/>
              <a:cs typeface="Arial" charset="0"/>
              <a:sym typeface="Cabin"/>
            </a:endParaRPr>
          </a:p>
        </p:txBody>
      </p:sp>
      <p:sp>
        <p:nvSpPr>
          <p:cNvPr id="266" name="Shape 266"/>
          <p:cNvSpPr txBox="1"/>
          <p:nvPr/>
        </p:nvSpPr>
        <p:spPr>
          <a:xfrm>
            <a:off x="11642725" y="5300655"/>
            <a:ext cx="3383915"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Arial"/>
              <a:buNone/>
            </a:pPr>
            <a:r>
              <a:rPr lang="en-US" sz="3600" dirty="0">
                <a:solidFill>
                  <a:srgbClr val="00FF00"/>
                </a:solidFill>
              </a:rPr>
              <a:t>'</a:t>
            </a:r>
            <a:r>
              <a:rPr lang="en-US" sz="3600" u="none" strike="noStrike" cap="none" dirty="0">
                <a:solidFill>
                  <a:srgbClr val="00FF00"/>
                </a:solidFill>
                <a:latin typeface="Arial" charset="0"/>
                <a:ea typeface="Arial" charset="0"/>
                <a:cs typeface="Arial" charset="0"/>
                <a:sym typeface="Cabin"/>
              </a:rPr>
              <a:t>w</a:t>
            </a:r>
            <a:r>
              <a:rPr lang="en-US" sz="3600" dirty="0">
                <a:solidFill>
                  <a:srgbClr val="00FF00"/>
                </a:solidFill>
              </a:rPr>
              <a:t>'</a:t>
            </a:r>
          </a:p>
          <a:p>
            <a:pPr marL="0" marR="0" lvl="0" indent="0" algn="ctr" rtl="0">
              <a:lnSpc>
                <a:spcPct val="100000"/>
              </a:lnSpc>
              <a:spcBef>
                <a:spcPts val="0"/>
              </a:spcBef>
              <a:spcAft>
                <a:spcPts val="0"/>
              </a:spcAft>
              <a:buClr>
                <a:srgbClr val="00FF00"/>
              </a:buClr>
              <a:buSzPct val="25000"/>
              <a:buFont typeface="Cabin"/>
              <a:buNone/>
            </a:pPr>
            <a:r>
              <a:rPr lang="en-US" sz="3600" u="none" strike="noStrike" cap="none" dirty="0" smtClean="0">
                <a:solidFill>
                  <a:srgbClr val="FFFFFF"/>
                </a:solidFill>
                <a:latin typeface="Arial" charset="0"/>
                <a:ea typeface="Arial" charset="0"/>
                <a:cs typeface="Arial" charset="0"/>
                <a:sym typeface="Cabin"/>
              </a:rPr>
              <a:t>(</a:t>
            </a:r>
            <a:r>
              <a:rPr lang="es-AR" sz="3600" u="none" strike="noStrike" cap="none" dirty="0" smtClean="0">
                <a:solidFill>
                  <a:srgbClr val="FFFFFF"/>
                </a:solidFill>
                <a:latin typeface="Arial" charset="0"/>
                <a:ea typeface="Arial" charset="0"/>
                <a:cs typeface="Arial" charset="0"/>
                <a:sym typeface="Cabin"/>
              </a:rPr>
              <a:t>una cadena)</a:t>
            </a:r>
            <a:endParaRPr lang="es-AR" sz="3600" u="none" strike="noStrike" cap="none" dirty="0">
              <a:solidFill>
                <a:srgbClr val="FFFFFF"/>
              </a:solidFill>
              <a:latin typeface="Arial" charset="0"/>
              <a:ea typeface="Arial" charset="0"/>
              <a:cs typeface="Arial" charset="0"/>
              <a:sym typeface="Cabin"/>
            </a:endParaRPr>
          </a:p>
        </p:txBody>
      </p:sp>
      <p:cxnSp>
        <p:nvCxnSpPr>
          <p:cNvPr id="267" name="Shape 267"/>
          <p:cNvCxnSpPr/>
          <p:nvPr/>
        </p:nvCxnSpPr>
        <p:spPr>
          <a:xfrm flipH="1">
            <a:off x="10173870" y="5872155"/>
            <a:ext cx="998954" cy="0"/>
          </a:xfrm>
          <a:prstGeom prst="straightConnector1">
            <a:avLst/>
          </a:prstGeom>
          <a:noFill/>
          <a:ln w="88900" cap="rnd" cmpd="sng">
            <a:solidFill>
              <a:schemeClr val="lt1"/>
            </a:solidFill>
            <a:prstDash val="solid"/>
            <a:miter/>
            <a:headEnd type="stealth" w="med" len="med"/>
            <a:tailEnd type="none" w="med" len="med"/>
          </a:ln>
        </p:spPr>
      </p:cxnSp>
      <p:sp>
        <p:nvSpPr>
          <p:cNvPr id="268" name="Shape 268"/>
          <p:cNvSpPr txBox="1"/>
          <p:nvPr/>
        </p:nvSpPr>
        <p:spPr>
          <a:xfrm>
            <a:off x="10474325" y="2265218"/>
            <a:ext cx="4940400" cy="2635150"/>
          </a:xfrm>
          <a:prstGeom prst="rect">
            <a:avLst/>
          </a:prstGeom>
          <a:noFill/>
          <a:ln>
            <a:noFill/>
          </a:ln>
        </p:spPr>
        <p:txBody>
          <a:bodyPr lIns="0" tIns="0" rIns="0" bIns="0" anchor="ctr" anchorCtr="0">
            <a:noAutofit/>
          </a:bodyPr>
          <a:lstStyle/>
          <a:p>
            <a:pPr lvl="0" algn="ctr">
              <a:buClr>
                <a:schemeClr val="lt1"/>
              </a:buClr>
              <a:buSzPct val="25000"/>
            </a:pPr>
            <a:r>
              <a:rPr lang="es-AR" sz="3600" dirty="0">
                <a:solidFill>
                  <a:schemeClr val="lt1"/>
                </a:solidFill>
                <a:latin typeface="Arial" charset="0"/>
                <a:ea typeface="Arial" charset="0"/>
                <a:cs typeface="Arial" charset="0"/>
                <a:sym typeface="Cabin"/>
              </a:rPr>
              <a:t>Una </a:t>
            </a:r>
            <a:r>
              <a:rPr lang="es-AR" sz="3600" dirty="0">
                <a:solidFill>
                  <a:srgbClr val="FF00FF"/>
                </a:solidFill>
                <a:latin typeface="Arial" charset="0"/>
                <a:ea typeface="Arial" charset="0"/>
                <a:cs typeface="Arial" charset="0"/>
                <a:sym typeface="Cabin"/>
              </a:rPr>
              <a:t>función</a:t>
            </a:r>
            <a:r>
              <a:rPr lang="es-AR" sz="3600" dirty="0">
                <a:solidFill>
                  <a:schemeClr val="lt1"/>
                </a:solidFill>
                <a:latin typeface="Arial" charset="0"/>
                <a:ea typeface="Arial" charset="0"/>
                <a:cs typeface="Arial" charset="0"/>
                <a:sym typeface="Cabin"/>
              </a:rPr>
              <a:t> es </a:t>
            </a:r>
            <a:r>
              <a:rPr lang="es-AR" sz="3600" dirty="0">
                <a:solidFill>
                  <a:srgbClr val="FF00FF"/>
                </a:solidFill>
                <a:latin typeface="Arial" charset="0"/>
                <a:ea typeface="Arial" charset="0"/>
                <a:cs typeface="Arial" charset="0"/>
                <a:sym typeface="Cabin"/>
              </a:rPr>
              <a:t>un código almacenado</a:t>
            </a:r>
            <a:r>
              <a:rPr lang="es-AR" sz="3600" dirty="0">
                <a:solidFill>
                  <a:schemeClr val="lt1"/>
                </a:solidFill>
                <a:latin typeface="Arial" charset="0"/>
                <a:ea typeface="Arial" charset="0"/>
                <a:cs typeface="Arial" charset="0"/>
                <a:sym typeface="Cabin"/>
              </a:rPr>
              <a:t> que nosotros utilizamos. Una función toma un </a:t>
            </a:r>
            <a:r>
              <a:rPr lang="es-AR" sz="3600" dirty="0" smtClean="0">
                <a:solidFill>
                  <a:srgbClr val="FF7F00"/>
                </a:solidFill>
                <a:latin typeface="Arial" charset="0"/>
                <a:ea typeface="Arial" charset="0"/>
                <a:cs typeface="Arial" charset="0"/>
                <a:sym typeface="Cabin"/>
              </a:rPr>
              <a:t>input </a:t>
            </a:r>
            <a:r>
              <a:rPr lang="es-AR" sz="3600" dirty="0" smtClean="0">
                <a:solidFill>
                  <a:schemeClr val="lt1"/>
                </a:solidFill>
                <a:latin typeface="Arial" charset="0"/>
                <a:ea typeface="Arial" charset="0"/>
                <a:cs typeface="Arial" charset="0"/>
                <a:sym typeface="Cabin"/>
              </a:rPr>
              <a:t>y </a:t>
            </a:r>
            <a:r>
              <a:rPr lang="es-AR" sz="3600" dirty="0">
                <a:solidFill>
                  <a:schemeClr val="lt1"/>
                </a:solidFill>
                <a:latin typeface="Arial" charset="0"/>
                <a:ea typeface="Arial" charset="0"/>
                <a:cs typeface="Arial" charset="0"/>
                <a:sym typeface="Cabin"/>
              </a:rPr>
              <a:t>arroja un </a:t>
            </a:r>
            <a:r>
              <a:rPr lang="es-AR" sz="3600" dirty="0">
                <a:solidFill>
                  <a:srgbClr val="00FF00"/>
                </a:solidFill>
                <a:latin typeface="Arial" charset="0"/>
                <a:ea typeface="Arial" charset="0"/>
                <a:cs typeface="Arial" charset="0"/>
                <a:sym typeface="Cabin"/>
              </a:rPr>
              <a:t>resultado</a:t>
            </a:r>
            <a:r>
              <a:rPr lang="en-US" sz="3600" u="none" strike="noStrike" cap="none" dirty="0" smtClean="0">
                <a:solidFill>
                  <a:schemeClr val="lt1"/>
                </a:solidFill>
                <a:latin typeface="Arial" charset="0"/>
                <a:ea typeface="Arial" charset="0"/>
                <a:cs typeface="Arial" charset="0"/>
                <a:sym typeface="Cabin"/>
              </a:rPr>
              <a:t>.</a:t>
            </a:r>
            <a:endParaRPr lang="en-US" sz="3600" u="none" strike="noStrike" cap="none" dirty="0">
              <a:solidFill>
                <a:schemeClr val="lt1"/>
              </a:solidFill>
              <a:latin typeface="Arial" charset="0"/>
              <a:ea typeface="Arial" charset="0"/>
              <a:cs typeface="Arial" charset="0"/>
              <a:sym typeface="Cabin"/>
            </a:endParaRPr>
          </a:p>
        </p:txBody>
      </p:sp>
      <p:sp>
        <p:nvSpPr>
          <p:cNvPr id="269" name="Shape 269"/>
          <p:cNvSpPr txBox="1"/>
          <p:nvPr/>
        </p:nvSpPr>
        <p:spPr>
          <a:xfrm>
            <a:off x="5953125" y="7618405"/>
            <a:ext cx="4521200" cy="622299"/>
          </a:xfrm>
          <a:prstGeom prst="rect">
            <a:avLst/>
          </a:prstGeom>
          <a:noFill/>
          <a:ln>
            <a:noFill/>
          </a:ln>
        </p:spPr>
        <p:txBody>
          <a:bodyPr lIns="0" tIns="0" rIns="0" bIns="0" anchor="ctr" anchorCtr="0">
            <a:noAutofit/>
          </a:bodyPr>
          <a:lstStyle/>
          <a:p>
            <a:pPr lvl="0" algn="ctr">
              <a:buClr>
                <a:schemeClr val="lt1"/>
              </a:buClr>
              <a:buSzPct val="25000"/>
            </a:pPr>
            <a:r>
              <a:rPr lang="es-AR" sz="3600" dirty="0">
                <a:solidFill>
                  <a:schemeClr val="lt1"/>
                </a:solidFill>
                <a:latin typeface="Arial" charset="0"/>
                <a:ea typeface="Arial" charset="0"/>
                <a:cs typeface="Arial" charset="0"/>
                <a:sym typeface="Cabin"/>
              </a:rPr>
              <a:t>Guido escribió este código</a:t>
            </a:r>
          </a:p>
        </p:txBody>
      </p:sp>
      <p:sp>
        <p:nvSpPr>
          <p:cNvPr id="11" name="10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12" name="11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extLst>
      <p:ext uri="{BB962C8B-B14F-4D97-AF65-F5344CB8AC3E}">
        <p14:creationId xmlns:p14="http://schemas.microsoft.com/office/powerpoint/2010/main" val="290090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Shape 287"/>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rtl="0">
              <a:lnSpc>
                <a:spcPct val="100000"/>
              </a:lnSpc>
              <a:spcBef>
                <a:spcPts val="0"/>
              </a:spcBef>
              <a:spcAft>
                <a:spcPts val="0"/>
              </a:spcAft>
              <a:buClr>
                <a:srgbClr val="FF00FF"/>
              </a:buClr>
              <a:buSzPct val="25000"/>
              <a:buFont typeface="Cabin"/>
              <a:buNone/>
            </a:pPr>
            <a:r>
              <a:rPr lang="es-AR" sz="7000" u="none" strike="noStrike" cap="none" dirty="0" smtClean="0">
                <a:solidFill>
                  <a:srgbClr val="FFFF00"/>
                </a:solidFill>
                <a:latin typeface="Arial" charset="0"/>
                <a:ea typeface="Arial" charset="0"/>
                <a:cs typeface="Arial" charset="0"/>
                <a:sym typeface="Cabin"/>
              </a:rPr>
              <a:t>Conversiones</a:t>
            </a:r>
            <a:r>
              <a:rPr lang="es-AR" sz="7600" u="none" strike="noStrike" cap="none" dirty="0" smtClean="0">
                <a:solidFill>
                  <a:srgbClr val="FFFF00"/>
                </a:solidFill>
                <a:latin typeface="Arial" charset="0"/>
                <a:ea typeface="Arial" charset="0"/>
                <a:cs typeface="Arial" charset="0"/>
                <a:sym typeface="Cabin"/>
              </a:rPr>
              <a:t> de </a:t>
            </a:r>
            <a:r>
              <a:rPr lang="es-AR" sz="7600" u="none" strike="noStrike" cap="none" dirty="0" err="1" smtClean="0">
                <a:solidFill>
                  <a:srgbClr val="FFFF00"/>
                </a:solidFill>
                <a:latin typeface="Arial" charset="0"/>
                <a:ea typeface="Arial" charset="0"/>
                <a:cs typeface="Arial" charset="0"/>
                <a:sym typeface="Cabin"/>
              </a:rPr>
              <a:t>Type</a:t>
            </a:r>
            <a:r>
              <a:rPr lang="es-AR" sz="7600" u="none" strike="noStrike" cap="none" dirty="0" smtClean="0">
                <a:solidFill>
                  <a:srgbClr val="FFFF00"/>
                </a:solidFill>
                <a:latin typeface="Arial" charset="0"/>
                <a:ea typeface="Arial" charset="0"/>
                <a:cs typeface="Arial" charset="0"/>
                <a:sym typeface="Cabin"/>
              </a:rPr>
              <a:t> (Tipo)</a:t>
            </a:r>
            <a:endParaRPr lang="es-AR" sz="7600" u="none" strike="noStrike" cap="none" dirty="0">
              <a:solidFill>
                <a:srgbClr val="FFFF00"/>
              </a:solidFill>
              <a:latin typeface="Arial" charset="0"/>
              <a:ea typeface="Arial" charset="0"/>
              <a:cs typeface="Arial" charset="0"/>
              <a:sym typeface="Cabin"/>
            </a:endParaRPr>
          </a:p>
        </p:txBody>
      </p:sp>
      <p:sp>
        <p:nvSpPr>
          <p:cNvPr id="288" name="Shape 288"/>
          <p:cNvSpPr txBox="1">
            <a:spLocks noGrp="1"/>
          </p:cNvSpPr>
          <p:nvPr>
            <p:ph idx="1"/>
          </p:nvPr>
        </p:nvSpPr>
        <p:spPr>
          <a:xfrm>
            <a:off x="1155700" y="2139460"/>
            <a:ext cx="5873750" cy="57023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Cuando coloca un número entero y un punto flotante en una expresión, el número entero </a:t>
            </a:r>
            <a:r>
              <a:rPr lang="es-AR" sz="3600" b="0" u="none" strike="noStrike" cap="none" dirty="0" smtClean="0">
                <a:solidFill>
                  <a:srgbClr val="FFFF00"/>
                </a:solidFill>
                <a:latin typeface="Arial" charset="0"/>
                <a:ea typeface="Arial" charset="0"/>
                <a:cs typeface="Arial" charset="0"/>
                <a:sym typeface="Cabin"/>
              </a:rPr>
              <a:t>implícitamente</a:t>
            </a:r>
            <a:r>
              <a:rPr lang="es-AR" sz="3600" b="0" u="none" strike="noStrike" cap="none" dirty="0" smtClean="0">
                <a:solidFill>
                  <a:schemeClr val="lt1"/>
                </a:solidFill>
                <a:latin typeface="Arial" charset="0"/>
                <a:ea typeface="Arial" charset="0"/>
                <a:cs typeface="Arial" charset="0"/>
                <a:sym typeface="Cabin"/>
              </a:rPr>
              <a:t> se convierte en decimal</a:t>
            </a:r>
          </a:p>
          <a:p>
            <a:pPr marL="749300" marR="0" lvl="0" indent="-371094"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Puede controlar esto con las funciones incorporadas int() y float()</a:t>
            </a:r>
            <a:endParaRPr lang="es-AR" sz="3600" b="0" u="none" strike="noStrike" cap="none" dirty="0">
              <a:solidFill>
                <a:schemeClr val="lt1"/>
              </a:solidFill>
              <a:latin typeface="Arial" charset="0"/>
              <a:ea typeface="Arial" charset="0"/>
              <a:cs typeface="Arial" charset="0"/>
              <a:sym typeface="Cabin"/>
            </a:endParaRPr>
          </a:p>
        </p:txBody>
      </p:sp>
      <p:sp>
        <p:nvSpPr>
          <p:cNvPr id="289" name="Shape 289"/>
          <p:cNvSpPr txBox="1"/>
          <p:nvPr/>
        </p:nvSpPr>
        <p:spPr>
          <a:xfrm>
            <a:off x="7940325" y="2024533"/>
            <a:ext cx="7874399" cy="659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&gt;&gt;&gt; </a:t>
            </a:r>
            <a:r>
              <a:rPr lang="es-AR" sz="2800" b="1" i="0" u="none" strike="noStrike" cap="none" dirty="0" smtClean="0">
                <a:solidFill>
                  <a:srgbClr val="FFFF00"/>
                </a:solidFill>
                <a:latin typeface="Courier New"/>
                <a:ea typeface="Courier New"/>
                <a:cs typeface="Courier New"/>
                <a:sym typeface="Courier New"/>
              </a:rPr>
              <a:t>print</a:t>
            </a:r>
            <a:r>
              <a:rPr lang="es-AR" sz="2800" b="1" i="0" u="none" strike="noStrike" cap="none" dirty="0" smtClean="0">
                <a:solidFill>
                  <a:schemeClr val="lt1"/>
                </a:solidFill>
                <a:latin typeface="Courier New"/>
                <a:ea typeface="Courier New"/>
                <a:cs typeface="Courier New"/>
                <a:sym typeface="Courier New"/>
              </a:rPr>
              <a:t> </a:t>
            </a:r>
            <a:r>
              <a:rPr lang="es-AR" sz="2800" b="1" i="0" u="none" strike="noStrike" cap="none" dirty="0" smtClean="0">
                <a:solidFill>
                  <a:srgbClr val="FF00FF"/>
                </a:solidFill>
                <a:latin typeface="Courier New"/>
                <a:ea typeface="Courier New"/>
                <a:cs typeface="Courier New"/>
                <a:sym typeface="Courier New"/>
              </a:rPr>
              <a:t>float</a:t>
            </a:r>
            <a:r>
              <a:rPr lang="es-AR" sz="2800" b="1" i="0" u="none" strike="noStrike" cap="none" dirty="0" smtClean="0">
                <a:solidFill>
                  <a:schemeClr val="lt1"/>
                </a:solidFill>
                <a:latin typeface="Courier New"/>
                <a:ea typeface="Courier New"/>
                <a:cs typeface="Courier New"/>
                <a:sym typeface="Courier New"/>
              </a:rPr>
              <a:t>(99) </a:t>
            </a:r>
            <a:r>
              <a:rPr lang="es-AR" sz="2800" b="1" i="0" u="none" strike="noStrike" cap="none" dirty="0" smtClean="0">
                <a:solidFill>
                  <a:srgbClr val="00FFFF"/>
                </a:solidFill>
                <a:latin typeface="Courier New"/>
                <a:ea typeface="Courier New"/>
                <a:cs typeface="Courier New"/>
                <a:sym typeface="Courier New"/>
              </a:rPr>
              <a:t>/</a:t>
            </a:r>
            <a:r>
              <a:rPr lang="es-AR" sz="2800" b="1" i="0" u="none" strike="noStrike" cap="none" dirty="0" smtClean="0">
                <a:solidFill>
                  <a:schemeClr val="lt1"/>
                </a:solidFill>
                <a:latin typeface="Courier New"/>
                <a:ea typeface="Courier New"/>
                <a:cs typeface="Courier New"/>
                <a:sym typeface="Courier New"/>
              </a:rPr>
              <a:t> 100</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0.99</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&gt;&gt;&gt; i = 42</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&gt;&gt;&gt; </a:t>
            </a:r>
            <a:r>
              <a:rPr lang="es-AR" sz="2800" b="1" i="0" u="none" strike="noStrike" cap="none" dirty="0" smtClean="0">
                <a:solidFill>
                  <a:srgbClr val="FF00FF"/>
                </a:solidFill>
                <a:latin typeface="Courier New"/>
                <a:ea typeface="Courier New"/>
                <a:cs typeface="Courier New"/>
                <a:sym typeface="Courier New"/>
              </a:rPr>
              <a:t>type</a:t>
            </a:r>
            <a:r>
              <a:rPr lang="es-AR" sz="2800" b="1" i="0" u="none" strike="noStrike" cap="none" dirty="0" smtClean="0">
                <a:solidFill>
                  <a:schemeClr val="lt1"/>
                </a:solidFill>
                <a:latin typeface="Courier New"/>
                <a:ea typeface="Courier New"/>
                <a:cs typeface="Courier New"/>
                <a:sym typeface="Courier New"/>
              </a:rPr>
              <a:t>(i)</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&lt;class 'int'&gt;</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&gt;&gt;&gt; f = </a:t>
            </a:r>
            <a:r>
              <a:rPr lang="es-AR" sz="2800" b="1" i="0" u="none" strike="noStrike" cap="none" dirty="0" smtClean="0">
                <a:solidFill>
                  <a:srgbClr val="FF00FF"/>
                </a:solidFill>
                <a:latin typeface="Courier New"/>
                <a:ea typeface="Courier New"/>
                <a:cs typeface="Courier New"/>
                <a:sym typeface="Courier New"/>
              </a:rPr>
              <a:t>float</a:t>
            </a:r>
            <a:r>
              <a:rPr lang="es-AR" sz="2800" b="1" i="0" u="none" strike="noStrike" cap="none" dirty="0" smtClean="0">
                <a:solidFill>
                  <a:schemeClr val="lt1"/>
                </a:solidFill>
                <a:latin typeface="Courier New"/>
                <a:ea typeface="Courier New"/>
                <a:cs typeface="Courier New"/>
                <a:sym typeface="Courier New"/>
              </a:rPr>
              <a:t>(i)</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&gt;&gt;&gt; </a:t>
            </a:r>
            <a:r>
              <a:rPr lang="es-AR" sz="2800" b="1" i="0" u="none" strike="noStrike" cap="none" dirty="0" smtClean="0">
                <a:solidFill>
                  <a:srgbClr val="FFFF00"/>
                </a:solidFill>
                <a:latin typeface="Courier New"/>
                <a:ea typeface="Courier New"/>
                <a:cs typeface="Courier New"/>
                <a:sym typeface="Courier New"/>
              </a:rPr>
              <a:t>print</a:t>
            </a:r>
            <a:r>
              <a:rPr lang="es-AR" sz="2800" b="1" dirty="0" smtClean="0">
                <a:solidFill>
                  <a:schemeClr val="lt1"/>
                </a:solidFill>
                <a:latin typeface="Courier New"/>
                <a:ea typeface="Courier New"/>
                <a:cs typeface="Courier New"/>
                <a:sym typeface="Courier New"/>
              </a:rPr>
              <a:t>(</a:t>
            </a:r>
            <a:r>
              <a:rPr lang="es-AR" sz="2800" b="1" i="0" u="none" strike="noStrike" cap="none" dirty="0" smtClean="0">
                <a:solidFill>
                  <a:schemeClr val="lt1"/>
                </a:solidFill>
                <a:latin typeface="Courier New"/>
                <a:ea typeface="Courier New"/>
                <a:cs typeface="Courier New"/>
                <a:sym typeface="Courier New"/>
              </a:rPr>
              <a:t>f)</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42.0</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&gt;&gt;&gt; </a:t>
            </a:r>
            <a:r>
              <a:rPr lang="es-AR" sz="2800" b="1" i="0" u="none" strike="noStrike" cap="none" dirty="0" smtClean="0">
                <a:solidFill>
                  <a:srgbClr val="FF00FF"/>
                </a:solidFill>
                <a:latin typeface="Courier New"/>
                <a:ea typeface="Courier New"/>
                <a:cs typeface="Courier New"/>
                <a:sym typeface="Courier New"/>
              </a:rPr>
              <a:t>type</a:t>
            </a:r>
            <a:r>
              <a:rPr lang="es-AR" sz="2800" b="1" i="0" u="none" strike="noStrike" cap="none" dirty="0" smtClean="0">
                <a:solidFill>
                  <a:schemeClr val="lt1"/>
                </a:solidFill>
                <a:latin typeface="Courier New"/>
                <a:ea typeface="Courier New"/>
                <a:cs typeface="Courier New"/>
                <a:sym typeface="Courier New"/>
              </a:rPr>
              <a:t>(f)</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&lt;class 'float'&gt;</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&gt;&gt;&gt; </a:t>
            </a:r>
            <a:r>
              <a:rPr lang="es-AR" sz="2800" b="1" i="0" u="none" strike="noStrike" cap="none" dirty="0" smtClean="0">
                <a:solidFill>
                  <a:srgbClr val="FFFF00"/>
                </a:solidFill>
                <a:latin typeface="Courier New"/>
                <a:ea typeface="Courier New"/>
                <a:cs typeface="Courier New"/>
                <a:sym typeface="Courier New"/>
              </a:rPr>
              <a:t>print</a:t>
            </a:r>
            <a:r>
              <a:rPr lang="es-AR" sz="2800" b="1" dirty="0" smtClean="0">
                <a:solidFill>
                  <a:schemeClr val="lt1"/>
                </a:solidFill>
                <a:latin typeface="Courier New"/>
                <a:ea typeface="Courier New"/>
                <a:cs typeface="Courier New"/>
                <a:sym typeface="Courier New"/>
              </a:rPr>
              <a:t>(</a:t>
            </a:r>
            <a:r>
              <a:rPr lang="es-AR" sz="2800" b="1" i="0" u="none" strike="noStrike" cap="none" dirty="0" smtClean="0">
                <a:solidFill>
                  <a:schemeClr val="lt1"/>
                </a:solidFill>
                <a:latin typeface="Courier New"/>
                <a:ea typeface="Courier New"/>
                <a:cs typeface="Courier New"/>
                <a:sym typeface="Courier New"/>
              </a:rPr>
              <a:t>1 </a:t>
            </a:r>
            <a:r>
              <a:rPr lang="es-AR" sz="2800" b="1" i="0" u="none" strike="noStrike" cap="none" dirty="0" smtClean="0">
                <a:solidFill>
                  <a:srgbClr val="00FFFF"/>
                </a:solidFill>
                <a:latin typeface="Courier New"/>
                <a:ea typeface="Courier New"/>
                <a:cs typeface="Courier New"/>
                <a:sym typeface="Courier New"/>
              </a:rPr>
              <a:t>+</a:t>
            </a:r>
            <a:r>
              <a:rPr lang="es-AR" sz="2800" b="1" i="0" u="none" strike="noStrike" cap="none" dirty="0" smtClean="0">
                <a:solidFill>
                  <a:schemeClr val="lt1"/>
                </a:solidFill>
                <a:latin typeface="Courier New"/>
                <a:ea typeface="Courier New"/>
                <a:cs typeface="Courier New"/>
                <a:sym typeface="Courier New"/>
              </a:rPr>
              <a:t> 2 </a:t>
            </a:r>
            <a:r>
              <a:rPr lang="es-AR" sz="2800" b="1" i="0" u="none" strike="noStrike" cap="none" dirty="0" smtClean="0">
                <a:solidFill>
                  <a:srgbClr val="00FFFF"/>
                </a:solidFill>
                <a:latin typeface="Courier New"/>
                <a:ea typeface="Courier New"/>
                <a:cs typeface="Courier New"/>
                <a:sym typeface="Courier New"/>
              </a:rPr>
              <a:t>*</a:t>
            </a:r>
            <a:r>
              <a:rPr lang="es-AR" sz="2800" b="1" i="0" u="none" strike="noStrike" cap="none" dirty="0" smtClean="0">
                <a:solidFill>
                  <a:schemeClr val="lt1"/>
                </a:solidFill>
                <a:latin typeface="Courier New"/>
                <a:ea typeface="Courier New"/>
                <a:cs typeface="Courier New"/>
                <a:sym typeface="Courier New"/>
              </a:rPr>
              <a:t> </a:t>
            </a:r>
            <a:r>
              <a:rPr lang="es-AR" sz="2800" b="1" i="0" u="none" strike="noStrike" cap="none" dirty="0" smtClean="0">
                <a:solidFill>
                  <a:srgbClr val="FF00FF"/>
                </a:solidFill>
                <a:latin typeface="Courier New"/>
                <a:ea typeface="Courier New"/>
                <a:cs typeface="Courier New"/>
                <a:sym typeface="Courier New"/>
              </a:rPr>
              <a:t>float</a:t>
            </a:r>
            <a:r>
              <a:rPr lang="es-AR" sz="2800" b="1" i="0" u="none" strike="noStrike" cap="none" dirty="0" smtClean="0">
                <a:solidFill>
                  <a:schemeClr val="lt1"/>
                </a:solidFill>
                <a:latin typeface="Courier New"/>
                <a:ea typeface="Courier New"/>
                <a:cs typeface="Courier New"/>
                <a:sym typeface="Courier New"/>
              </a:rPr>
              <a:t>(3) </a:t>
            </a:r>
            <a:r>
              <a:rPr lang="es-AR" sz="2800" b="1" i="0" u="none" strike="noStrike" cap="none" dirty="0" smtClean="0">
                <a:solidFill>
                  <a:srgbClr val="00FFFF"/>
                </a:solidFill>
                <a:latin typeface="Courier New"/>
                <a:ea typeface="Courier New"/>
                <a:cs typeface="Courier New"/>
                <a:sym typeface="Courier New"/>
              </a:rPr>
              <a:t>/</a:t>
            </a:r>
            <a:r>
              <a:rPr lang="es-AR" sz="2800" b="1" dirty="0" smtClean="0">
                <a:solidFill>
                  <a:schemeClr val="lt1"/>
                </a:solidFill>
                <a:latin typeface="Courier New"/>
                <a:ea typeface="Courier New"/>
                <a:cs typeface="Courier New"/>
                <a:sym typeface="Courier New"/>
              </a:rPr>
              <a:t> </a:t>
            </a:r>
            <a:r>
              <a:rPr lang="es-AR" sz="2800" b="1" i="0" u="none" strike="noStrike" cap="none" dirty="0" smtClean="0">
                <a:solidFill>
                  <a:schemeClr val="lt1"/>
                </a:solidFill>
                <a:latin typeface="Courier New"/>
                <a:ea typeface="Courier New"/>
                <a:cs typeface="Courier New"/>
                <a:sym typeface="Courier New"/>
              </a:rPr>
              <a:t>4 </a:t>
            </a:r>
            <a:r>
              <a:rPr lang="es-AR" sz="2800" b="1" i="0" u="none" strike="noStrike" cap="none" dirty="0" smtClean="0">
                <a:solidFill>
                  <a:srgbClr val="00FFFF"/>
                </a:solidFill>
                <a:latin typeface="Courier New"/>
                <a:ea typeface="Courier New"/>
                <a:cs typeface="Courier New"/>
                <a:sym typeface="Courier New"/>
              </a:rPr>
              <a:t>–</a:t>
            </a:r>
            <a:r>
              <a:rPr lang="es-AR" sz="2800" b="1" i="0" u="none" strike="noStrike" cap="none" dirty="0" smtClean="0">
                <a:solidFill>
                  <a:schemeClr val="lt1"/>
                </a:solidFill>
                <a:latin typeface="Courier New"/>
                <a:ea typeface="Courier New"/>
                <a:cs typeface="Courier New"/>
                <a:sym typeface="Courier New"/>
              </a:rPr>
              <a:t> 5)</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-2.5</a:t>
            </a:r>
          </a:p>
          <a:p>
            <a:pPr marL="0" marR="0" lvl="0" indent="0" algn="l" rtl="0">
              <a:lnSpc>
                <a:spcPct val="100000"/>
              </a:lnSpc>
              <a:spcBef>
                <a:spcPts val="0"/>
              </a:spcBef>
              <a:spcAft>
                <a:spcPts val="0"/>
              </a:spcAft>
              <a:buClr>
                <a:schemeClr val="lt1"/>
              </a:buClr>
              <a:buSzPct val="25000"/>
              <a:buFont typeface="Cabin"/>
              <a:buNone/>
            </a:pPr>
            <a:r>
              <a:rPr lang="es-AR" sz="2800" b="1" i="0" u="none" strike="noStrike" cap="none" dirty="0" smtClean="0">
                <a:solidFill>
                  <a:schemeClr val="lt1"/>
                </a:solidFill>
                <a:latin typeface="Courier New"/>
                <a:ea typeface="Courier New"/>
                <a:cs typeface="Courier New"/>
                <a:sym typeface="Courier New"/>
              </a:rPr>
              <a:t>&gt;&gt;&gt; </a:t>
            </a:r>
            <a:endParaRPr lang="es-AR" sz="2800" b="1" i="0" u="none" strike="noStrike" cap="none" dirty="0">
              <a:solidFill>
                <a:schemeClr val="lt1"/>
              </a:solidFill>
              <a:latin typeface="Courier New"/>
              <a:ea typeface="Courier New"/>
              <a:cs typeface="Courier New"/>
              <a:sym typeface="Courier New"/>
            </a:endParaRPr>
          </a:p>
        </p:txBody>
      </p:sp>
      <p:sp>
        <p:nvSpPr>
          <p:cNvPr id="5" name="4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6" name="5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a:spLocks noGrp="1"/>
          </p:cNvSpPr>
          <p:nvPr>
            <p:ph type="title"/>
          </p:nvPr>
        </p:nvSpPr>
        <p:spPr>
          <a:xfrm>
            <a:off x="810450" y="803563"/>
            <a:ext cx="6504750" cy="2153949"/>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Conversiones de Cadenas</a:t>
            </a:r>
            <a:endParaRPr lang="es-AR" sz="7600" u="none" strike="noStrike" cap="none" dirty="0">
              <a:solidFill>
                <a:srgbClr val="FFFF00"/>
              </a:solidFill>
              <a:latin typeface="Arial" charset="0"/>
              <a:ea typeface="Arial" charset="0"/>
              <a:cs typeface="Arial" charset="0"/>
              <a:sym typeface="Cabin"/>
            </a:endParaRPr>
          </a:p>
        </p:txBody>
      </p:sp>
      <p:sp>
        <p:nvSpPr>
          <p:cNvPr id="295" name="Shape 295"/>
          <p:cNvSpPr txBox="1">
            <a:spLocks noGrp="1"/>
          </p:cNvSpPr>
          <p:nvPr>
            <p:ph idx="1"/>
          </p:nvPr>
        </p:nvSpPr>
        <p:spPr>
          <a:xfrm>
            <a:off x="810450" y="2192615"/>
            <a:ext cx="6310572" cy="57023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También puede usar </a:t>
            </a:r>
            <a:r>
              <a:rPr lang="es-AR" sz="3600" b="0" u="none" strike="noStrike" cap="none" dirty="0" smtClean="0">
                <a:solidFill>
                  <a:srgbClr val="FFFF00"/>
                </a:solidFill>
                <a:latin typeface="Arial" charset="0"/>
                <a:ea typeface="Arial" charset="0"/>
                <a:cs typeface="Arial" charset="0"/>
                <a:sym typeface="Cabin"/>
              </a:rPr>
              <a:t>int()</a:t>
            </a:r>
            <a:r>
              <a:rPr lang="es-AR" sz="3600" b="0" u="none" strike="noStrike" cap="none" dirty="0" smtClean="0">
                <a:solidFill>
                  <a:schemeClr val="lt1"/>
                </a:solidFill>
                <a:latin typeface="Arial" charset="0"/>
                <a:ea typeface="Arial" charset="0"/>
                <a:cs typeface="Arial" charset="0"/>
                <a:sym typeface="Cabin"/>
              </a:rPr>
              <a:t> y </a:t>
            </a:r>
            <a:r>
              <a:rPr lang="es-AR" sz="3600" b="0" u="none" strike="noStrike" cap="none" dirty="0" smtClean="0">
                <a:solidFill>
                  <a:srgbClr val="FFFF00"/>
                </a:solidFill>
                <a:latin typeface="Arial" charset="0"/>
                <a:ea typeface="Arial" charset="0"/>
                <a:cs typeface="Arial" charset="0"/>
                <a:sym typeface="Cabin"/>
              </a:rPr>
              <a:t>float()</a:t>
            </a:r>
            <a:r>
              <a:rPr lang="es-AR" sz="3600" b="0" u="none" strike="noStrike" cap="none" dirty="0" smtClean="0">
                <a:solidFill>
                  <a:schemeClr val="lt1"/>
                </a:solidFill>
                <a:latin typeface="Arial" charset="0"/>
                <a:ea typeface="Arial" charset="0"/>
                <a:cs typeface="Arial" charset="0"/>
                <a:sym typeface="Cabin"/>
              </a:rPr>
              <a:t> para convertir entre cadenas y valores enteros</a:t>
            </a:r>
          </a:p>
          <a:p>
            <a:pPr marL="749300" marR="0" lvl="0" indent="-371094" algn="l" rtl="0">
              <a:lnSpc>
                <a:spcPct val="10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Se mostrará </a:t>
            </a:r>
            <a:r>
              <a:rPr lang="es-AR" sz="3600" b="0" u="none" strike="noStrike" cap="none" dirty="0" smtClean="0">
                <a:solidFill>
                  <a:srgbClr val="E06666"/>
                </a:solidFill>
                <a:latin typeface="Arial" charset="0"/>
                <a:ea typeface="Arial" charset="0"/>
                <a:cs typeface="Arial" charset="0"/>
                <a:sym typeface="Cabin"/>
              </a:rPr>
              <a:t>error</a:t>
            </a:r>
            <a:r>
              <a:rPr lang="es-AR" sz="3600" b="0" u="none" strike="noStrike" cap="none" dirty="0" smtClean="0">
                <a:solidFill>
                  <a:schemeClr val="lt1"/>
                </a:solidFill>
                <a:latin typeface="Arial" charset="0"/>
                <a:ea typeface="Arial" charset="0"/>
                <a:cs typeface="Arial" charset="0"/>
                <a:sym typeface="Cabin"/>
              </a:rPr>
              <a:t> si la cadena no contiene caracteres numéricos</a:t>
            </a:r>
            <a:endParaRPr lang="es-AR" sz="3600" b="0" u="none" strike="noStrike" cap="none" dirty="0">
              <a:solidFill>
                <a:schemeClr val="lt1"/>
              </a:solidFill>
              <a:latin typeface="Arial" charset="0"/>
              <a:ea typeface="Arial" charset="0"/>
              <a:cs typeface="Arial" charset="0"/>
              <a:sym typeface="Cabin"/>
            </a:endParaRPr>
          </a:p>
        </p:txBody>
      </p:sp>
      <p:sp>
        <p:nvSpPr>
          <p:cNvPr id="296" name="Shape 296"/>
          <p:cNvSpPr txBox="1"/>
          <p:nvPr/>
        </p:nvSpPr>
        <p:spPr>
          <a:xfrm>
            <a:off x="7946600" y="1009650"/>
            <a:ext cx="7369199" cy="7658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&gt;&gt;&gt; </a:t>
            </a:r>
            <a:r>
              <a:rPr lang="es-AR" sz="2500" b="1" i="0" u="none" strike="noStrike" cap="none" dirty="0" smtClean="0">
                <a:solidFill>
                  <a:srgbClr val="00FF00"/>
                </a:solidFill>
                <a:latin typeface="Courier New"/>
                <a:ea typeface="Courier New"/>
                <a:cs typeface="Courier New"/>
                <a:sym typeface="Courier New"/>
              </a:rPr>
              <a:t>sval</a:t>
            </a:r>
            <a:r>
              <a:rPr lang="es-AR" sz="2500" b="1" i="0" u="none" strike="noStrike" cap="none" dirty="0" smtClean="0">
                <a:solidFill>
                  <a:schemeClr val="lt1"/>
                </a:solidFill>
                <a:latin typeface="Courier New"/>
                <a:ea typeface="Courier New"/>
                <a:cs typeface="Courier New"/>
                <a:sym typeface="Courier New"/>
              </a:rPr>
              <a:t> = '123'</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&gt;&gt;&gt; </a:t>
            </a:r>
            <a:r>
              <a:rPr lang="es-AR" sz="2500" b="1" i="0" u="none" strike="noStrike" cap="none" dirty="0" smtClean="0">
                <a:solidFill>
                  <a:srgbClr val="FF00FF"/>
                </a:solidFill>
                <a:latin typeface="Courier New"/>
                <a:ea typeface="Courier New"/>
                <a:cs typeface="Courier New"/>
                <a:sym typeface="Courier New"/>
              </a:rPr>
              <a:t>type</a:t>
            </a:r>
            <a:r>
              <a:rPr lang="es-AR" sz="2500" b="1" i="0" u="none" strike="noStrike" cap="none" dirty="0" smtClean="0">
                <a:solidFill>
                  <a:schemeClr val="lt1"/>
                </a:solidFill>
                <a:latin typeface="Courier New"/>
                <a:ea typeface="Courier New"/>
                <a:cs typeface="Courier New"/>
                <a:sym typeface="Courier New"/>
              </a:rPr>
              <a:t>(</a:t>
            </a:r>
            <a:r>
              <a:rPr lang="es-AR" sz="2500" b="1" i="0" u="none" strike="noStrike" cap="none" dirty="0" smtClean="0">
                <a:solidFill>
                  <a:srgbClr val="00FF00"/>
                </a:solidFill>
                <a:latin typeface="Courier New"/>
                <a:ea typeface="Courier New"/>
                <a:cs typeface="Courier New"/>
                <a:sym typeface="Courier New"/>
              </a:rPr>
              <a:t>sval</a:t>
            </a:r>
            <a:r>
              <a:rPr lang="es-AR" sz="2500" b="1" i="0" u="none" strike="noStrike" cap="none" dirty="0" smtClean="0">
                <a:solidFill>
                  <a:schemeClr val="lt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&lt;class 'str'&gt;</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&gt;&gt;&gt; </a:t>
            </a:r>
            <a:r>
              <a:rPr lang="es-AR" sz="2500" b="1" i="0" u="none" strike="noStrike" cap="none" dirty="0" smtClean="0">
                <a:solidFill>
                  <a:srgbClr val="FFFF00"/>
                </a:solidFill>
                <a:latin typeface="Courier New"/>
                <a:ea typeface="Courier New"/>
                <a:cs typeface="Courier New"/>
                <a:sym typeface="Courier New"/>
              </a:rPr>
              <a:t>print</a:t>
            </a:r>
            <a:r>
              <a:rPr lang="es-AR" sz="2500" b="1" dirty="0" smtClean="0">
                <a:solidFill>
                  <a:schemeClr val="lt1"/>
                </a:solidFill>
                <a:latin typeface="Courier New"/>
                <a:ea typeface="Courier New"/>
                <a:cs typeface="Courier New"/>
                <a:sym typeface="Courier New"/>
              </a:rPr>
              <a:t>(</a:t>
            </a:r>
            <a:r>
              <a:rPr lang="es-AR" sz="2500" b="1" i="0" u="none" strike="noStrike" cap="none" dirty="0" smtClean="0">
                <a:solidFill>
                  <a:srgbClr val="00FF00"/>
                </a:solidFill>
                <a:latin typeface="Courier New"/>
                <a:ea typeface="Courier New"/>
                <a:cs typeface="Courier New"/>
                <a:sym typeface="Courier New"/>
              </a:rPr>
              <a:t>sval</a:t>
            </a:r>
            <a:r>
              <a:rPr lang="es-AR" sz="2500" b="1" i="0" u="none" strike="noStrike" cap="none" dirty="0" smtClean="0">
                <a:solidFill>
                  <a:schemeClr val="lt1"/>
                </a:solidFill>
                <a:latin typeface="Courier New"/>
                <a:ea typeface="Courier New"/>
                <a:cs typeface="Courier New"/>
                <a:sym typeface="Courier New"/>
              </a:rPr>
              <a:t> </a:t>
            </a:r>
            <a:r>
              <a:rPr lang="es-AR" sz="2500" b="1" i="0" u="none" strike="noStrike" cap="none" dirty="0" smtClean="0">
                <a:solidFill>
                  <a:srgbClr val="00FFFF"/>
                </a:solidFill>
                <a:latin typeface="Courier New"/>
                <a:ea typeface="Courier New"/>
                <a:cs typeface="Courier New"/>
                <a:sym typeface="Courier New"/>
              </a:rPr>
              <a:t>+</a:t>
            </a:r>
            <a:r>
              <a:rPr lang="es-AR" sz="2500" b="1" i="0" u="none" strike="noStrike" cap="none" dirty="0" smtClean="0">
                <a:solidFill>
                  <a:schemeClr val="lt1"/>
                </a:solidFill>
                <a:latin typeface="Courier New"/>
                <a:ea typeface="Courier New"/>
                <a:cs typeface="Courier New"/>
                <a:sym typeface="Courier New"/>
              </a:rPr>
              <a:t> 1)</a:t>
            </a:r>
          </a:p>
          <a:p>
            <a:pPr marL="0" marR="0" lvl="0" indent="0" algn="l" rtl="0">
              <a:lnSpc>
                <a:spcPct val="100000"/>
              </a:lnSpc>
              <a:spcBef>
                <a:spcPts val="0"/>
              </a:spcBef>
              <a:spcAft>
                <a:spcPts val="0"/>
              </a:spcAft>
              <a:buClr>
                <a:srgbClr val="FF0000"/>
              </a:buClr>
              <a:buSzPct val="25000"/>
              <a:buFont typeface="Cabin"/>
              <a:buNone/>
            </a:pPr>
            <a:r>
              <a:rPr lang="es-AR" sz="2500" b="1" i="0" u="none" strike="noStrike" cap="none" dirty="0" smtClean="0">
                <a:solidFill>
                  <a:srgbClr val="E06666"/>
                </a:solidFill>
                <a:latin typeface="Courier New"/>
                <a:ea typeface="Courier New"/>
                <a:cs typeface="Courier New"/>
                <a:sym typeface="Courier New"/>
              </a:rPr>
              <a:t>Traza de rastreo (llamada más reciente a lo último):</a:t>
            </a:r>
          </a:p>
          <a:p>
            <a:pPr marL="0" marR="0" lvl="0" indent="0" algn="l" rtl="0">
              <a:lnSpc>
                <a:spcPct val="100000"/>
              </a:lnSpc>
              <a:spcBef>
                <a:spcPts val="0"/>
              </a:spcBef>
              <a:spcAft>
                <a:spcPts val="0"/>
              </a:spcAft>
              <a:buClr>
                <a:srgbClr val="FF0000"/>
              </a:buClr>
              <a:buSzPct val="25000"/>
              <a:buFont typeface="Cabin"/>
              <a:buNone/>
            </a:pPr>
            <a:r>
              <a:rPr lang="es-AR" sz="2500" b="1" i="0" u="none" strike="noStrike" cap="none" dirty="0" smtClean="0">
                <a:solidFill>
                  <a:srgbClr val="E06666"/>
                </a:solidFill>
                <a:latin typeface="Courier New"/>
                <a:ea typeface="Courier New"/>
                <a:cs typeface="Courier New"/>
                <a:sym typeface="Courier New"/>
              </a:rPr>
              <a:t>  Archivo "&lt;stdin&gt;", línea 1, in &lt;module&gt;</a:t>
            </a:r>
          </a:p>
          <a:p>
            <a:pPr marL="0" marR="0" lvl="0" indent="0" algn="l" rtl="0">
              <a:lnSpc>
                <a:spcPct val="100000"/>
              </a:lnSpc>
              <a:spcBef>
                <a:spcPts val="0"/>
              </a:spcBef>
              <a:spcAft>
                <a:spcPts val="0"/>
              </a:spcAft>
              <a:buClr>
                <a:srgbClr val="FF0000"/>
              </a:buClr>
              <a:buSzPct val="25000"/>
              <a:buFont typeface="Cabin"/>
              <a:buNone/>
            </a:pPr>
            <a:r>
              <a:rPr lang="es-AR" sz="2500" b="1" i="0" u="none" strike="noStrike" cap="none" dirty="0" smtClean="0">
                <a:solidFill>
                  <a:srgbClr val="E06666"/>
                </a:solidFill>
                <a:latin typeface="Courier New"/>
                <a:ea typeface="Courier New"/>
                <a:cs typeface="Courier New"/>
                <a:sym typeface="Courier New"/>
              </a:rPr>
              <a:t>TypeError: cannot concatenate 'str' and 'int'</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&gt;&gt;&gt; </a:t>
            </a:r>
            <a:r>
              <a:rPr lang="es-AR" sz="2500" b="1" i="0" u="none" strike="noStrike" cap="none" dirty="0" smtClean="0">
                <a:solidFill>
                  <a:srgbClr val="00FF00"/>
                </a:solidFill>
                <a:latin typeface="Courier New"/>
                <a:ea typeface="Courier New"/>
                <a:cs typeface="Courier New"/>
                <a:sym typeface="Courier New"/>
              </a:rPr>
              <a:t>ival</a:t>
            </a:r>
            <a:r>
              <a:rPr lang="es-AR" sz="2500" b="1" i="0" u="none" strike="noStrike" cap="none" dirty="0" smtClean="0">
                <a:solidFill>
                  <a:schemeClr val="lt1"/>
                </a:solidFill>
                <a:latin typeface="Courier New"/>
                <a:ea typeface="Courier New"/>
                <a:cs typeface="Courier New"/>
                <a:sym typeface="Courier New"/>
              </a:rPr>
              <a:t> = </a:t>
            </a:r>
            <a:r>
              <a:rPr lang="es-AR" sz="2500" b="1" i="0" u="none" strike="noStrike" cap="none" dirty="0" smtClean="0">
                <a:solidFill>
                  <a:srgbClr val="FF00FF"/>
                </a:solidFill>
                <a:latin typeface="Courier New"/>
                <a:ea typeface="Courier New"/>
                <a:cs typeface="Courier New"/>
                <a:sym typeface="Courier New"/>
              </a:rPr>
              <a:t>int</a:t>
            </a:r>
            <a:r>
              <a:rPr lang="es-AR" sz="2500" b="1" i="0" u="none" strike="noStrike" cap="none" dirty="0" smtClean="0">
                <a:solidFill>
                  <a:schemeClr val="lt1"/>
                </a:solidFill>
                <a:latin typeface="Courier New"/>
                <a:ea typeface="Courier New"/>
                <a:cs typeface="Courier New"/>
                <a:sym typeface="Courier New"/>
              </a:rPr>
              <a:t>(</a:t>
            </a:r>
            <a:r>
              <a:rPr lang="es-AR" sz="2500" b="1" i="0" u="none" strike="noStrike" cap="none" dirty="0" smtClean="0">
                <a:solidFill>
                  <a:srgbClr val="00FF00"/>
                </a:solidFill>
                <a:latin typeface="Courier New"/>
                <a:ea typeface="Courier New"/>
                <a:cs typeface="Courier New"/>
                <a:sym typeface="Courier New"/>
              </a:rPr>
              <a:t>sval</a:t>
            </a:r>
            <a:r>
              <a:rPr lang="es-AR" sz="2500" b="1" i="0" u="none" strike="noStrike" cap="none" dirty="0" smtClean="0">
                <a:solidFill>
                  <a:schemeClr val="lt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&gt;&gt;&gt; </a:t>
            </a:r>
            <a:r>
              <a:rPr lang="es-AR" sz="2500" b="1" i="0" u="none" strike="noStrike" cap="none" dirty="0" smtClean="0">
                <a:solidFill>
                  <a:srgbClr val="FF00FF"/>
                </a:solidFill>
                <a:latin typeface="Courier New"/>
                <a:ea typeface="Courier New"/>
                <a:cs typeface="Courier New"/>
                <a:sym typeface="Courier New"/>
              </a:rPr>
              <a:t>type</a:t>
            </a:r>
            <a:r>
              <a:rPr lang="es-AR" sz="2500" b="1" i="0" u="none" strike="noStrike" cap="none" dirty="0" smtClean="0">
                <a:solidFill>
                  <a:schemeClr val="lt1"/>
                </a:solidFill>
                <a:latin typeface="Courier New"/>
                <a:ea typeface="Courier New"/>
                <a:cs typeface="Courier New"/>
                <a:sym typeface="Courier New"/>
              </a:rPr>
              <a:t>(</a:t>
            </a:r>
            <a:r>
              <a:rPr lang="es-AR" sz="2500" b="1" i="0" u="none" strike="noStrike" cap="none" dirty="0" smtClean="0">
                <a:solidFill>
                  <a:srgbClr val="00FF00"/>
                </a:solidFill>
                <a:latin typeface="Courier New"/>
                <a:ea typeface="Courier New"/>
                <a:cs typeface="Courier New"/>
                <a:sym typeface="Courier New"/>
              </a:rPr>
              <a:t>ival</a:t>
            </a:r>
            <a:r>
              <a:rPr lang="es-AR" sz="2500" b="1" i="0" u="none" strike="noStrike" cap="none" dirty="0" smtClean="0">
                <a:solidFill>
                  <a:schemeClr val="lt1"/>
                </a:solidFill>
                <a:latin typeface="Courier New"/>
                <a:ea typeface="Courier New"/>
                <a:cs typeface="Courier New"/>
                <a:sym typeface="Courier New"/>
              </a:rPr>
              <a:t>)</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&lt;class 'int'&gt;</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&gt;&gt;&gt; </a:t>
            </a:r>
            <a:r>
              <a:rPr lang="es-AR" sz="2500" b="1" i="0" u="none" strike="noStrike" cap="none" dirty="0" smtClean="0">
                <a:solidFill>
                  <a:srgbClr val="FFFF00"/>
                </a:solidFill>
                <a:latin typeface="Courier New"/>
                <a:ea typeface="Courier New"/>
                <a:cs typeface="Courier New"/>
                <a:sym typeface="Courier New"/>
              </a:rPr>
              <a:t>print</a:t>
            </a:r>
            <a:r>
              <a:rPr lang="es-AR" sz="2500" b="1" dirty="0" smtClean="0">
                <a:solidFill>
                  <a:schemeClr val="lt1"/>
                </a:solidFill>
                <a:latin typeface="Courier New"/>
                <a:ea typeface="Courier New"/>
                <a:cs typeface="Courier New"/>
                <a:sym typeface="Courier New"/>
              </a:rPr>
              <a:t>(</a:t>
            </a:r>
            <a:r>
              <a:rPr lang="es-AR" sz="2500" b="1" i="0" u="none" strike="noStrike" cap="none" dirty="0" smtClean="0">
                <a:solidFill>
                  <a:srgbClr val="00FF00"/>
                </a:solidFill>
                <a:latin typeface="Courier New"/>
                <a:ea typeface="Courier New"/>
                <a:cs typeface="Courier New"/>
                <a:sym typeface="Courier New"/>
              </a:rPr>
              <a:t>ival</a:t>
            </a:r>
            <a:r>
              <a:rPr lang="es-AR" sz="2500" b="1" i="0" u="none" strike="noStrike" cap="none" dirty="0" smtClean="0">
                <a:solidFill>
                  <a:schemeClr val="lt1"/>
                </a:solidFill>
                <a:latin typeface="Courier New"/>
                <a:ea typeface="Courier New"/>
                <a:cs typeface="Courier New"/>
                <a:sym typeface="Courier New"/>
              </a:rPr>
              <a:t> + 1)</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124</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&gt;&gt;&gt; </a:t>
            </a:r>
            <a:r>
              <a:rPr lang="es-AR" sz="2500" b="1" i="0" u="none" strike="noStrike" cap="none" dirty="0" smtClean="0">
                <a:solidFill>
                  <a:srgbClr val="00FF00"/>
                </a:solidFill>
                <a:latin typeface="Courier New"/>
                <a:ea typeface="Courier New"/>
                <a:cs typeface="Courier New"/>
                <a:sym typeface="Courier New"/>
              </a:rPr>
              <a:t>nsv</a:t>
            </a:r>
            <a:r>
              <a:rPr lang="es-AR" sz="2500" b="1" i="0" u="none" strike="noStrike" cap="none" dirty="0" smtClean="0">
                <a:solidFill>
                  <a:schemeClr val="lt1"/>
                </a:solidFill>
                <a:latin typeface="Courier New"/>
                <a:ea typeface="Courier New"/>
                <a:cs typeface="Courier New"/>
                <a:sym typeface="Courier New"/>
              </a:rPr>
              <a:t> = 'hola bob'</a:t>
            </a:r>
          </a:p>
          <a:p>
            <a:pPr marL="0" marR="0" lvl="0" indent="0" algn="l" rtl="0">
              <a:lnSpc>
                <a:spcPct val="100000"/>
              </a:lnSpc>
              <a:spcBef>
                <a:spcPts val="0"/>
              </a:spcBef>
              <a:spcAft>
                <a:spcPts val="0"/>
              </a:spcAft>
              <a:buClr>
                <a:schemeClr val="lt1"/>
              </a:buClr>
              <a:buSzPct val="25000"/>
              <a:buFont typeface="Cabin"/>
              <a:buNone/>
            </a:pPr>
            <a:r>
              <a:rPr lang="es-AR" sz="2500" b="1" i="0" u="none" strike="noStrike" cap="none" dirty="0" smtClean="0">
                <a:solidFill>
                  <a:schemeClr val="lt1"/>
                </a:solidFill>
                <a:latin typeface="Courier New"/>
                <a:ea typeface="Courier New"/>
                <a:cs typeface="Courier New"/>
                <a:sym typeface="Courier New"/>
              </a:rPr>
              <a:t>&gt;&gt;&gt; </a:t>
            </a:r>
            <a:r>
              <a:rPr lang="es-AR" sz="2500" b="1" i="0" u="none" strike="noStrike" cap="none" dirty="0" smtClean="0">
                <a:solidFill>
                  <a:srgbClr val="00FF00"/>
                </a:solidFill>
                <a:latin typeface="Courier New"/>
                <a:ea typeface="Courier New"/>
                <a:cs typeface="Courier New"/>
                <a:sym typeface="Courier New"/>
              </a:rPr>
              <a:t>niv</a:t>
            </a:r>
            <a:r>
              <a:rPr lang="es-AR" sz="2500" b="1" i="0" u="none" strike="noStrike" cap="none" dirty="0" smtClean="0">
                <a:solidFill>
                  <a:schemeClr val="lt1"/>
                </a:solidFill>
                <a:latin typeface="Courier New"/>
                <a:ea typeface="Courier New"/>
                <a:cs typeface="Courier New"/>
                <a:sym typeface="Courier New"/>
              </a:rPr>
              <a:t> = </a:t>
            </a:r>
            <a:r>
              <a:rPr lang="es-AR" sz="2500" b="1" i="0" u="none" strike="noStrike" cap="none" dirty="0" smtClean="0">
                <a:solidFill>
                  <a:srgbClr val="FF00FF"/>
                </a:solidFill>
                <a:latin typeface="Courier New"/>
                <a:ea typeface="Courier New"/>
                <a:cs typeface="Courier New"/>
                <a:sym typeface="Courier New"/>
              </a:rPr>
              <a:t>int</a:t>
            </a:r>
            <a:r>
              <a:rPr lang="es-AR" sz="2500" b="1" i="0" u="none" strike="noStrike" cap="none" dirty="0" smtClean="0">
                <a:solidFill>
                  <a:schemeClr val="lt1"/>
                </a:solidFill>
                <a:latin typeface="Courier New"/>
                <a:ea typeface="Courier New"/>
                <a:cs typeface="Courier New"/>
                <a:sym typeface="Courier New"/>
              </a:rPr>
              <a:t>(</a:t>
            </a:r>
            <a:r>
              <a:rPr lang="es-AR" sz="2500" b="1" i="0" u="none" strike="noStrike" cap="none" dirty="0" smtClean="0">
                <a:solidFill>
                  <a:srgbClr val="00FF00"/>
                </a:solidFill>
                <a:latin typeface="Courier New"/>
                <a:ea typeface="Courier New"/>
                <a:cs typeface="Courier New"/>
                <a:sym typeface="Courier New"/>
              </a:rPr>
              <a:t>nsv</a:t>
            </a:r>
            <a:r>
              <a:rPr lang="es-AR" sz="2500" b="1" i="0" u="none" strike="noStrike" cap="none" dirty="0" smtClean="0">
                <a:solidFill>
                  <a:schemeClr val="lt1"/>
                </a:solidFill>
                <a:latin typeface="Courier New"/>
                <a:ea typeface="Courier New"/>
                <a:cs typeface="Courier New"/>
                <a:sym typeface="Courier New"/>
              </a:rPr>
              <a:t>)</a:t>
            </a:r>
          </a:p>
          <a:p>
            <a:pPr lvl="0">
              <a:buClr>
                <a:srgbClr val="FF0000"/>
              </a:buClr>
              <a:buSzPct val="25000"/>
            </a:pPr>
            <a:r>
              <a:rPr lang="es-AR" sz="2500" b="1" dirty="0">
                <a:solidFill>
                  <a:srgbClr val="E06666"/>
                </a:solidFill>
                <a:latin typeface="Courier New"/>
                <a:ea typeface="Courier New"/>
                <a:cs typeface="Courier New"/>
                <a:sym typeface="Courier New"/>
              </a:rPr>
              <a:t>Traza de rastreo (llamada más reciente a lo último):</a:t>
            </a:r>
            <a:endParaRPr lang="es-AR" sz="2500" b="1" i="0" u="none" strike="noStrike" cap="none" dirty="0" smtClean="0">
              <a:solidFill>
                <a:srgbClr val="E06666"/>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0000"/>
              </a:buClr>
              <a:buSzPct val="25000"/>
              <a:buFont typeface="Cabin"/>
              <a:buNone/>
            </a:pPr>
            <a:r>
              <a:rPr lang="es-AR" sz="2500" b="1" i="0" u="none" strike="noStrike" cap="none" dirty="0" smtClean="0">
                <a:solidFill>
                  <a:srgbClr val="E06666"/>
                </a:solidFill>
                <a:latin typeface="Courier New"/>
                <a:ea typeface="Courier New"/>
                <a:cs typeface="Courier New"/>
                <a:sym typeface="Courier New"/>
              </a:rPr>
              <a:t>  </a:t>
            </a:r>
            <a:r>
              <a:rPr lang="es-AR" sz="2500" b="1" i="0" u="none" strike="noStrike" cap="none" dirty="0" err="1" smtClean="0">
                <a:solidFill>
                  <a:srgbClr val="E06666"/>
                </a:solidFill>
                <a:latin typeface="Courier New"/>
                <a:ea typeface="Courier New"/>
                <a:cs typeface="Courier New"/>
                <a:sym typeface="Courier New"/>
              </a:rPr>
              <a:t>Arhivo</a:t>
            </a:r>
            <a:r>
              <a:rPr lang="es-AR" sz="2500" b="1" i="0" u="none" strike="noStrike" cap="none" dirty="0" smtClean="0">
                <a:solidFill>
                  <a:srgbClr val="E06666"/>
                </a:solidFill>
                <a:latin typeface="Courier New"/>
                <a:ea typeface="Courier New"/>
                <a:cs typeface="Courier New"/>
                <a:sym typeface="Courier New"/>
              </a:rPr>
              <a:t> "&lt;stdin&gt;", línea 1, in &lt;module&gt;</a:t>
            </a:r>
          </a:p>
          <a:p>
            <a:pPr marL="0" marR="0" lvl="0" indent="0" algn="l" rtl="0">
              <a:lnSpc>
                <a:spcPct val="100000"/>
              </a:lnSpc>
              <a:spcBef>
                <a:spcPts val="0"/>
              </a:spcBef>
              <a:spcAft>
                <a:spcPts val="0"/>
              </a:spcAft>
              <a:buClr>
                <a:srgbClr val="FF0000"/>
              </a:buClr>
              <a:buSzPct val="25000"/>
              <a:buFont typeface="Cabin"/>
              <a:buNone/>
            </a:pPr>
            <a:r>
              <a:rPr lang="es-AR" sz="2500" b="1" i="0" u="none" strike="noStrike" cap="none" dirty="0" smtClean="0">
                <a:solidFill>
                  <a:srgbClr val="E06666"/>
                </a:solidFill>
                <a:latin typeface="Courier New"/>
                <a:ea typeface="Courier New"/>
                <a:cs typeface="Courier New"/>
                <a:sym typeface="Courier New"/>
              </a:rPr>
              <a:t>ValueError: invalid literal for int() </a:t>
            </a:r>
            <a:endParaRPr lang="es-AR" sz="2500" b="1" i="0" u="none" strike="noStrike" cap="none" dirty="0">
              <a:solidFill>
                <a:srgbClr val="E06666"/>
              </a:solidFill>
              <a:latin typeface="Courier New"/>
              <a:ea typeface="Courier New"/>
              <a:cs typeface="Courier New"/>
              <a:sym typeface="Courier New"/>
            </a:endParaRPr>
          </a:p>
        </p:txBody>
      </p:sp>
      <p:sp>
        <p:nvSpPr>
          <p:cNvPr id="5" name="4 CuadroTexto"/>
          <p:cNvSpPr txBox="1"/>
          <p:nvPr/>
        </p:nvSpPr>
        <p:spPr>
          <a:xfrm>
            <a:off x="95000" y="169666"/>
            <a:ext cx="5577840" cy="369332"/>
          </a:xfrm>
          <a:prstGeom prst="rect">
            <a:avLst/>
          </a:prstGeom>
          <a:solidFill>
            <a:srgbClr val="002060"/>
          </a:solidFill>
        </p:spPr>
        <p:txBody>
          <a:bodyPr wrap="square" rtlCol="0">
            <a:spAutoFit/>
          </a:bodyPr>
          <a:lstStyle/>
          <a:p>
            <a:r>
              <a:rPr lang="es-ES" sz="1800" b="1" dirty="0" smtClean="0">
                <a:solidFill>
                  <a:schemeClr val="bg1"/>
                </a:solidFill>
              </a:rPr>
              <a:t>Funciones – Parte 1</a:t>
            </a:r>
            <a:endParaRPr lang="es-ES" sz="1800" b="1" dirty="0">
              <a:solidFill>
                <a:schemeClr val="bg1"/>
              </a:solidFill>
            </a:endParaRPr>
          </a:p>
        </p:txBody>
      </p:sp>
      <p:sp>
        <p:nvSpPr>
          <p:cNvPr id="6" name="5 CuadroTexto"/>
          <p:cNvSpPr txBox="1"/>
          <p:nvPr/>
        </p:nvSpPr>
        <p:spPr>
          <a:xfrm>
            <a:off x="12501689" y="106978"/>
            <a:ext cx="2723823" cy="468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50831 Lung MOOC Hayman Early Stage Definitive_JK-090815">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071215_powerpoint_template_b.thmx</Template>
  <TotalTime>218</TotalTime>
  <Words>830</Words>
  <Application>Microsoft Office PowerPoint</Application>
  <PresentationFormat>Personalizado</PresentationFormat>
  <Paragraphs>145</Paragraphs>
  <Slides>11</Slides>
  <Notes>10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150831 Lung MOOC Hayman Early Stage Definitive_JK-090815</vt:lpstr>
      <vt:lpstr>Funciones</vt:lpstr>
      <vt:lpstr>Pasos Almacenados (y reutilizados)</vt:lpstr>
      <vt:lpstr>Funciones de Python</vt:lpstr>
      <vt:lpstr>Definición de la Función</vt:lpstr>
      <vt:lpstr>Presentación de PowerPoint</vt:lpstr>
      <vt:lpstr>Función Max</vt:lpstr>
      <vt:lpstr>Función Max</vt:lpstr>
      <vt:lpstr>Conversiones de Type (Tipo)</vt:lpstr>
      <vt:lpstr>Conversiones de Cadenas</vt:lpstr>
      <vt:lpstr>Una Función Propia</vt:lpstr>
      <vt:lpstr>Agradecimientos / Colaboraciones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dc:title>
  <dc:creator>Usuario</dc:creator>
  <cp:lastModifiedBy>Alicia</cp:lastModifiedBy>
  <cp:revision>71</cp:revision>
  <dcterms:modified xsi:type="dcterms:W3CDTF">2019-06-27T16:36:14Z</dcterms:modified>
</cp:coreProperties>
</file>