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17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8" r:id="rId14"/>
    <p:sldId id="277" r:id="rId15"/>
    <p:sldId id="279" r:id="rId16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9"/>
    <p:restoredTop sz="94518"/>
  </p:normalViewPr>
  <p:slideViewPr>
    <p:cSldViewPr snapToGrid="0" snapToObjects="1">
      <p:cViewPr varScale="1">
        <p:scale>
          <a:sx n="57" d="100"/>
          <a:sy n="57" d="100"/>
        </p:scale>
        <p:origin x="-269" y="-9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Shape 4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577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901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30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  <a:prstGeom prst="rect">
            <a:avLst/>
          </a:prstGeo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  <a:prstGeom prst="rect">
            <a:avLst/>
          </a:prstGeo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60716" y="114157"/>
            <a:ext cx="274101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Functions</a:t>
            </a:r>
            <a:r>
              <a:rPr lang="en-US" sz="2300" baseline="0" dirty="0" smtClean="0">
                <a:solidFill>
                  <a:srgbClr val="FFFFFF"/>
                </a:solidFill>
                <a:latin typeface="Lucida Grande"/>
                <a:cs typeface="Lucida Grande"/>
              </a:rPr>
              <a:t> – Part 2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0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Construyendo Nuestras Propias Funciones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415879" y="2142413"/>
            <a:ext cx="15100301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Creamos una nueva función usando la palabra clave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seguida de parámetros opcionales entre paréntesis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Indentamos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el cuerpo de la función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Esto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función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pero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ejecuta el cuerpo de la función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6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print_lyrics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“Soy un leñador, y estoy bien.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‘Duermo toda la noche y trabajo todo el día.')</a:t>
            </a:r>
            <a:endParaRPr lang="es-AR" sz="26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344" y="156312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632177" y="905084"/>
            <a:ext cx="15466076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7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Múltiples </a:t>
            </a:r>
            <a:r>
              <a:rPr lang="es-AR" sz="72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Parámetros</a:t>
            </a:r>
            <a:r>
              <a:rPr lang="es-AR" sz="7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s-AR" sz="72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endParaRPr lang="es-AR" sz="72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632178" y="2154742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Podemos definir más de un </a:t>
            </a: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en la </a:t>
            </a:r>
            <a:r>
              <a:rPr lang="es-AR" sz="36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definición </a:t>
            </a:r>
            <a:r>
              <a:rPr lang="es-AR" sz="36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endParaRPr lang="es-AR" sz="3600" b="0" u="none" strike="noStrike" cap="none" dirty="0" smtClean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Simplemente agregamos más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cuando llamamos a la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Hacemos coincidir el número y orden de los argumentos y parámetros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9966100" y="2290368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addtwo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a, b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agregado = </a:t>
            </a:r>
            <a:r>
              <a:rPr lang="es-AR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+ </a:t>
            </a:r>
            <a:r>
              <a:rPr lang="es-AR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agregado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s-AR" sz="3000" b="1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x = 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addtwo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3, 5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s-AR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0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endParaRPr lang="es-AR" sz="3000" b="1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04439" y="104637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Funciones Nulas (no fructíferas)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xfrm>
            <a:off x="812800" y="786535"/>
            <a:ext cx="14630400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533400">
              <a:spcBef>
                <a:spcPts val="0"/>
              </a:spcBef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Cuando una función no retorna un valor, la denominamos una función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 (</a:t>
            </a:r>
            <a:r>
              <a:rPr lang="es-AR" sz="36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nula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 funciones que retornan valores son las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funciones “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fructíferas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endParaRPr lang="es-AR" sz="36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>
              <a:spcBef>
                <a:spcPts val="3500"/>
              </a:spcBef>
              <a:buClr>
                <a:srgbClr val="FFFFFF"/>
              </a:buClr>
              <a:buSzPct val="171000"/>
              <a:buFont typeface="Cabin"/>
              <a:buChar char="•"/>
            </a:pPr>
            <a:r>
              <a:rPr lang="es-AR" sz="36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Las funciones </a:t>
            </a:r>
            <a:r>
              <a:rPr lang="es-AR" sz="3600" b="0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s-AR" sz="3600" b="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Nulas) </a:t>
            </a:r>
            <a:r>
              <a:rPr lang="es-AR" sz="36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son </a:t>
            </a:r>
            <a:r>
              <a:rPr lang="es-AR" sz="36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s-AR" sz="3600" b="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 fructíferas</a:t>
            </a:r>
            <a:r>
              <a:rPr lang="es-AR" sz="3600" b="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endParaRPr lang="es-AR" sz="3600" b="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0375" y="156312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Funcionar o no funcionar...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1" name="Shape 391"/>
          <p:cNvSpPr txBox="1">
            <a:spLocks noGrp="1"/>
          </p:cNvSpPr>
          <p:nvPr>
            <p:ph idx="1"/>
          </p:nvPr>
        </p:nvSpPr>
        <p:spPr>
          <a:xfrm>
            <a:off x="632178" y="1948788"/>
            <a:ext cx="14991644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Organice su código en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párrafos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”;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capture una idea completa y “póngale un nombre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 se repita, hágalo funcionar una vez y luego reutilícelo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 algo se vuelve demasiado largo o complejo, desglose en bloques lógicos y coloque esos bloques en funciones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Haga una biblioteca de objetos comunes que usted repite todo el tiempo, tal vez deba compartirlo con sus amigos...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04438" y="205646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632178" y="726828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Síntesis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4" name="Shape 404"/>
          <p:cNvSpPr txBox="1">
            <a:spLocks noGrp="1"/>
          </p:cNvSpPr>
          <p:nvPr>
            <p:ph idx="1"/>
          </p:nvPr>
        </p:nvSpPr>
        <p:spPr>
          <a:xfrm>
            <a:off x="1155700" y="2403579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Resultados (funciones fructíferas)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Funciones </a:t>
            </a:r>
            <a:r>
              <a:rPr lang="es-AR" sz="3600" b="0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(nulas, </a:t>
            </a:r>
            <a:r>
              <a:rPr lang="es-AR" sz="36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 fructíferas)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¿Por qué usar funciones?</a:t>
            </a:r>
            <a:endParaRPr lang="es-AR" sz="3600" b="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9556007" y="2340914"/>
            <a:ext cx="6699994" cy="49672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Funciones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Funciones incorporadas</a:t>
            </a:r>
          </a:p>
          <a:p>
            <a:pPr marL="977900" marR="0" lvl="1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Conversiones </a:t>
            </a:r>
            <a:r>
              <a:rPr lang="es-AR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 </a:t>
            </a:r>
            <a:r>
              <a:rPr lang="es-AR" b="0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s-AR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tipo) (int, float)</a:t>
            </a:r>
          </a:p>
          <a:p>
            <a:pPr marL="977900" marR="0" lvl="1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Conversiones de cadenas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Parámetros</a:t>
            </a:r>
            <a:endParaRPr lang="es-AR" sz="3600" b="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04439" y="156312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3" y="871538"/>
            <a:ext cx="1993900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Ejercicio</a:t>
            </a:r>
            <a:endParaRPr lang="es-AR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7" name="Shape 397"/>
          <p:cNvSpPr txBox="1"/>
          <p:nvPr/>
        </p:nvSpPr>
        <p:spPr>
          <a:xfrm>
            <a:off x="1972853" y="1569491"/>
            <a:ext cx="11870147" cy="471285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Reescriba el cálculo de su salario con una-hora-y-media para las horas extras y cree una función llamada </a:t>
            </a:r>
            <a:r>
              <a:rPr lang="es-AR" sz="3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computepay (calcular salario)</a:t>
            </a: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que toma dos parámetros (horas y tarifa).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s-AR" sz="380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Ingresar Horas: </a:t>
            </a:r>
            <a:r>
              <a:rPr lang="es-AR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Ingresar Tarifa: </a:t>
            </a:r>
            <a:r>
              <a:rPr lang="es-AR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s-AR" sz="38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Salario: 475.0</a:t>
            </a:r>
            <a:endParaRPr lang="es-AR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8" name="Shape 398"/>
          <p:cNvSpPr txBox="1"/>
          <p:nvPr/>
        </p:nvSpPr>
        <p:spPr>
          <a:xfrm>
            <a:off x="9746384" y="6592672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28176" y="106978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1155700" y="558462"/>
            <a:ext cx="13932000" cy="173633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es-ES" sz="3600" b="1" dirty="0">
                <a:solidFill>
                  <a:srgbClr val="FFFF00"/>
                </a:solidFill>
              </a:rPr>
              <a:t>Agradecimientos / Colaboraciones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411" name="Shape 411"/>
          <p:cNvSpPr txBox="1"/>
          <p:nvPr/>
        </p:nvSpPr>
        <p:spPr>
          <a:xfrm>
            <a:off x="1234676" y="2124684"/>
            <a:ext cx="6797699" cy="59191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s-ES" sz="1800" dirty="0">
                <a:solidFill>
                  <a:srgbClr val="FFFFFF"/>
                </a:solidFill>
              </a:rPr>
              <a:t>Estas diapositivas están protegidas por derechos de autor 2010-  Charles R. Severance (</a:t>
            </a:r>
            <a:r>
              <a:rPr lang="es-E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s-ES" sz="1800" dirty="0">
                <a:solidFill>
                  <a:srgbClr val="FFFFFF"/>
                </a:solidFill>
              </a:rPr>
              <a:t>) de la Facultad de Información de la Universidad de Michigan y </a:t>
            </a:r>
            <a:r>
              <a:rPr lang="es-ES" sz="1800" u="sng" dirty="0" smtClean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s-ES" sz="1800" dirty="0">
                <a:solidFill>
                  <a:srgbClr val="FFFFFF"/>
                </a:solidFill>
              </a:rPr>
              <a:t>, </a:t>
            </a:r>
            <a:r>
              <a:rPr lang="es-ES" sz="1800" dirty="0">
                <a:solidFill>
                  <a:srgbClr val="FFFFFF"/>
                </a:solidFill>
              </a:rPr>
              <a:t>y se ponen a disposición bajo licencia de Creative Commons Attribution 4.0. Por favor, conserve esta última diapositiva en </a:t>
            </a:r>
            <a:r>
              <a:rPr lang="es-ES" sz="1800" dirty="0">
                <a:solidFill>
                  <a:srgbClr val="FFFFFF"/>
                </a:solidFill>
              </a:rPr>
              <a:t>todas las copias del documento para cumplir con los requisitos de atribución de la licencia. Si realiza algún cambio, siéntase libre de agregar su nombre y el de su organización a la lista de colaboradores en esta página cuando republique los materiales.</a:t>
            </a:r>
          </a:p>
          <a:p>
            <a:pPr lvl="0"/>
            <a:endParaRPr lang="es-ES" sz="1800" dirty="0">
              <a:solidFill>
                <a:srgbClr val="FFFFFF"/>
              </a:solidFill>
            </a:endParaRPr>
          </a:p>
          <a:p>
            <a:pPr lvl="0"/>
            <a:r>
              <a:rPr lang="es-ES" sz="1800" dirty="0">
                <a:solidFill>
                  <a:srgbClr val="FFFFFF"/>
                </a:solidFill>
              </a:rPr>
              <a:t>Desarrollo inicial: Charles Severance, Facultad de Información de la Universidad de Michigan</a:t>
            </a:r>
          </a:p>
          <a:p>
            <a:pPr lvl="0"/>
            <a:endParaRPr lang="es-ES" sz="1800" dirty="0">
              <a:solidFill>
                <a:srgbClr val="FFFFFF"/>
              </a:solidFill>
            </a:endParaRPr>
          </a:p>
          <a:p>
            <a:pPr lvl="0"/>
            <a:r>
              <a:rPr lang="es-ES" sz="1800" dirty="0">
                <a:solidFill>
                  <a:srgbClr val="FFFFFF"/>
                </a:solidFill>
              </a:rPr>
              <a:t>… Ingrese nuevos colaboradores y traductores aquí</a:t>
            </a:r>
          </a:p>
        </p:txBody>
      </p:sp>
      <p:pic>
        <p:nvPicPr>
          <p:cNvPr id="412" name="Shape 4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863322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Shape 4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41522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Shape 414"/>
          <p:cNvSpPr txBox="1"/>
          <p:nvPr/>
        </p:nvSpPr>
        <p:spPr>
          <a:xfrm>
            <a:off x="8732976" y="2140854"/>
            <a:ext cx="6797699" cy="59458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...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92406" y="189130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8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8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n-US" sz="28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n-US" sz="28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print_lyrics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8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8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AR" sz="2800" b="1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Soy </a:t>
            </a:r>
            <a:r>
              <a:rPr lang="es-AR" sz="2800" b="1" dirty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un leñador, y estoy </a:t>
            </a:r>
            <a:r>
              <a:rPr lang="es-AR" sz="2800" b="1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bien</a:t>
            </a:r>
            <a:r>
              <a:rPr lang="en-US" sz="2800" b="1" dirty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.</a:t>
            </a:r>
            <a:r>
              <a:rPr lang="en-US" sz="2800" b="1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")</a:t>
            </a:r>
            <a:endParaRPr lang="en-US" sz="2800" b="1" dirty="0">
              <a:solidFill>
                <a:schemeClr val="lt1"/>
              </a:solidFill>
              <a:latin typeface="Courier New" pitchFamily="49" charset="0"/>
              <a:ea typeface="Courier New"/>
              <a:cs typeface="Courier New" pitchFamily="49" charset="0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8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8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AR" sz="2800" b="1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Duermo </a:t>
            </a:r>
            <a:r>
              <a:rPr lang="es-AR" sz="2800" b="1" dirty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toda la noche y trabajo todo el día</a:t>
            </a:r>
            <a:r>
              <a:rPr lang="en-US" sz="2800" b="1" i="0" u="none" strike="noStrike" cap="none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.')</a:t>
            </a:r>
            <a:endParaRPr lang="en-US" sz="2800" b="1" i="0" u="none" strike="noStrike" cap="none" dirty="0">
              <a:solidFill>
                <a:schemeClr val="lt1"/>
              </a:solidFill>
              <a:latin typeface="Courier New" pitchFamily="49" charset="0"/>
              <a:ea typeface="Courier New"/>
              <a:cs typeface="Courier New" pitchFamily="49" charset="0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chemeClr val="lt1"/>
              </a:solidFill>
              <a:latin typeface="Courier New" pitchFamily="49" charset="0"/>
              <a:ea typeface="Courier New"/>
              <a:cs typeface="Courier New" pitchFamily="49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8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'Yo')</a:t>
            </a:r>
            <a:endParaRPr lang="en-US" sz="28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8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28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</a:t>
            </a:r>
            <a:r>
              <a:rPr lang="es-AR" sz="2500" dirty="0" smtClean="0">
                <a:solidFill>
                  <a:schemeClr val="lt1"/>
                </a:solidFill>
                <a:latin typeface="+mj-lt"/>
                <a:ea typeface="Courier New"/>
                <a:cs typeface="Courier New"/>
                <a:sym typeface="Courier New"/>
              </a:rPr>
              <a:t>Soy </a:t>
            </a:r>
            <a:r>
              <a:rPr lang="es-AR" sz="2500" dirty="0">
                <a:solidFill>
                  <a:schemeClr val="lt1"/>
                </a:solidFill>
                <a:latin typeface="+mj-lt"/>
                <a:ea typeface="Courier New"/>
                <a:cs typeface="Courier New"/>
                <a:sym typeface="Courier New"/>
              </a:rPr>
              <a:t>un leñador, y estoy bien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+mj-lt"/>
                <a:ea typeface="Arial" charset="0"/>
                <a:cs typeface="Arial" charset="0"/>
                <a:sym typeface="Cabin"/>
              </a:rPr>
              <a:t>."    </a:t>
            </a:r>
            <a:endParaRPr lang="en-US" sz="2500" u="none" strike="noStrike" cap="none" dirty="0">
              <a:solidFill>
                <a:schemeClr val="lt1"/>
              </a:solidFill>
              <a:latin typeface="+mj-lt"/>
              <a:ea typeface="Arial" charset="0"/>
              <a:cs typeface="Arial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s-AR" sz="2500" dirty="0" smtClean="0">
                <a:solidFill>
                  <a:schemeClr val="lt1"/>
                </a:solidFill>
                <a:latin typeface="+mj-lt"/>
                <a:ea typeface="Courier New"/>
                <a:cs typeface="Courier New"/>
                <a:sym typeface="Courier New"/>
              </a:rPr>
              <a:t>Duermo </a:t>
            </a:r>
            <a:r>
              <a:rPr lang="es-AR" sz="2500" dirty="0">
                <a:solidFill>
                  <a:schemeClr val="lt1"/>
                </a:solidFill>
                <a:latin typeface="+mj-lt"/>
                <a:ea typeface="Courier New"/>
                <a:cs typeface="Courier New"/>
                <a:sym typeface="Courier New"/>
              </a:rPr>
              <a:t>toda la noche y trabajo todo el día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.'</a:t>
            </a:r>
            <a:endParaRPr lang="en-US" sz="2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7089941" y="1657354"/>
            <a:ext cx="2506950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04439" y="104637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xfrm>
            <a:off x="632178" y="949648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Definiciones y Usos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7" name="Shape 317"/>
          <p:cNvSpPr txBox="1">
            <a:spLocks noGrp="1"/>
          </p:cNvSpPr>
          <p:nvPr>
            <p:ph idx="1"/>
          </p:nvPr>
        </p:nvSpPr>
        <p:spPr>
          <a:xfrm>
            <a:off x="812799" y="786535"/>
            <a:ext cx="15019345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vez que hemos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definido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una función, podemos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llamarla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invocarla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todas las veces que queramos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Este es el patrón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almacenar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reutilizar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0376" y="104637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print_lyrics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():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AR" sz="3200" b="1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Soy </a:t>
            </a:r>
            <a:r>
              <a:rPr lang="es-AR" sz="3200" b="1" dirty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un leñador, y estoy bien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")</a:t>
            </a:r>
            <a:endParaRPr lang="en-US" sz="3000" b="1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AR" sz="3200" b="1" dirty="0" smtClean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Duermo </a:t>
            </a:r>
            <a:r>
              <a:rPr lang="es-AR" sz="3200" b="1" dirty="0">
                <a:solidFill>
                  <a:schemeClr val="lt1"/>
                </a:solidFill>
                <a:latin typeface="Courier New" pitchFamily="49" charset="0"/>
                <a:ea typeface="Courier New"/>
                <a:cs typeface="Courier New" pitchFamily="49" charset="0"/>
                <a:sym typeface="Courier New"/>
              </a:rPr>
              <a:t>toda la noche y trabajo todo el día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.')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'Yo')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print_lyrics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bg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7277986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Soy un leñador, y estoy bien.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Duermo toda la noche</a:t>
            </a:r>
            <a:r>
              <a:rPr lang="es-AR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trabajo todo el día</a:t>
            </a: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24" name="Shape 324"/>
          <p:cNvCxnSpPr/>
          <p:nvPr/>
        </p:nvCxnSpPr>
        <p:spPr>
          <a:xfrm flipH="1" flipV="1">
            <a:off x="4416754" y="5755341"/>
            <a:ext cx="4353900" cy="955768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" name="4 CuadroTexto"/>
          <p:cNvSpPr txBox="1"/>
          <p:nvPr/>
        </p:nvSpPr>
        <p:spPr>
          <a:xfrm>
            <a:off x="216470" y="156312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632178" y="782533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idx="1"/>
          </p:nvPr>
        </p:nvSpPr>
        <p:spPr>
          <a:xfrm>
            <a:off x="1155700" y="2315029"/>
            <a:ext cx="13932000" cy="3911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un valor que informamos a la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como su </a:t>
            </a:r>
            <a:r>
              <a:rPr lang="es-AR" sz="3600" b="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ntrada (input)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cuando llamamos a la función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Utilizamos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para poder instruir a la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que realice diferentes tareas cuando la llamamos en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diferentes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oportunidades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Colocamos los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entre paréntesis luego del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nombre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 la función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/>
          <p:nvPr/>
        </p:nvSpPr>
        <p:spPr>
          <a:xfrm>
            <a:off x="4487536" y="6570340"/>
            <a:ext cx="8784711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49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</a:t>
            </a:r>
            <a:r>
              <a:rPr lang="es-AR" sz="49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rande </a:t>
            </a:r>
            <a:r>
              <a:rPr lang="es-AR" sz="49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 </a:t>
            </a:r>
            <a:r>
              <a:rPr lang="es-AR" sz="49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s-AR" sz="49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s-AR" sz="49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'Hola mundo'</a:t>
            </a:r>
            <a:r>
              <a:rPr lang="es-AR" sz="49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s-AR" sz="49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11130500" y="769126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</a:t>
            </a:r>
            <a:endParaRPr lang="es-AR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33" name="Shape 333"/>
          <p:cNvCxnSpPr/>
          <p:nvPr/>
        </p:nvCxnSpPr>
        <p:spPr>
          <a:xfrm>
            <a:off x="9841700" y="7383139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6 CuadroTexto"/>
          <p:cNvSpPr txBox="1"/>
          <p:nvPr/>
        </p:nvSpPr>
        <p:spPr>
          <a:xfrm>
            <a:off x="180375" y="106978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547321"/>
            <a:ext cx="13345391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218595" y="1715274"/>
            <a:ext cx="862225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sz="3600" b="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5334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71000"/>
              <a:buFont typeface="Cabin"/>
              <a:buNone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 </a:t>
            </a:r>
            <a:r>
              <a:rPr lang="es-AR" sz="3600" b="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una variable que utilizamos </a:t>
            </a:r>
            <a:r>
              <a:rPr lang="es-AR" sz="3600" b="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la función </a:t>
            </a:r>
            <a:r>
              <a:rPr lang="es-AR" sz="3600" b="0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</a:t>
            </a:r>
            <a:r>
              <a:rPr lang="es-AR" sz="36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(definición)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Es una </a:t>
            </a:r>
            <a:r>
              <a:rPr lang="es-AR" sz="3600" b="0" dirty="0" smtClean="0">
                <a:solidFill>
                  <a:schemeClr val="lt1"/>
                </a:solidFill>
              </a:rPr>
              <a:t>“</a:t>
            </a:r>
            <a:r>
              <a:rPr lang="es-AR" sz="3600" b="0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s-AR" sz="3600" b="0" dirty="0" smtClean="0">
                <a:solidFill>
                  <a:schemeClr val="lt1"/>
                </a:solidFill>
              </a:rPr>
              <a:t>” (palanca)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que permite al código de la función acceder a los </a:t>
            </a:r>
            <a:r>
              <a:rPr lang="es-AR" sz="3600" b="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para invocar una función en particular.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sz="3600" b="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10175582" y="1813912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6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lang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6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lang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== 'es':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'Hola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6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lang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== 'fr':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'Bonjour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</a:t>
            </a:r>
            <a:r>
              <a:rPr lang="es-AR" sz="2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print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'Hello</a:t>
            </a:r>
            <a:r>
              <a:rPr lang="es-AR" sz="26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'en'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'es'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'fr'</a:t>
            </a: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endParaRPr lang="es-AR" sz="26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8595" y="156312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Valores de Retorno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6" name="Shape 346"/>
          <p:cNvSpPr txBox="1">
            <a:spLocks noGrp="1"/>
          </p:cNvSpPr>
          <p:nvPr>
            <p:ph idx="1"/>
          </p:nvPr>
        </p:nvSpPr>
        <p:spPr>
          <a:xfrm>
            <a:off x="1155700" y="2043776"/>
            <a:ext cx="13932000" cy="22542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menudo, una función tomará sus argumentos, hará algunos cálculos, y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retornará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un valor que se usará como el valor de la llamada de la función en la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expresión de llamada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La palabra clave </a:t>
            </a:r>
            <a:r>
              <a:rPr lang="es-AR" sz="3600" b="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(retorno)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se utiliza para esto.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7" name="Shape 347"/>
          <p:cNvSpPr txBox="1"/>
          <p:nvPr/>
        </p:nvSpPr>
        <p:spPr>
          <a:xfrm>
            <a:off x="1395358" y="4815676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s-AR" sz="32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3200" b="1" i="0" u="none" strike="noStrike" cap="none" dirty="0" err="1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32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s-AR" sz="32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sz="3200" b="1" i="0" u="none" strike="noStrike" cap="none" dirty="0" smtClean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s-AR" sz="32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2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saludo ()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, "Glenn</a:t>
            </a:r>
            <a:r>
              <a:rPr lang="es-AR" sz="32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s-AR" sz="32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2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saludo ()</a:t>
            </a:r>
            <a:r>
              <a:rPr lang="es-AR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, "Sally")</a:t>
            </a:r>
            <a:endParaRPr lang="es-AR" sz="32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8" name="Shape 348"/>
          <p:cNvSpPr txBox="1"/>
          <p:nvPr/>
        </p:nvSpPr>
        <p:spPr>
          <a:xfrm>
            <a:off x="10894613" y="5466304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s-AR" sz="3600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Hola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s-AR" sz="3600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Hola Sally</a:t>
            </a:r>
            <a:endParaRPr lang="es-AR" sz="3600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0375" y="106978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632178" y="760251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>
              <a:spcBef>
                <a:spcPts val="0"/>
              </a:spcBef>
              <a:buClr>
                <a:srgbClr val="FF00FF"/>
              </a:buClr>
              <a:buSzPct val="25000"/>
            </a:pPr>
            <a:r>
              <a:rPr lang="es-AR" sz="7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Valor </a:t>
            </a:r>
            <a:r>
              <a:rPr lang="es-AR" sz="7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 Retorno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4" name="Shape 354"/>
          <p:cNvSpPr txBox="1">
            <a:spLocks noGrp="1"/>
          </p:cNvSpPr>
          <p:nvPr>
            <p:ph idx="1"/>
          </p:nvPr>
        </p:nvSpPr>
        <p:spPr>
          <a:xfrm>
            <a:off x="459554" y="1537678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b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fructífera</a:t>
            </a:r>
            <a:r>
              <a:rPr lang="es-AR" sz="3600" b="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la que arroja un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valor de </a:t>
            </a:r>
            <a:r>
              <a:rPr lang="es-AR" sz="3600" b="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retorno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enunciado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termina la ejecución de la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devuelve” el </a:t>
            </a:r>
            <a:r>
              <a:rPr lang="es-AR" sz="36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 la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función</a:t>
            </a:r>
            <a:endParaRPr lang="es-AR" sz="3600" b="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/>
          <p:nvPr/>
        </p:nvSpPr>
        <p:spPr>
          <a:xfrm>
            <a:off x="9372135" y="1969217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lang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lang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== 'es':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'Hola</a:t>
            </a:r>
            <a:r>
              <a:rPr lang="es-ES" sz="25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err="1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lang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== '</a:t>
            </a:r>
            <a:r>
              <a:rPr lang="es-ES" sz="25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fr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   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2500" b="1" i="0" u="none" strike="noStrike" cap="none" dirty="0" err="1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Bonjour</a:t>
            </a:r>
            <a:r>
              <a:rPr lang="es-ES" sz="25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s-ES" sz="25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       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ES" sz="25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2500" b="1" i="0" u="none" strike="noStrike" cap="none" dirty="0" err="1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Hello</a:t>
            </a:r>
            <a:r>
              <a:rPr lang="es-ES" sz="2500" b="1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'en'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),'Glenn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Hello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'es'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),'Sally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Hola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ES" sz="25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saludo 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ES" sz="25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2500" b="1" i="0" u="none" strike="noStrike" cap="none" dirty="0" err="1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fr</a:t>
            </a:r>
            <a:r>
              <a:rPr lang="es-ES" sz="2500" b="1" i="0" u="none" strike="noStrike" cap="none" dirty="0" smtClean="0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),'Michael</a:t>
            </a:r>
            <a:r>
              <a:rPr lang="es-ES" sz="25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err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Bonjour</a:t>
            </a: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ES" sz="25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endParaRPr lang="es-ES" sz="25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6470" y="106978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xfrm>
            <a:off x="1155700" y="870410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71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Argumentos</a:t>
            </a:r>
            <a:r>
              <a:rPr lang="es-AR" sz="71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s-AR" sz="71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71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Parámetros</a:t>
            </a:r>
            <a:r>
              <a:rPr lang="es-AR" sz="71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y </a:t>
            </a:r>
            <a:r>
              <a:rPr lang="es-AR" sz="71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Resultados</a:t>
            </a:r>
            <a:endParaRPr lang="es-AR" sz="71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grande 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lang="es-AR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max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'Hola mundo'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grande</a:t>
            </a:r>
            <a:r>
              <a:rPr lang="es-AR" sz="3000" b="1" i="0" u="none" strike="noStrike" cap="none" dirty="0" smtClean="0">
                <a:solidFill>
                  <a:schemeClr val="bg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w</a:t>
            </a:r>
            <a:endParaRPr lang="es-AR" sz="3000" b="1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300438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24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4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max(</a:t>
            </a:r>
            <a:r>
              <a:rPr lang="es-AR" sz="24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inp</a:t>
            </a: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24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s-AR" sz="24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400" b="1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inp</a:t>
            </a: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s-AR" sz="24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return </a:t>
            </a:r>
            <a:r>
              <a:rPr lang="es-AR" sz="24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s-AR" sz="24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w</a:t>
            </a:r>
            <a:r>
              <a:rPr lang="es-AR" sz="2400" b="1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endParaRPr lang="es-AR" sz="2400" b="1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s-AR" sz="3600" dirty="0" smtClean="0">
                <a:solidFill>
                  <a:srgbClr val="FF7F00"/>
                </a:solidFill>
              </a:rPr>
              <a:t>'</a:t>
            </a:r>
            <a:r>
              <a:rPr lang="es-AR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Hola mundo</a:t>
            </a:r>
            <a:r>
              <a:rPr lang="es-AR" sz="3600" dirty="0" smtClean="0">
                <a:solidFill>
                  <a:srgbClr val="FF7F00"/>
                </a:solidFill>
              </a:rPr>
              <a:t>'</a:t>
            </a:r>
            <a:r>
              <a:rPr lang="es-AR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s-AR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00F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 dirty="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375615" y="5594350"/>
            <a:ext cx="1270409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Argumento</a:t>
            </a:r>
            <a:endParaRPr lang="es-AR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Parámetro</a:t>
            </a:r>
            <a:endParaRPr lang="es-AR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206385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Resultado</a:t>
            </a:r>
            <a:endParaRPr lang="es-AR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5" name="14 CuadroTexto"/>
          <p:cNvSpPr txBox="1"/>
          <p:nvPr/>
        </p:nvSpPr>
        <p:spPr>
          <a:xfrm>
            <a:off x="238455" y="115362"/>
            <a:ext cx="557784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chemeClr val="bg1"/>
                </a:solidFill>
              </a:rPr>
              <a:t>Funciones – Parte </a:t>
            </a:r>
            <a:r>
              <a:rPr lang="es-ES" sz="1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2501689" y="106978"/>
            <a:ext cx="2723823" cy="46800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0831 Lung MOOC Hayman Early Stage Definitive_JK-090815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243</TotalTime>
  <Words>1105</Words>
  <Application>Microsoft Office PowerPoint</Application>
  <PresentationFormat>Personalizado</PresentationFormat>
  <Paragraphs>185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150831 Lung MOOC Hayman Early Stage Definitive_JK-090815</vt:lpstr>
      <vt:lpstr>Construyendo Nuestras Propias Funciones</vt:lpstr>
      <vt:lpstr>Presentación de PowerPoint</vt:lpstr>
      <vt:lpstr>Definiciones y Usos</vt:lpstr>
      <vt:lpstr>Presentación de PowerPoint</vt:lpstr>
      <vt:lpstr>Argumentos</vt:lpstr>
      <vt:lpstr>Parámetros</vt:lpstr>
      <vt:lpstr>Valores de Retorno</vt:lpstr>
      <vt:lpstr>Valor de Retorno</vt:lpstr>
      <vt:lpstr>Argumentos, Parámetros, y Resultados</vt:lpstr>
      <vt:lpstr>Múltiples Parámetros / Argumentos</vt:lpstr>
      <vt:lpstr>Funciones Nulas (no fructíferas)</vt:lpstr>
      <vt:lpstr>Funcionar o no funcionar...</vt:lpstr>
      <vt:lpstr>Síntesis</vt:lpstr>
      <vt:lpstr>Presentación de PowerPoint</vt:lpstr>
      <vt:lpstr>Agradecimientos / Colaboraciones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Usuario</dc:creator>
  <cp:lastModifiedBy>Alicia</cp:lastModifiedBy>
  <cp:revision>77</cp:revision>
  <dcterms:modified xsi:type="dcterms:W3CDTF">2019-06-27T16:41:00Z</dcterms:modified>
</cp:coreProperties>
</file>