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706" r:id="rId1"/>
  </p:sldMasterIdLst>
  <p:notesMasterIdLst>
    <p:notesMasterId r:id="rId25"/>
  </p:notesMasterIdLst>
  <p:sldIdLst>
    <p:sldId id="275" r:id="rId2"/>
    <p:sldId id="276" r:id="rId3"/>
    <p:sldId id="277" r:id="rId4"/>
    <p:sldId id="278" r:id="rId5"/>
    <p:sldId id="279" r:id="rId6"/>
    <p:sldId id="280" r:id="rId7"/>
    <p:sldId id="281" r:id="rId8"/>
    <p:sldId id="282" r:id="rId9"/>
    <p:sldId id="283" r:id="rId10"/>
    <p:sldId id="284" r:id="rId11"/>
    <p:sldId id="285" r:id="rId12"/>
    <p:sldId id="286" r:id="rId13"/>
    <p:sldId id="309" r:id="rId14"/>
    <p:sldId id="310" r:id="rId15"/>
    <p:sldId id="311" r:id="rId16"/>
    <p:sldId id="312" r:id="rId17"/>
    <p:sldId id="313" r:id="rId18"/>
    <p:sldId id="314" r:id="rId19"/>
    <p:sldId id="315" r:id="rId20"/>
    <p:sldId id="316" r:id="rId21"/>
    <p:sldId id="295" r:id="rId22"/>
    <p:sldId id="320" r:id="rId23"/>
    <p:sldId id="307" r:id="rId24"/>
  </p:sldIdLst>
  <p:sldSz cx="16256000" cy="9144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FF00"/>
    <a:srgbClr val="00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4480" autoAdjust="0"/>
    <p:restoredTop sz="87567" autoAdjust="0"/>
  </p:normalViewPr>
  <p:slideViewPr>
    <p:cSldViewPr snapToGrid="0" snapToObjects="1">
      <p:cViewPr>
        <p:scale>
          <a:sx n="50" d="100"/>
          <a:sy n="50" d="100"/>
        </p:scale>
        <p:origin x="-1152" y="-158"/>
      </p:cViewPr>
      <p:guideLst>
        <p:guide orient="horz" pos="2880"/>
        <p:guide pos="5120"/>
      </p:guideLst>
    </p:cSldViewPr>
  </p:slideViewPr>
  <p:outlineViewPr>
    <p:cViewPr>
      <p:scale>
        <a:sx n="33" d="100"/>
        <a:sy n="33" d="100"/>
      </p:scale>
      <p:origin x="0" y="-27208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4" name="Shape 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 sz="1100"/>
            </a:lvl1pPr>
            <a:lvl2pPr lvl="1">
              <a:spcBef>
                <a:spcPts val="0"/>
              </a:spcBef>
              <a:defRPr sz="1100"/>
            </a:lvl2pPr>
            <a:lvl3pPr lvl="2">
              <a:spcBef>
                <a:spcPts val="0"/>
              </a:spcBef>
              <a:defRPr sz="1100"/>
            </a:lvl3pPr>
            <a:lvl4pPr lvl="3">
              <a:spcBef>
                <a:spcPts val="0"/>
              </a:spcBef>
              <a:defRPr sz="1100"/>
            </a:lvl4pPr>
            <a:lvl5pPr lvl="4">
              <a:spcBef>
                <a:spcPts val="0"/>
              </a:spcBef>
              <a:defRPr sz="1100"/>
            </a:lvl5pPr>
            <a:lvl6pPr lvl="5">
              <a:spcBef>
                <a:spcPts val="0"/>
              </a:spcBef>
              <a:defRPr sz="1100"/>
            </a:lvl6pPr>
            <a:lvl7pPr lvl="6">
              <a:spcBef>
                <a:spcPts val="0"/>
              </a:spcBef>
              <a:defRPr sz="1100"/>
            </a:lvl7pPr>
            <a:lvl8pPr lvl="7">
              <a:spcBef>
                <a:spcPts val="0"/>
              </a:spcBef>
              <a:defRPr sz="1100"/>
            </a:lvl8pPr>
            <a:lvl9pPr lvl="8">
              <a:spcBef>
                <a:spcPts val="0"/>
              </a:spcBef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509187180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4" name="Shape 51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dirty="0"/>
          </a:p>
        </p:txBody>
      </p:sp>
      <p:sp>
        <p:nvSpPr>
          <p:cNvPr id="515" name="Shape 515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64120373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1" name="Shape 57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dirty="0"/>
          </a:p>
        </p:txBody>
      </p:sp>
      <p:sp>
        <p:nvSpPr>
          <p:cNvPr id="572" name="Shape 57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84446462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7" name="Shape 57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dirty="0"/>
          </a:p>
        </p:txBody>
      </p:sp>
      <p:sp>
        <p:nvSpPr>
          <p:cNvPr id="578" name="Shape 578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9751254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2" name="Shape 58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dirty="0"/>
          </a:p>
        </p:txBody>
      </p:sp>
      <p:sp>
        <p:nvSpPr>
          <p:cNvPr id="583" name="Shape 58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73110920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6" name="Shape 53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dirty="0"/>
          </a:p>
        </p:txBody>
      </p:sp>
      <p:sp>
        <p:nvSpPr>
          <p:cNvPr id="537" name="Shape 537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44898063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1" name="Shape 54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dirty="0"/>
          </a:p>
        </p:txBody>
      </p:sp>
      <p:sp>
        <p:nvSpPr>
          <p:cNvPr id="542" name="Shape 54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41442443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7" name="Shape 54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dirty="0"/>
          </a:p>
        </p:txBody>
      </p:sp>
      <p:sp>
        <p:nvSpPr>
          <p:cNvPr id="548" name="Shape 548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01567794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3" name="Shape 55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dirty="0"/>
          </a:p>
        </p:txBody>
      </p:sp>
      <p:sp>
        <p:nvSpPr>
          <p:cNvPr id="554" name="Shape 554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343896308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9" name="Shape 55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dirty="0"/>
          </a:p>
        </p:txBody>
      </p:sp>
      <p:sp>
        <p:nvSpPr>
          <p:cNvPr id="560" name="Shape 560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821253583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5" name="Shape 56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dirty="0"/>
          </a:p>
        </p:txBody>
      </p:sp>
      <p:sp>
        <p:nvSpPr>
          <p:cNvPr id="566" name="Shape 566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052213618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1" name="Shape 57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dirty="0"/>
          </a:p>
        </p:txBody>
      </p:sp>
      <p:sp>
        <p:nvSpPr>
          <p:cNvPr id="572" name="Shape 57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3408580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9" name="Shape 51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dirty="0"/>
          </a:p>
        </p:txBody>
      </p:sp>
      <p:sp>
        <p:nvSpPr>
          <p:cNvPr id="520" name="Shape 520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431161656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2" name="Shape 58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dirty="0"/>
          </a:p>
        </p:txBody>
      </p:sp>
      <p:sp>
        <p:nvSpPr>
          <p:cNvPr id="583" name="Shape 58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870712165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9" name="Shape 66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dirty="0"/>
          </a:p>
        </p:txBody>
      </p:sp>
      <p:sp>
        <p:nvSpPr>
          <p:cNvPr id="670" name="Shape 670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440302321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Shape 20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r>
              <a:rPr lang="es-AR" sz="11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Nota de Chuck.</a:t>
            </a:r>
            <a:r>
              <a:rPr lang="es-AR" sz="11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s-AR" sz="11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Si está usando estos materiales, puede retirar el logotipo de UM y reemplazarlo por el suyo pero, por favor, conserve el logo de CC-BY en la primera página así como también retenga la(s) página(s) de agradecimientos al final. </a:t>
            </a:r>
            <a:endParaRPr lang="es-ES" sz="11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01" name="Shape 20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016737279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2" name="Shape 76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63" name="Shape 76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31487809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9" name="Shape 52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dirty="0"/>
          </a:p>
        </p:txBody>
      </p:sp>
      <p:sp>
        <p:nvSpPr>
          <p:cNvPr id="530" name="Shape 530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71710599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6" name="Shape 53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dirty="0"/>
          </a:p>
        </p:txBody>
      </p:sp>
      <p:sp>
        <p:nvSpPr>
          <p:cNvPr id="537" name="Shape 537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51515915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1" name="Shape 54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dirty="0"/>
          </a:p>
        </p:txBody>
      </p:sp>
      <p:sp>
        <p:nvSpPr>
          <p:cNvPr id="542" name="Shape 54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1888238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7" name="Shape 54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dirty="0"/>
          </a:p>
        </p:txBody>
      </p:sp>
      <p:sp>
        <p:nvSpPr>
          <p:cNvPr id="548" name="Shape 548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70476579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3" name="Shape 55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dirty="0"/>
          </a:p>
        </p:txBody>
      </p:sp>
      <p:sp>
        <p:nvSpPr>
          <p:cNvPr id="554" name="Shape 554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62638655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9" name="Shape 55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dirty="0"/>
          </a:p>
        </p:txBody>
      </p:sp>
      <p:sp>
        <p:nvSpPr>
          <p:cNvPr id="560" name="Shape 560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50693725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5" name="Shape 56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dirty="0"/>
          </a:p>
        </p:txBody>
      </p:sp>
      <p:sp>
        <p:nvSpPr>
          <p:cNvPr id="566" name="Shape 566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8197957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rgbClr val="28282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40678" y="889217"/>
            <a:ext cx="15174644" cy="2732951"/>
          </a:xfrm>
          <a:prstGeom prst="rect">
            <a:avLst/>
          </a:prstGeom>
          <a:effectLst>
            <a:innerShdw blurRad="482600" dist="50800" dir="13500000">
              <a:srgbClr val="000000">
                <a:alpha val="37000"/>
              </a:srgbClr>
            </a:innerShdw>
          </a:effectLst>
          <a:scene3d>
            <a:camera prst="orthographicFront"/>
            <a:lightRig rig="threePt" dir="t"/>
          </a:scene3d>
          <a:sp3d>
            <a:bevelT w="139700" prst="cross"/>
          </a:sp3d>
        </p:spPr>
        <p:txBody>
          <a:bodyPr lIns="162553" tIns="81276" rIns="162553" bIns="81276"/>
          <a:lstStyle>
            <a:lvl1pPr>
              <a:defRPr sz="6200" b="1" i="0" cap="none">
                <a:solidFill>
                  <a:schemeClr val="bg1"/>
                </a:solidFill>
                <a:latin typeface="Gill Sans SemiBold"/>
                <a:cs typeface="Lucida Grande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07135" y="5181600"/>
            <a:ext cx="13392187" cy="2336800"/>
          </a:xfrm>
        </p:spPr>
        <p:txBody>
          <a:bodyPr>
            <a:normAutofit/>
          </a:bodyPr>
          <a:lstStyle>
            <a:lvl1pPr marL="0" indent="0" algn="ctr">
              <a:buNone/>
              <a:defRPr sz="5500" b="1" i="0" baseline="0">
                <a:solidFill>
                  <a:srgbClr val="FDC227"/>
                </a:solidFill>
                <a:effectLst>
                  <a:innerShdw blurRad="63500" dist="50800" dir="13500000">
                    <a:srgbClr val="000000">
                      <a:alpha val="9000"/>
                    </a:srgbClr>
                  </a:innerShdw>
                </a:effectLst>
                <a:latin typeface="Gill Sans SemiBold"/>
                <a:cs typeface="Georgia"/>
              </a:defRPr>
            </a:lvl1pPr>
            <a:lvl2pPr marL="81276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62552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24382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325105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406382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48765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568935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65021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1027693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">
    <p:spTree>
      <p:nvGrpSpPr>
        <p:cNvPr id="1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Shape 194"/>
          <p:cNvSpPr txBox="1">
            <a:spLocks noGrp="1"/>
          </p:cNvSpPr>
          <p:nvPr>
            <p:ph type="title"/>
          </p:nvPr>
        </p:nvSpPr>
        <p:spPr>
          <a:xfrm>
            <a:off x="1155700" y="817418"/>
            <a:ext cx="13932000" cy="172248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lvl="0" algn="ctr" rtl="0">
              <a:spcBef>
                <a:spcPts val="0"/>
              </a:spcBef>
              <a:spcAft>
                <a:spcPts val="0"/>
              </a:spcAft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defRPr/>
            </a:lvl5pPr>
            <a:lvl6pPr marL="457200" lvl="5" algn="ctr" rtl="0">
              <a:spcBef>
                <a:spcPts val="0"/>
              </a:spcBef>
              <a:spcAft>
                <a:spcPts val="0"/>
              </a:spcAft>
              <a:defRPr/>
            </a:lvl6pPr>
            <a:lvl7pPr marL="914400" lvl="6" algn="ctr" rtl="0">
              <a:spcBef>
                <a:spcPts val="0"/>
              </a:spcBef>
              <a:spcAft>
                <a:spcPts val="0"/>
              </a:spcAft>
              <a:defRPr/>
            </a:lvl7pPr>
            <a:lvl8pPr marL="1371600" lvl="7" algn="ctr" rtl="0">
              <a:spcBef>
                <a:spcPts val="0"/>
              </a:spcBef>
              <a:spcAft>
                <a:spcPts val="0"/>
              </a:spcAft>
              <a:defRPr/>
            </a:lvl8pPr>
            <a:lvl9pPr marL="1828800" lvl="8" algn="ctr" rtl="0">
              <a:spcBef>
                <a:spcPts val="0"/>
              </a:spcBef>
              <a:spcAft>
                <a:spcPts val="0"/>
              </a:spcAft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1602939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lank">
    <p:spTree>
      <p:nvGrpSpPr>
        <p:cNvPr id="1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830187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2178" y="905084"/>
            <a:ext cx="14991644" cy="1247721"/>
          </a:xfrm>
          <a:prstGeom prst="rect">
            <a:avLst/>
          </a:prstGeom>
        </p:spPr>
        <p:txBody>
          <a:bodyPr lIns="162553" tIns="81276" rIns="162553" bIns="81276"/>
          <a:lstStyle>
            <a:lvl1pPr>
              <a:defRPr sz="6200" b="1" i="0" cap="none" baseline="0">
                <a:solidFill>
                  <a:srgbClr val="FFCB05"/>
                </a:solidFill>
                <a:effectLst>
                  <a:innerShdw blurRad="63500" dist="50800" dir="13500000">
                    <a:srgbClr val="000000">
                      <a:alpha val="14000"/>
                    </a:srgbClr>
                  </a:innerShdw>
                </a:effectLst>
                <a:latin typeface="Gill Sans SemiBold"/>
                <a:cs typeface="Georgia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2800" y="2475702"/>
            <a:ext cx="14630400" cy="590206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6553759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1683" y="1366549"/>
            <a:ext cx="15400421" cy="1816100"/>
          </a:xfrm>
          <a:prstGeom prst="rect">
            <a:avLst/>
          </a:prstGeom>
        </p:spPr>
        <p:txBody>
          <a:bodyPr lIns="162553" tIns="81276" rIns="162553" bIns="81276" anchor="t"/>
          <a:lstStyle>
            <a:lvl1pPr algn="ctr">
              <a:defRPr sz="6200" b="1" i="0" cap="none">
                <a:solidFill>
                  <a:schemeClr val="bg1"/>
                </a:solidFill>
                <a:latin typeface="Gill Sans SemiBold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4112" y="4919579"/>
            <a:ext cx="13817600" cy="956288"/>
          </a:xfrm>
        </p:spPr>
        <p:txBody>
          <a:bodyPr anchor="b">
            <a:normAutofit/>
          </a:bodyPr>
          <a:lstStyle>
            <a:lvl1pPr marL="0" indent="0" algn="ctr">
              <a:buNone/>
              <a:defRPr sz="4300">
                <a:solidFill>
                  <a:srgbClr val="FDC227"/>
                </a:solidFill>
              </a:defRPr>
            </a:lvl1pPr>
            <a:lvl2pPr marL="812764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2pPr>
            <a:lvl3pPr marL="1625529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3pPr>
            <a:lvl4pPr marL="2438293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4pPr>
            <a:lvl5pPr marL="3251058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5pPr>
            <a:lvl6pPr marL="4063822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6pPr>
            <a:lvl7pPr marL="4876587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7pPr>
            <a:lvl8pPr marL="5689351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8pPr>
            <a:lvl9pPr marL="6502116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85538934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8267" y="885296"/>
            <a:ext cx="14630400" cy="1248306"/>
          </a:xfrm>
          <a:prstGeom prst="rect">
            <a:avLst/>
          </a:prstGeom>
        </p:spPr>
        <p:txBody>
          <a:bodyPr lIns="162553" tIns="81276" rIns="162553" bIns="81276"/>
          <a:lstStyle>
            <a:lvl1pPr>
              <a:defRPr sz="5700" b="1" i="0" cap="none">
                <a:solidFill>
                  <a:schemeClr val="bg1"/>
                </a:solidFill>
                <a:latin typeface="Gill Sans SemiBold"/>
                <a:cs typeface="Lucida Grande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2800" y="2133602"/>
            <a:ext cx="7179733" cy="6034617"/>
          </a:xfrm>
        </p:spPr>
        <p:txBody>
          <a:bodyPr/>
          <a:lstStyle>
            <a:lvl1pPr>
              <a:defRPr sz="3200" b="1" i="0" cap="none">
                <a:solidFill>
                  <a:srgbClr val="FDC227"/>
                </a:solidFill>
                <a:latin typeface="Gill Sans SemiBold"/>
                <a:cs typeface="Lucida Grande"/>
              </a:defRPr>
            </a:lvl1pPr>
            <a:lvl2pPr>
              <a:defRPr sz="2800" b="0" i="1">
                <a:latin typeface="Gill Sans SemiBold"/>
                <a:cs typeface="Lucida Grande"/>
              </a:defRPr>
            </a:lvl2pPr>
            <a:lvl3pPr>
              <a:defRPr sz="2800" b="0" i="1">
                <a:latin typeface="Gill Sans SemiBold"/>
                <a:cs typeface="Lucida Grande"/>
              </a:defRPr>
            </a:lvl3pPr>
            <a:lvl4pPr>
              <a:defRPr sz="2800" b="0" i="1">
                <a:latin typeface="Gill Sans SemiBold"/>
                <a:cs typeface="Lucida Grande"/>
              </a:defRPr>
            </a:lvl4pPr>
            <a:lvl5pPr>
              <a:defRPr sz="2800" b="0" i="1">
                <a:latin typeface="Gill Sans SemiBold"/>
                <a:cs typeface="Lucida Grande"/>
              </a:defRPr>
            </a:lvl5pPr>
            <a:lvl6pPr>
              <a:defRPr sz="3200"/>
            </a:lvl6pPr>
            <a:lvl7pPr>
              <a:defRPr sz="3200"/>
            </a:lvl7pPr>
            <a:lvl8pPr>
              <a:defRPr sz="3200"/>
            </a:lvl8pPr>
            <a:lvl9pPr>
              <a:defRPr sz="3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63467" y="2133602"/>
            <a:ext cx="7179733" cy="6034617"/>
          </a:xfrm>
        </p:spPr>
        <p:txBody>
          <a:bodyPr/>
          <a:lstStyle>
            <a:lvl1pPr>
              <a:defRPr sz="3200" b="0" i="0">
                <a:solidFill>
                  <a:srgbClr val="FDC227"/>
                </a:solidFill>
                <a:latin typeface="Gill Sans SemiBold"/>
                <a:cs typeface="Lucida Grande"/>
              </a:defRPr>
            </a:lvl1pPr>
            <a:lvl2pPr>
              <a:defRPr sz="2800" b="0" i="1">
                <a:latin typeface="Gill Sans SemiBold"/>
                <a:cs typeface="Lucida Grande"/>
              </a:defRPr>
            </a:lvl2pPr>
            <a:lvl3pPr>
              <a:defRPr sz="2800" b="0" i="1">
                <a:latin typeface="Gill Sans SemiBold"/>
                <a:cs typeface="Lucida Grande"/>
              </a:defRPr>
            </a:lvl3pPr>
            <a:lvl4pPr>
              <a:defRPr sz="2800" b="0" i="1">
                <a:latin typeface="Gill Sans SemiBold"/>
                <a:cs typeface="Lucida Grande"/>
              </a:defRPr>
            </a:lvl4pPr>
            <a:lvl5pPr>
              <a:defRPr sz="2800" b="0" i="1">
                <a:latin typeface="Gill Sans SemiBold"/>
                <a:cs typeface="Lucida Grande"/>
              </a:defRPr>
            </a:lvl5pPr>
            <a:lvl6pPr>
              <a:defRPr sz="3200"/>
            </a:lvl6pPr>
            <a:lvl7pPr>
              <a:defRPr sz="3200"/>
            </a:lvl7pPr>
            <a:lvl8pPr>
              <a:defRPr sz="3200"/>
            </a:lvl8pPr>
            <a:lvl9pPr>
              <a:defRPr sz="3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817150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2800" y="820646"/>
            <a:ext cx="14630400" cy="1226172"/>
          </a:xfrm>
          <a:prstGeom prst="rect">
            <a:avLst/>
          </a:prstGeom>
        </p:spPr>
        <p:txBody>
          <a:bodyPr lIns="162553" tIns="81276" rIns="162553" bIns="81276"/>
          <a:lstStyle>
            <a:lvl1pPr>
              <a:defRPr sz="5700" b="0" i="0" cap="none">
                <a:solidFill>
                  <a:schemeClr val="bg1"/>
                </a:solidFill>
                <a:latin typeface="Gill Sans SemiBold"/>
                <a:cs typeface="Lucida Grande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2800" y="2046818"/>
            <a:ext cx="7182556" cy="853017"/>
          </a:xfrm>
        </p:spPr>
        <p:txBody>
          <a:bodyPr anchor="b">
            <a:noAutofit/>
          </a:bodyPr>
          <a:lstStyle>
            <a:lvl1pPr marL="0" indent="0" algn="ctr">
              <a:buNone/>
              <a:defRPr sz="3600" b="0" i="0" cap="none">
                <a:solidFill>
                  <a:srgbClr val="FDC227"/>
                </a:solidFill>
                <a:effectLst/>
                <a:latin typeface="Gill Sans SemiBold"/>
                <a:cs typeface="Lucida Grande"/>
              </a:defRPr>
            </a:lvl1pPr>
            <a:lvl2pPr marL="812764" indent="0">
              <a:buNone/>
              <a:defRPr sz="3600" b="1"/>
            </a:lvl2pPr>
            <a:lvl3pPr marL="1625529" indent="0">
              <a:buNone/>
              <a:defRPr sz="3200" b="1"/>
            </a:lvl3pPr>
            <a:lvl4pPr marL="2438293" indent="0">
              <a:buNone/>
              <a:defRPr sz="2800" b="1"/>
            </a:lvl4pPr>
            <a:lvl5pPr marL="3251058" indent="0">
              <a:buNone/>
              <a:defRPr sz="2800" b="1"/>
            </a:lvl5pPr>
            <a:lvl6pPr marL="4063822" indent="0">
              <a:buNone/>
              <a:defRPr sz="2800" b="1"/>
            </a:lvl6pPr>
            <a:lvl7pPr marL="4876587" indent="0">
              <a:buNone/>
              <a:defRPr sz="2800" b="1"/>
            </a:lvl7pPr>
            <a:lvl8pPr marL="5689351" indent="0">
              <a:buNone/>
              <a:defRPr sz="2800" b="1"/>
            </a:lvl8pPr>
            <a:lvl9pPr marL="6502116" indent="0">
              <a:buNone/>
              <a:defRPr sz="2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2800" y="3232187"/>
            <a:ext cx="7182556" cy="5268384"/>
          </a:xfrm>
        </p:spPr>
        <p:txBody>
          <a:bodyPr/>
          <a:lstStyle>
            <a:lvl1pPr>
              <a:defRPr sz="3200">
                <a:latin typeface="Gill Sans SemiBold"/>
                <a:cs typeface="Lucida Grande"/>
              </a:defRPr>
            </a:lvl1pPr>
            <a:lvl2pPr>
              <a:defRPr sz="2800" b="0" i="1">
                <a:latin typeface="Gill Sans SemiBold"/>
                <a:cs typeface="Lucida Grande"/>
              </a:defRPr>
            </a:lvl2pPr>
            <a:lvl3pPr>
              <a:defRPr sz="2800" b="0" i="1">
                <a:latin typeface="Gill Sans SemiBold"/>
                <a:cs typeface="Lucida Grande"/>
              </a:defRPr>
            </a:lvl3pPr>
            <a:lvl4pPr>
              <a:defRPr sz="2800" b="0" i="1">
                <a:latin typeface="Gill Sans SemiBold"/>
                <a:cs typeface="Lucida Grande"/>
              </a:defRPr>
            </a:lvl4pPr>
            <a:lvl5pPr>
              <a:defRPr sz="2800" b="0" i="1">
                <a:latin typeface="Gill Sans SemiBold"/>
                <a:cs typeface="Lucida Grande"/>
              </a:defRPr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8257825" y="2046818"/>
            <a:ext cx="7185378" cy="853017"/>
          </a:xfrm>
        </p:spPr>
        <p:txBody>
          <a:bodyPr anchor="b">
            <a:normAutofit/>
          </a:bodyPr>
          <a:lstStyle>
            <a:lvl1pPr marL="0" indent="0" algn="ctr">
              <a:buNone/>
              <a:defRPr sz="3600" b="0">
                <a:solidFill>
                  <a:srgbClr val="FDC227"/>
                </a:solidFill>
                <a:effectLst/>
                <a:latin typeface="Gill Sans SemiBold"/>
                <a:cs typeface="Lucida Grande"/>
              </a:defRPr>
            </a:lvl1pPr>
            <a:lvl2pPr marL="812764" indent="0">
              <a:buNone/>
              <a:defRPr sz="3600" b="1"/>
            </a:lvl2pPr>
            <a:lvl3pPr marL="1625529" indent="0">
              <a:buNone/>
              <a:defRPr sz="3200" b="1"/>
            </a:lvl3pPr>
            <a:lvl4pPr marL="2438293" indent="0">
              <a:buNone/>
              <a:defRPr sz="2800" b="1"/>
            </a:lvl4pPr>
            <a:lvl5pPr marL="3251058" indent="0">
              <a:buNone/>
              <a:defRPr sz="2800" b="1"/>
            </a:lvl5pPr>
            <a:lvl6pPr marL="4063822" indent="0">
              <a:buNone/>
              <a:defRPr sz="2800" b="1"/>
            </a:lvl6pPr>
            <a:lvl7pPr marL="4876587" indent="0">
              <a:buNone/>
              <a:defRPr sz="2800" b="1"/>
            </a:lvl7pPr>
            <a:lvl8pPr marL="5689351" indent="0">
              <a:buNone/>
              <a:defRPr sz="2800" b="1"/>
            </a:lvl8pPr>
            <a:lvl9pPr marL="6502116" indent="0">
              <a:buNone/>
              <a:defRPr sz="2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8257823" y="3232187"/>
            <a:ext cx="7185378" cy="5268384"/>
          </a:xfrm>
        </p:spPr>
        <p:txBody>
          <a:bodyPr/>
          <a:lstStyle>
            <a:lvl1pPr>
              <a:defRPr sz="3200">
                <a:latin typeface="Gill Sans SemiBold"/>
                <a:cs typeface="Lucida Grande"/>
              </a:defRPr>
            </a:lvl1pPr>
            <a:lvl2pPr>
              <a:defRPr sz="2800" b="0" i="1">
                <a:latin typeface="Gill Sans SemiBold"/>
                <a:cs typeface="Lucida Grande"/>
              </a:defRPr>
            </a:lvl2pPr>
            <a:lvl3pPr>
              <a:defRPr sz="2800" b="0" i="1">
                <a:latin typeface="Gill Sans SemiBold"/>
                <a:cs typeface="Lucida Grande"/>
              </a:defRPr>
            </a:lvl3pPr>
            <a:lvl4pPr>
              <a:defRPr sz="2800" b="0" i="1">
                <a:latin typeface="Gill Sans SemiBold"/>
                <a:cs typeface="Lucida Grande"/>
              </a:defRPr>
            </a:lvl4pPr>
            <a:lvl5pPr>
              <a:defRPr sz="2800" b="0" i="1">
                <a:latin typeface="Gill Sans SemiBold"/>
                <a:cs typeface="Lucida Grande"/>
              </a:defRPr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3834643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2800" y="1277099"/>
            <a:ext cx="14630400" cy="1226172"/>
          </a:xfrm>
          <a:prstGeom prst="rect">
            <a:avLst/>
          </a:prstGeom>
        </p:spPr>
        <p:txBody>
          <a:bodyPr lIns="162553" tIns="81276" rIns="162553" bIns="81276"/>
          <a:lstStyle>
            <a:lvl1pPr>
              <a:defRPr sz="5300" b="1" i="0" cap="none">
                <a:solidFill>
                  <a:schemeClr val="bg1"/>
                </a:solidFill>
                <a:latin typeface="Gill Sans SemiBold"/>
                <a:cs typeface="Lucida Grande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2947744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956829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2803" y="888973"/>
            <a:ext cx="5348112" cy="1238388"/>
          </a:xfrm>
          <a:prstGeom prst="rect">
            <a:avLst/>
          </a:prstGeom>
        </p:spPr>
        <p:txBody>
          <a:bodyPr lIns="162553" tIns="81276" rIns="162553" bIns="81276" anchor="b"/>
          <a:lstStyle>
            <a:lvl1pPr algn="l">
              <a:defRPr sz="3200" b="0" i="0">
                <a:solidFill>
                  <a:schemeClr val="bg1"/>
                </a:solidFill>
                <a:latin typeface="Gill Sans SemiBold"/>
                <a:cs typeface="Lucida Grande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55644" y="888975"/>
            <a:ext cx="9087556" cy="7493140"/>
          </a:xfrm>
        </p:spPr>
        <p:txBody>
          <a:bodyPr/>
          <a:lstStyle>
            <a:lvl1pPr>
              <a:defRPr sz="5000" b="0" i="0">
                <a:solidFill>
                  <a:srgbClr val="FDC227"/>
                </a:solidFill>
                <a:latin typeface="Gill Sans SemiBold"/>
                <a:cs typeface="Lucida Grande"/>
              </a:defRPr>
            </a:lvl1pPr>
            <a:lvl2pPr>
              <a:defRPr sz="5000" b="0" i="1">
                <a:latin typeface="Gill Sans SemiBold"/>
                <a:cs typeface="Lucida Grande"/>
              </a:defRPr>
            </a:lvl2pPr>
            <a:lvl3pPr>
              <a:defRPr sz="4300" b="0" i="1">
                <a:latin typeface="Gill Sans SemiBold"/>
                <a:cs typeface="Lucida Grande"/>
              </a:defRPr>
            </a:lvl3pPr>
            <a:lvl4pPr>
              <a:defRPr sz="3600" b="0" i="1">
                <a:latin typeface="Gill Sans SemiBold"/>
                <a:cs typeface="Lucida Grande"/>
              </a:defRPr>
            </a:lvl4pPr>
            <a:lvl5pPr>
              <a:defRPr sz="3600" b="0" i="1">
                <a:latin typeface="Gill Sans SemiBold"/>
                <a:cs typeface="Lucida Grande"/>
              </a:defRPr>
            </a:lvl5pPr>
            <a:lvl6pPr>
              <a:defRPr sz="3600"/>
            </a:lvl6pPr>
            <a:lvl7pPr>
              <a:defRPr sz="3600"/>
            </a:lvl7pPr>
            <a:lvl8pPr>
              <a:defRPr sz="3600"/>
            </a:lvl8pPr>
            <a:lvl9pPr>
              <a:defRPr sz="3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2803" y="2127365"/>
            <a:ext cx="5348112" cy="6254750"/>
          </a:xfrm>
        </p:spPr>
        <p:txBody>
          <a:bodyPr/>
          <a:lstStyle>
            <a:lvl1pPr marL="0" indent="0">
              <a:buNone/>
              <a:defRPr sz="2500">
                <a:solidFill>
                  <a:schemeClr val="bg1"/>
                </a:solidFill>
              </a:defRPr>
            </a:lvl1pPr>
            <a:lvl2pPr marL="812764" indent="0">
              <a:buNone/>
              <a:defRPr sz="2100"/>
            </a:lvl2pPr>
            <a:lvl3pPr marL="1625529" indent="0">
              <a:buNone/>
              <a:defRPr sz="1800"/>
            </a:lvl3pPr>
            <a:lvl4pPr marL="2438293" indent="0">
              <a:buNone/>
              <a:defRPr sz="1600"/>
            </a:lvl4pPr>
            <a:lvl5pPr marL="3251058" indent="0">
              <a:buNone/>
              <a:defRPr sz="1600"/>
            </a:lvl5pPr>
            <a:lvl6pPr marL="4063822" indent="0">
              <a:buNone/>
              <a:defRPr sz="1600"/>
            </a:lvl6pPr>
            <a:lvl7pPr marL="4876587" indent="0">
              <a:buNone/>
              <a:defRPr sz="1600"/>
            </a:lvl7pPr>
            <a:lvl8pPr marL="5689351" indent="0">
              <a:buNone/>
              <a:defRPr sz="1600"/>
            </a:lvl8pPr>
            <a:lvl9pPr marL="6502116" indent="0">
              <a:buNone/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327951419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86290" y="6400800"/>
            <a:ext cx="9753600" cy="755652"/>
          </a:xfrm>
          <a:prstGeom prst="rect">
            <a:avLst/>
          </a:prstGeom>
        </p:spPr>
        <p:txBody>
          <a:bodyPr lIns="162553" tIns="81276" rIns="162553" bIns="81276" anchor="b"/>
          <a:lstStyle>
            <a:lvl1pPr algn="l">
              <a:defRPr sz="3600" b="0">
                <a:solidFill>
                  <a:schemeClr val="bg1"/>
                </a:solidFill>
                <a:latin typeface="Gill Sans SemiBold"/>
                <a:cs typeface="Lucida Grande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186290" y="817033"/>
            <a:ext cx="9753600" cy="5486400"/>
          </a:xfrm>
        </p:spPr>
        <p:txBody>
          <a:bodyPr/>
          <a:lstStyle>
            <a:lvl1pPr marL="0" indent="0">
              <a:buNone/>
              <a:defRPr sz="5700"/>
            </a:lvl1pPr>
            <a:lvl2pPr marL="812764" indent="0">
              <a:buNone/>
              <a:defRPr sz="5000"/>
            </a:lvl2pPr>
            <a:lvl3pPr marL="1625529" indent="0">
              <a:buNone/>
              <a:defRPr sz="4300"/>
            </a:lvl3pPr>
            <a:lvl4pPr marL="2438293" indent="0">
              <a:buNone/>
              <a:defRPr sz="3600"/>
            </a:lvl4pPr>
            <a:lvl5pPr marL="3251058" indent="0">
              <a:buNone/>
              <a:defRPr sz="3600"/>
            </a:lvl5pPr>
            <a:lvl6pPr marL="4063822" indent="0">
              <a:buNone/>
              <a:defRPr sz="3600"/>
            </a:lvl6pPr>
            <a:lvl7pPr marL="4876587" indent="0">
              <a:buNone/>
              <a:defRPr sz="3600"/>
            </a:lvl7pPr>
            <a:lvl8pPr marL="5689351" indent="0">
              <a:buNone/>
              <a:defRPr sz="3600"/>
            </a:lvl8pPr>
            <a:lvl9pPr marL="6502116" indent="0">
              <a:buNone/>
              <a:defRPr sz="3600"/>
            </a:lvl9pPr>
          </a:lstStyle>
          <a:p>
            <a:r>
              <a:rPr lang="en-US" dirty="0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186290" y="7156451"/>
            <a:ext cx="9753600" cy="1073150"/>
          </a:xfrm>
        </p:spPr>
        <p:txBody>
          <a:bodyPr/>
          <a:lstStyle>
            <a:lvl1pPr marL="0" indent="0">
              <a:buNone/>
              <a:defRPr sz="2500" b="0" i="0">
                <a:solidFill>
                  <a:schemeClr val="bg1"/>
                </a:solidFill>
                <a:latin typeface="Gill Sans SemiBold"/>
                <a:cs typeface="Lucida Grande"/>
              </a:defRPr>
            </a:lvl1pPr>
            <a:lvl2pPr marL="812764" indent="0">
              <a:buNone/>
              <a:defRPr sz="2100"/>
            </a:lvl2pPr>
            <a:lvl3pPr marL="1625529" indent="0">
              <a:buNone/>
              <a:defRPr sz="1800"/>
            </a:lvl3pPr>
            <a:lvl4pPr marL="2438293" indent="0">
              <a:buNone/>
              <a:defRPr sz="1600"/>
            </a:lvl4pPr>
            <a:lvl5pPr marL="3251058" indent="0">
              <a:buNone/>
              <a:defRPr sz="1600"/>
            </a:lvl5pPr>
            <a:lvl6pPr marL="4063822" indent="0">
              <a:buNone/>
              <a:defRPr sz="1600"/>
            </a:lvl6pPr>
            <a:lvl7pPr marL="4876587" indent="0">
              <a:buNone/>
              <a:defRPr sz="1600"/>
            </a:lvl7pPr>
            <a:lvl8pPr marL="5689351" indent="0">
              <a:buNone/>
              <a:defRPr sz="1600"/>
            </a:lvl8pPr>
            <a:lvl9pPr marL="6502116" indent="0">
              <a:buNone/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777502918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8282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2800" y="2133602"/>
            <a:ext cx="14630400" cy="6034617"/>
          </a:xfrm>
          <a:prstGeom prst="rect">
            <a:avLst/>
          </a:prstGeom>
        </p:spPr>
        <p:txBody>
          <a:bodyPr vert="horz" lIns="162553" tIns="81276" rIns="162553" bIns="81276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pic>
        <p:nvPicPr>
          <p:cNvPr id="11" name="Picture 10" descr="Top_Bar_Background.png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6256000" cy="9144000"/>
          </a:xfrm>
          <a:prstGeom prst="rect">
            <a:avLst/>
          </a:prstGeom>
        </p:spPr>
      </p:pic>
      <p:sp>
        <p:nvSpPr>
          <p:cNvPr id="12" name="TextBox 11"/>
          <p:cNvSpPr txBox="1"/>
          <p:nvPr userDrawn="1"/>
        </p:nvSpPr>
        <p:spPr>
          <a:xfrm>
            <a:off x="160716" y="114157"/>
            <a:ext cx="4132393" cy="4462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300" dirty="0" smtClean="0">
                <a:solidFill>
                  <a:srgbClr val="FFFFFF"/>
                </a:solidFill>
                <a:latin typeface="Lucida Grande"/>
                <a:cs typeface="Lucida Grande"/>
              </a:rPr>
              <a:t>Loops and</a:t>
            </a:r>
            <a:r>
              <a:rPr lang="en-US" sz="2300" baseline="0" dirty="0" smtClean="0">
                <a:solidFill>
                  <a:srgbClr val="FFFFFF"/>
                </a:solidFill>
                <a:latin typeface="Lucida Grande"/>
                <a:cs typeface="Lucida Grande"/>
              </a:rPr>
              <a:t> Iteration – Part 3</a:t>
            </a:r>
            <a:endParaRPr lang="en-US" sz="2300" dirty="0">
              <a:solidFill>
                <a:srgbClr val="FFFFFF"/>
              </a:solidFill>
              <a:latin typeface="Lucida Grande"/>
              <a:cs typeface="Lucida Grande"/>
            </a:endParaRPr>
          </a:p>
        </p:txBody>
      </p:sp>
      <p:sp>
        <p:nvSpPr>
          <p:cNvPr id="13" name="TextBox 12"/>
          <p:cNvSpPr txBox="1"/>
          <p:nvPr userDrawn="1"/>
        </p:nvSpPr>
        <p:spPr>
          <a:xfrm>
            <a:off x="13602247" y="33546"/>
            <a:ext cx="1595309" cy="61555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700" b="0" dirty="0" smtClean="0">
                <a:solidFill>
                  <a:schemeClr val="bg1"/>
                </a:solidFill>
                <a:latin typeface="Georgia"/>
                <a:cs typeface="Georgia"/>
              </a:rPr>
              <a:t>PYTHON</a:t>
            </a:r>
            <a:r>
              <a:rPr lang="en-US" sz="1700" baseline="0" dirty="0" smtClean="0">
                <a:solidFill>
                  <a:schemeClr val="bg1"/>
                </a:solidFill>
                <a:latin typeface="Georgia"/>
                <a:cs typeface="Georgia"/>
              </a:rPr>
              <a:t> FOR</a:t>
            </a:r>
          </a:p>
          <a:p>
            <a:pPr algn="ctr"/>
            <a:r>
              <a:rPr lang="en-US" sz="1700" baseline="0" dirty="0" smtClean="0">
                <a:solidFill>
                  <a:schemeClr val="bg1"/>
                </a:solidFill>
                <a:latin typeface="Georgia"/>
                <a:cs typeface="Georgia"/>
              </a:rPr>
              <a:t>EVERYBODY</a:t>
            </a:r>
            <a:endParaRPr lang="en-US" sz="1700" dirty="0">
              <a:solidFill>
                <a:schemeClr val="bg1"/>
              </a:solidFill>
              <a:latin typeface="Georgia"/>
              <a:cs typeface="Georgia"/>
            </a:endParaRPr>
          </a:p>
        </p:txBody>
      </p:sp>
    </p:spTree>
    <p:extLst>
      <p:ext uri="{BB962C8B-B14F-4D97-AF65-F5344CB8AC3E}">
        <p14:creationId xmlns:p14="http://schemas.microsoft.com/office/powerpoint/2010/main" val="17010498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7" r:id="rId1"/>
    <p:sldLayoutId id="2147483708" r:id="rId2"/>
    <p:sldLayoutId id="2147483709" r:id="rId3"/>
    <p:sldLayoutId id="2147483710" r:id="rId4"/>
    <p:sldLayoutId id="2147483711" r:id="rId5"/>
    <p:sldLayoutId id="2147483712" r:id="rId6"/>
    <p:sldLayoutId id="2147483713" r:id="rId7"/>
    <p:sldLayoutId id="2147483714" r:id="rId8"/>
    <p:sldLayoutId id="2147483715" r:id="rId9"/>
    <p:sldLayoutId id="2147483716" r:id="rId10"/>
    <p:sldLayoutId id="2147483705" r:id="rId11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algn="ctr" defTabSz="812764" rtl="0" eaLnBrk="1" latinLnBrk="0" hangingPunct="1">
        <a:spcBef>
          <a:spcPct val="0"/>
        </a:spcBef>
        <a:buNone/>
        <a:defRPr sz="7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812764" rtl="0" eaLnBrk="1" latinLnBrk="0" hangingPunct="1">
        <a:spcBef>
          <a:spcPct val="20000"/>
        </a:spcBef>
        <a:buFont typeface="Arial"/>
        <a:buNone/>
        <a:defRPr sz="5700" b="1" i="0" kern="1200">
          <a:solidFill>
            <a:schemeClr val="bg1"/>
          </a:solidFill>
          <a:latin typeface="Gill Sans SemiBold"/>
          <a:ea typeface="+mn-ea"/>
          <a:cs typeface="Lucida Grande"/>
        </a:defRPr>
      </a:lvl1pPr>
      <a:lvl2pPr marL="1320742" indent="-507978" algn="l" defTabSz="812764" rtl="0" eaLnBrk="1" latinLnBrk="0" hangingPunct="1">
        <a:spcBef>
          <a:spcPct val="20000"/>
        </a:spcBef>
        <a:buFont typeface="Arial"/>
        <a:buChar char="–"/>
        <a:defRPr sz="3600" b="1" i="0" kern="1200">
          <a:solidFill>
            <a:schemeClr val="bg1"/>
          </a:solidFill>
          <a:latin typeface="Gill Sans SemiBold"/>
          <a:ea typeface="+mn-ea"/>
          <a:cs typeface="Lucida Grande"/>
        </a:defRPr>
      </a:lvl2pPr>
      <a:lvl3pPr marL="2031911" indent="-406382" algn="l" defTabSz="812764" rtl="0" eaLnBrk="1" latinLnBrk="0" hangingPunct="1">
        <a:spcBef>
          <a:spcPct val="20000"/>
        </a:spcBef>
        <a:buFont typeface="Arial"/>
        <a:buChar char="•"/>
        <a:defRPr sz="3200" b="0" i="1" kern="1200">
          <a:solidFill>
            <a:schemeClr val="bg1"/>
          </a:solidFill>
          <a:latin typeface="Gill Sans SemiBold"/>
          <a:ea typeface="+mn-ea"/>
          <a:cs typeface="Lucida Grande"/>
        </a:defRPr>
      </a:lvl3pPr>
      <a:lvl4pPr marL="2844676" indent="-406382" algn="l" defTabSz="812764" rtl="0" eaLnBrk="1" latinLnBrk="0" hangingPunct="1">
        <a:spcBef>
          <a:spcPct val="20000"/>
        </a:spcBef>
        <a:buFont typeface="Arial"/>
        <a:buChar char="–"/>
        <a:defRPr sz="2700" b="0" i="1" kern="1200">
          <a:solidFill>
            <a:schemeClr val="bg1"/>
          </a:solidFill>
          <a:latin typeface="Gill Sans SemiBold"/>
          <a:ea typeface="+mn-ea"/>
          <a:cs typeface="Lucida Grande"/>
        </a:defRPr>
      </a:lvl4pPr>
      <a:lvl5pPr marL="3657440" indent="-406382" algn="l" defTabSz="812764" rtl="0" eaLnBrk="1" latinLnBrk="0" hangingPunct="1">
        <a:spcBef>
          <a:spcPct val="20000"/>
        </a:spcBef>
        <a:buFont typeface="Arial"/>
        <a:buChar char="»"/>
        <a:defRPr sz="2100" b="0" i="1" kern="1200">
          <a:solidFill>
            <a:schemeClr val="bg1"/>
          </a:solidFill>
          <a:latin typeface="Gill Sans SemiBold"/>
          <a:ea typeface="+mn-ea"/>
          <a:cs typeface="Lucida Grande"/>
        </a:defRPr>
      </a:lvl5pPr>
      <a:lvl6pPr marL="4470204" indent="-406382" algn="l" defTabSz="812764" rtl="0" eaLnBrk="1" latinLnBrk="0" hangingPunct="1">
        <a:spcBef>
          <a:spcPct val="20000"/>
        </a:spcBef>
        <a:buFont typeface="Arial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282969" indent="-406382" algn="l" defTabSz="812764" rtl="0" eaLnBrk="1" latinLnBrk="0" hangingPunct="1">
        <a:spcBef>
          <a:spcPct val="20000"/>
        </a:spcBef>
        <a:buFont typeface="Arial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095733" indent="-406382" algn="l" defTabSz="812764" rtl="0" eaLnBrk="1" latinLnBrk="0" hangingPunct="1">
        <a:spcBef>
          <a:spcPct val="20000"/>
        </a:spcBef>
        <a:buFont typeface="Arial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6908498" indent="-406382" algn="l" defTabSz="812764" rtl="0" eaLnBrk="1" latinLnBrk="0" hangingPunct="1">
        <a:spcBef>
          <a:spcPct val="20000"/>
        </a:spcBef>
        <a:buFont typeface="Arial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812764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812764" algn="l" defTabSz="812764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625529" algn="l" defTabSz="812764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438293" algn="l" defTabSz="812764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4pPr>
      <a:lvl5pPr marL="3251058" algn="l" defTabSz="812764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5pPr>
      <a:lvl6pPr marL="4063822" algn="l" defTabSz="812764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6pPr>
      <a:lvl7pPr marL="4876587" algn="l" defTabSz="812764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7pPr>
      <a:lvl8pPr marL="5689351" algn="l" defTabSz="812764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8pPr>
      <a:lvl9pPr marL="6502116" algn="l" defTabSz="812764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0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0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0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0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0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0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0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0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0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0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0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0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dr-chuck.com" TargetMode="External"/><Relationship Id="rId7" Type="http://schemas.openxmlformats.org/officeDocument/2006/relationships/image" Target="../media/image2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0.xml"/><Relationship Id="rId6" Type="http://schemas.openxmlformats.org/officeDocument/2006/relationships/image" Target="../media/image4.png"/><Relationship Id="rId5" Type="http://schemas.openxmlformats.org/officeDocument/2006/relationships/image" Target="../media/image3.jpeg"/><Relationship Id="rId4" Type="http://schemas.openxmlformats.org/officeDocument/2006/relationships/hyperlink" Target="http://open.umich.edu/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0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0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0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0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0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0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7" name="Shape 517"/>
          <p:cNvSpPr txBox="1">
            <a:spLocks noGrp="1"/>
          </p:cNvSpPr>
          <p:nvPr>
            <p:ph type="title"/>
          </p:nvPr>
        </p:nvSpPr>
        <p:spPr>
          <a:xfrm>
            <a:off x="1155700" y="1536700"/>
            <a:ext cx="13931900" cy="5035550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s-ES" sz="7600" u="none" strike="noStrike" cap="none" dirty="0" smtClean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Lenguajes de Bucle:</a:t>
            </a:r>
            <a:br>
              <a:rPr lang="es-ES" sz="7600" u="none" strike="noStrike" cap="none" dirty="0" smtClean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</a:br>
            <a:r>
              <a:rPr lang="es-ES" sz="7600" u="none" strike="noStrike" cap="none" dirty="0" smtClean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Lo </a:t>
            </a:r>
            <a:r>
              <a:rPr lang="es-ES" sz="7600" dirty="0" smtClean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Que </a:t>
            </a:r>
            <a:r>
              <a:rPr lang="es-ES" sz="7600" u="none" strike="noStrike" cap="none" dirty="0" smtClean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Hacemos en los Bucles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s-ES" sz="4800" b="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Nota: Aunque estos ejemplos sean simples, los patrones se aplican a todos los tipos de bucles</a:t>
            </a:r>
            <a:endParaRPr lang="es-ES" sz="4800" b="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6244" y="176715"/>
            <a:ext cx="3898076" cy="468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4 CuadroTexto"/>
          <p:cNvSpPr txBox="1"/>
          <p:nvPr/>
        </p:nvSpPr>
        <p:spPr>
          <a:xfrm>
            <a:off x="148634" y="176715"/>
            <a:ext cx="39356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1800" dirty="0" smtClean="0">
                <a:solidFill>
                  <a:schemeClr val="bg1"/>
                </a:solidFill>
              </a:rPr>
              <a:t>Bucles e Iteración  – Parte 3</a:t>
            </a:r>
            <a:endParaRPr lang="es-AR" sz="1800" dirty="0">
              <a:solidFill>
                <a:schemeClr val="bg1"/>
              </a:solidFill>
            </a:endParaRP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225427" y="32084"/>
            <a:ext cx="2933700" cy="5274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6 CuadroTexto"/>
          <p:cNvSpPr txBox="1"/>
          <p:nvPr/>
        </p:nvSpPr>
        <p:spPr>
          <a:xfrm>
            <a:off x="12474743" y="142063"/>
            <a:ext cx="27238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sz="1800" dirty="0" smtClean="0">
                <a:solidFill>
                  <a:schemeClr val="bg1"/>
                </a:solidFill>
              </a:rPr>
              <a:t>PYTHON PARA TODOS</a:t>
            </a:r>
            <a:endParaRPr lang="es-AR" sz="18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4" name="Shape 57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lvl="0">
              <a:buClr>
                <a:schemeClr val="lt1"/>
              </a:buClr>
              <a:buSzPct val="25000"/>
            </a:pPr>
            <a:r>
              <a:rPr lang="es-ES" sz="7600" b="1" dirty="0" smtClean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¿Cuál es el número mayor?</a:t>
            </a:r>
            <a:endParaRPr lang="en-US" sz="7600" b="1" u="none" strike="noStrike" cap="none" dirty="0">
              <a:solidFill>
                <a:srgbClr val="FFFF00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575" name="Shape 575"/>
          <p:cNvSpPr txBox="1"/>
          <p:nvPr/>
        </p:nvSpPr>
        <p:spPr>
          <a:xfrm>
            <a:off x="12547600" y="3609975"/>
            <a:ext cx="1003199" cy="11811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5400" u="none" strike="noStrike" cap="none" dirty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15</a:t>
            </a: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6244" y="176715"/>
            <a:ext cx="3898076" cy="468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5 CuadroTexto"/>
          <p:cNvSpPr txBox="1"/>
          <p:nvPr/>
        </p:nvSpPr>
        <p:spPr>
          <a:xfrm>
            <a:off x="148634" y="176715"/>
            <a:ext cx="39356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1800" dirty="0" smtClean="0">
                <a:solidFill>
                  <a:schemeClr val="bg1"/>
                </a:solidFill>
              </a:rPr>
              <a:t>Bucles e Iteración  – Parte 3</a:t>
            </a:r>
            <a:endParaRPr lang="es-AR" sz="1800" dirty="0">
              <a:solidFill>
                <a:schemeClr val="bg1"/>
              </a:solidFill>
            </a:endParaRP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225427" y="32084"/>
            <a:ext cx="2933700" cy="5274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7 CuadroTexto"/>
          <p:cNvSpPr txBox="1"/>
          <p:nvPr/>
        </p:nvSpPr>
        <p:spPr>
          <a:xfrm>
            <a:off x="12474743" y="142063"/>
            <a:ext cx="27238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sz="1800" dirty="0" smtClean="0">
                <a:solidFill>
                  <a:schemeClr val="bg1"/>
                </a:solidFill>
              </a:rPr>
              <a:t>PYTHON PARA TODOS</a:t>
            </a:r>
            <a:endParaRPr lang="es-AR" sz="18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0" name="Shape 580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lvl="0">
              <a:buClr>
                <a:schemeClr val="lt1"/>
              </a:buClr>
              <a:buSzPct val="25000"/>
            </a:pPr>
            <a:r>
              <a:rPr lang="es-ES" sz="7600" b="1" dirty="0" smtClean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¿Cuál es el número mayor?</a:t>
            </a:r>
            <a:endParaRPr lang="en-US" sz="7600" b="1" u="none" strike="noStrike" cap="none" dirty="0">
              <a:solidFill>
                <a:srgbClr val="FFFF00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6244" y="176715"/>
            <a:ext cx="3898076" cy="468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4 CuadroTexto"/>
          <p:cNvSpPr txBox="1"/>
          <p:nvPr/>
        </p:nvSpPr>
        <p:spPr>
          <a:xfrm>
            <a:off x="148634" y="176715"/>
            <a:ext cx="39356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1800" dirty="0" smtClean="0">
                <a:solidFill>
                  <a:schemeClr val="bg1"/>
                </a:solidFill>
              </a:rPr>
              <a:t>Bucles e Iteración  – Parte 3</a:t>
            </a:r>
            <a:endParaRPr lang="es-AR" sz="1800" dirty="0">
              <a:solidFill>
                <a:schemeClr val="bg1"/>
              </a:solidFill>
            </a:endParaRP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225427" y="32084"/>
            <a:ext cx="2933700" cy="5274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6 CuadroTexto"/>
          <p:cNvSpPr txBox="1"/>
          <p:nvPr/>
        </p:nvSpPr>
        <p:spPr>
          <a:xfrm>
            <a:off x="12474743" y="142063"/>
            <a:ext cx="27238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sz="1800" dirty="0" smtClean="0">
                <a:solidFill>
                  <a:schemeClr val="bg1"/>
                </a:solidFill>
              </a:rPr>
              <a:t>PYTHON PARA TODOS</a:t>
            </a:r>
            <a:endParaRPr lang="es-AR" sz="18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5" name="Shape 585"/>
          <p:cNvSpPr txBox="1"/>
          <p:nvPr/>
        </p:nvSpPr>
        <p:spPr>
          <a:xfrm>
            <a:off x="3771900" y="3609975"/>
            <a:ext cx="1003199" cy="11811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5400" u="none" strike="noStrike" cap="none" dirty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3</a:t>
            </a:r>
          </a:p>
        </p:txBody>
      </p:sp>
      <p:sp>
        <p:nvSpPr>
          <p:cNvPr id="586" name="Shape 586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lvl="0">
              <a:buClr>
                <a:schemeClr val="lt1"/>
              </a:buClr>
              <a:buSzPct val="25000"/>
            </a:pPr>
            <a:r>
              <a:rPr lang="es-ES" sz="7600" b="1" dirty="0" smtClean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¿Cuál es el número mayor?</a:t>
            </a:r>
            <a:endParaRPr lang="en-US" sz="7600" b="1" u="none" strike="noStrike" cap="none" dirty="0">
              <a:solidFill>
                <a:srgbClr val="FFFF00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587" name="Shape 587"/>
          <p:cNvSpPr txBox="1"/>
          <p:nvPr/>
        </p:nvSpPr>
        <p:spPr>
          <a:xfrm>
            <a:off x="5343525" y="3609975"/>
            <a:ext cx="1003199" cy="11811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5400" u="none" strike="noStrike" cap="none" dirty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41</a:t>
            </a:r>
          </a:p>
        </p:txBody>
      </p:sp>
      <p:sp>
        <p:nvSpPr>
          <p:cNvPr id="588" name="Shape 588"/>
          <p:cNvSpPr txBox="1"/>
          <p:nvPr/>
        </p:nvSpPr>
        <p:spPr>
          <a:xfrm>
            <a:off x="7145336" y="3609975"/>
            <a:ext cx="1003199" cy="11811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5400" u="none" strike="noStrike" cap="none" dirty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12</a:t>
            </a:r>
          </a:p>
        </p:txBody>
      </p:sp>
      <p:sp>
        <p:nvSpPr>
          <p:cNvPr id="589" name="Shape 589"/>
          <p:cNvSpPr txBox="1"/>
          <p:nvPr/>
        </p:nvSpPr>
        <p:spPr>
          <a:xfrm>
            <a:off x="8945561" y="3609975"/>
            <a:ext cx="1003199" cy="11811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5400" u="none" strike="noStrike" cap="none" dirty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9</a:t>
            </a:r>
          </a:p>
        </p:txBody>
      </p:sp>
      <p:sp>
        <p:nvSpPr>
          <p:cNvPr id="590" name="Shape 590"/>
          <p:cNvSpPr txBox="1"/>
          <p:nvPr/>
        </p:nvSpPr>
        <p:spPr>
          <a:xfrm>
            <a:off x="10671175" y="3609975"/>
            <a:ext cx="1003199" cy="11811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5400" u="none" strike="noStrike" cap="none" dirty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74</a:t>
            </a:r>
          </a:p>
        </p:txBody>
      </p:sp>
      <p:sp>
        <p:nvSpPr>
          <p:cNvPr id="591" name="Shape 591"/>
          <p:cNvSpPr txBox="1"/>
          <p:nvPr/>
        </p:nvSpPr>
        <p:spPr>
          <a:xfrm>
            <a:off x="12547600" y="3609975"/>
            <a:ext cx="1003199" cy="11811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5400" u="none" strike="noStrike" cap="none" dirty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15</a:t>
            </a:r>
          </a:p>
        </p:txBody>
      </p:sp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6244" y="176715"/>
            <a:ext cx="3898076" cy="468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1" name="10 CuadroTexto"/>
          <p:cNvSpPr txBox="1"/>
          <p:nvPr/>
        </p:nvSpPr>
        <p:spPr>
          <a:xfrm>
            <a:off x="148634" y="176715"/>
            <a:ext cx="39356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1800" dirty="0" smtClean="0">
                <a:solidFill>
                  <a:schemeClr val="bg1"/>
                </a:solidFill>
              </a:rPr>
              <a:t>Bucles e Iteración  – Parte 3</a:t>
            </a:r>
            <a:endParaRPr lang="es-AR" sz="1800" dirty="0">
              <a:solidFill>
                <a:schemeClr val="bg1"/>
              </a:solidFill>
            </a:endParaRPr>
          </a:p>
        </p:txBody>
      </p:sp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225427" y="32084"/>
            <a:ext cx="2933700" cy="5274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3" name="12 CuadroTexto"/>
          <p:cNvSpPr txBox="1"/>
          <p:nvPr/>
        </p:nvSpPr>
        <p:spPr>
          <a:xfrm>
            <a:off x="12474743" y="142063"/>
            <a:ext cx="27238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sz="1800" dirty="0" smtClean="0">
                <a:solidFill>
                  <a:schemeClr val="bg1"/>
                </a:solidFill>
              </a:rPr>
              <a:t>PYTHON PARA TODOS</a:t>
            </a:r>
            <a:endParaRPr lang="es-AR" sz="18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9" name="Shape 539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lvl="0">
              <a:buClr>
                <a:schemeClr val="lt1"/>
              </a:buClr>
              <a:buSzPct val="25000"/>
            </a:pPr>
            <a:r>
              <a:rPr lang="es-ES" sz="7600" b="1" dirty="0" smtClean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¿Cuál es el número mayor?</a:t>
            </a:r>
            <a:endParaRPr lang="en-US" sz="7600" b="1" u="none" strike="noStrike" cap="none" dirty="0">
              <a:solidFill>
                <a:srgbClr val="FFFF00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3" name="Shape 597"/>
          <p:cNvSpPr txBox="1"/>
          <p:nvPr/>
        </p:nvSpPr>
        <p:spPr>
          <a:xfrm>
            <a:off x="6451600" y="6159500"/>
            <a:ext cx="5841899" cy="1307999"/>
          </a:xfrm>
          <a:prstGeom prst="rect">
            <a:avLst/>
          </a:prstGeom>
          <a:noFill/>
          <a:ln w="25400" cap="rnd" cmpd="sng">
            <a:solidFill>
              <a:srgbClr val="00F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4" name="Shape 598"/>
          <p:cNvSpPr txBox="1"/>
          <p:nvPr/>
        </p:nvSpPr>
        <p:spPr>
          <a:xfrm>
            <a:off x="2841624" y="6502400"/>
            <a:ext cx="3344863" cy="622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largest_so_far</a:t>
            </a:r>
          </a:p>
        </p:txBody>
      </p:sp>
      <p:sp>
        <p:nvSpPr>
          <p:cNvPr id="5" name="Shape 599"/>
          <p:cNvSpPr txBox="1"/>
          <p:nvPr/>
        </p:nvSpPr>
        <p:spPr>
          <a:xfrm>
            <a:off x="6642100" y="6259512"/>
            <a:ext cx="760500" cy="1108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5400" u="none" strike="noStrike" cap="none" dirty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-1</a:t>
            </a: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6244" y="176715"/>
            <a:ext cx="3898076" cy="468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7 CuadroTexto"/>
          <p:cNvSpPr txBox="1"/>
          <p:nvPr/>
        </p:nvSpPr>
        <p:spPr>
          <a:xfrm>
            <a:off x="148634" y="176715"/>
            <a:ext cx="39356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1800" dirty="0" smtClean="0">
                <a:solidFill>
                  <a:schemeClr val="bg1"/>
                </a:solidFill>
              </a:rPr>
              <a:t>Bucles e Iteración  – Parte 3</a:t>
            </a:r>
            <a:endParaRPr lang="es-AR" sz="1800" dirty="0">
              <a:solidFill>
                <a:schemeClr val="bg1"/>
              </a:solidFill>
            </a:endParaRPr>
          </a:p>
        </p:txBody>
      </p:sp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225427" y="32084"/>
            <a:ext cx="2933700" cy="5274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" name="9 CuadroTexto"/>
          <p:cNvSpPr txBox="1"/>
          <p:nvPr/>
        </p:nvSpPr>
        <p:spPr>
          <a:xfrm>
            <a:off x="12474743" y="142063"/>
            <a:ext cx="27238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sz="1800" dirty="0" smtClean="0">
                <a:solidFill>
                  <a:schemeClr val="bg1"/>
                </a:solidFill>
              </a:rPr>
              <a:t>PYTHON PARA TODOS</a:t>
            </a:r>
            <a:endParaRPr lang="es-AR" sz="1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6223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4" name="Shape 544"/>
          <p:cNvSpPr txBox="1"/>
          <p:nvPr/>
        </p:nvSpPr>
        <p:spPr>
          <a:xfrm>
            <a:off x="3771900" y="3609975"/>
            <a:ext cx="1003199" cy="11811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5400" u="none" strike="noStrike" cap="none" dirty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3</a:t>
            </a:r>
          </a:p>
        </p:txBody>
      </p:sp>
      <p:sp>
        <p:nvSpPr>
          <p:cNvPr id="545" name="Shape 545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lvl="0">
              <a:buClr>
                <a:schemeClr val="lt1"/>
              </a:buClr>
              <a:buSzPct val="25000"/>
            </a:pPr>
            <a:r>
              <a:rPr lang="es-ES" sz="7600" b="1" dirty="0" smtClean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¿Cuál es el número mayor?</a:t>
            </a:r>
            <a:endParaRPr lang="en-US" sz="7600" b="1" u="none" strike="noStrike" cap="none" dirty="0">
              <a:solidFill>
                <a:srgbClr val="FFFF00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4" name="Shape 597"/>
          <p:cNvSpPr txBox="1"/>
          <p:nvPr/>
        </p:nvSpPr>
        <p:spPr>
          <a:xfrm>
            <a:off x="6451600" y="6159500"/>
            <a:ext cx="5841899" cy="1307999"/>
          </a:xfrm>
          <a:prstGeom prst="rect">
            <a:avLst/>
          </a:prstGeom>
          <a:noFill/>
          <a:ln w="25400" cap="rnd" cmpd="sng">
            <a:solidFill>
              <a:srgbClr val="00F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5" name="Shape 598"/>
          <p:cNvSpPr txBox="1"/>
          <p:nvPr/>
        </p:nvSpPr>
        <p:spPr>
          <a:xfrm>
            <a:off x="2841624" y="6502400"/>
            <a:ext cx="3344863" cy="622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largest_so_far</a:t>
            </a:r>
          </a:p>
        </p:txBody>
      </p:sp>
      <p:sp>
        <p:nvSpPr>
          <p:cNvPr id="6" name="Shape 599"/>
          <p:cNvSpPr txBox="1"/>
          <p:nvPr/>
        </p:nvSpPr>
        <p:spPr>
          <a:xfrm>
            <a:off x="6642100" y="6259512"/>
            <a:ext cx="760500" cy="1108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5400" u="none" strike="noStrike" cap="none" dirty="0" smtClean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3</a:t>
            </a:r>
            <a:endParaRPr lang="en-US" sz="5400" u="none" strike="noStrike" cap="none" dirty="0">
              <a:solidFill>
                <a:srgbClr val="FF00FF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6244" y="176715"/>
            <a:ext cx="3898076" cy="468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8 CuadroTexto"/>
          <p:cNvSpPr txBox="1"/>
          <p:nvPr/>
        </p:nvSpPr>
        <p:spPr>
          <a:xfrm>
            <a:off x="148634" y="176715"/>
            <a:ext cx="39356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1800" dirty="0" smtClean="0">
                <a:solidFill>
                  <a:schemeClr val="bg1"/>
                </a:solidFill>
              </a:rPr>
              <a:t>Bucles e Iteración  – Parte 3</a:t>
            </a:r>
            <a:endParaRPr lang="es-AR" sz="1800" dirty="0">
              <a:solidFill>
                <a:schemeClr val="bg1"/>
              </a:solidFill>
            </a:endParaRPr>
          </a:p>
        </p:txBody>
      </p:sp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225427" y="32084"/>
            <a:ext cx="2933700" cy="5274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1" name="10 CuadroTexto"/>
          <p:cNvSpPr txBox="1"/>
          <p:nvPr/>
        </p:nvSpPr>
        <p:spPr>
          <a:xfrm>
            <a:off x="12474743" y="142063"/>
            <a:ext cx="27238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sz="1800" dirty="0" smtClean="0">
                <a:solidFill>
                  <a:schemeClr val="bg1"/>
                </a:solidFill>
              </a:rPr>
              <a:t>PYTHON PARA TODOS</a:t>
            </a:r>
            <a:endParaRPr lang="es-AR" sz="1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529586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0" name="Shape 550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lvl="0">
              <a:buClr>
                <a:schemeClr val="lt1"/>
              </a:buClr>
              <a:buSzPct val="25000"/>
            </a:pPr>
            <a:r>
              <a:rPr lang="es-ES" sz="7600" b="1" dirty="0" smtClean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¿Cuál es el número mayor?</a:t>
            </a:r>
            <a:endParaRPr lang="en-US" sz="7600" b="1" u="none" strike="noStrike" cap="none" dirty="0">
              <a:solidFill>
                <a:srgbClr val="FFFF00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551" name="Shape 551"/>
          <p:cNvSpPr txBox="1"/>
          <p:nvPr/>
        </p:nvSpPr>
        <p:spPr>
          <a:xfrm>
            <a:off x="5343525" y="3609975"/>
            <a:ext cx="1003199" cy="11811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5400" u="none" strike="noStrike" cap="none" dirty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41</a:t>
            </a:r>
          </a:p>
        </p:txBody>
      </p:sp>
      <p:sp>
        <p:nvSpPr>
          <p:cNvPr id="4" name="Shape 597"/>
          <p:cNvSpPr txBox="1"/>
          <p:nvPr/>
        </p:nvSpPr>
        <p:spPr>
          <a:xfrm>
            <a:off x="6451600" y="6159500"/>
            <a:ext cx="5841899" cy="1307999"/>
          </a:xfrm>
          <a:prstGeom prst="rect">
            <a:avLst/>
          </a:prstGeom>
          <a:noFill/>
          <a:ln w="25400" cap="rnd" cmpd="sng">
            <a:solidFill>
              <a:srgbClr val="00F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5" name="Shape 598"/>
          <p:cNvSpPr txBox="1"/>
          <p:nvPr/>
        </p:nvSpPr>
        <p:spPr>
          <a:xfrm>
            <a:off x="2841624" y="6502400"/>
            <a:ext cx="3344863" cy="622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largest_so_far</a:t>
            </a:r>
          </a:p>
        </p:txBody>
      </p:sp>
      <p:sp>
        <p:nvSpPr>
          <p:cNvPr id="6" name="Shape 599"/>
          <p:cNvSpPr txBox="1"/>
          <p:nvPr/>
        </p:nvSpPr>
        <p:spPr>
          <a:xfrm>
            <a:off x="6642100" y="6259512"/>
            <a:ext cx="2116138" cy="1108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5400" u="none" strike="noStrike" cap="none" dirty="0" smtClean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41</a:t>
            </a:r>
            <a:endParaRPr lang="en-US" sz="5400" u="none" strike="noStrike" cap="none" dirty="0">
              <a:solidFill>
                <a:srgbClr val="FF00FF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6244" y="176715"/>
            <a:ext cx="3898076" cy="468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8 CuadroTexto"/>
          <p:cNvSpPr txBox="1"/>
          <p:nvPr/>
        </p:nvSpPr>
        <p:spPr>
          <a:xfrm>
            <a:off x="148634" y="176715"/>
            <a:ext cx="39356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1800" dirty="0" smtClean="0">
                <a:solidFill>
                  <a:schemeClr val="bg1"/>
                </a:solidFill>
              </a:rPr>
              <a:t>Bucles e Iteración  – Parte 3</a:t>
            </a:r>
            <a:endParaRPr lang="es-AR" sz="1800" dirty="0">
              <a:solidFill>
                <a:schemeClr val="bg1"/>
              </a:solidFill>
            </a:endParaRPr>
          </a:p>
        </p:txBody>
      </p:sp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225427" y="32084"/>
            <a:ext cx="2933700" cy="5274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1" name="10 CuadroTexto"/>
          <p:cNvSpPr txBox="1"/>
          <p:nvPr/>
        </p:nvSpPr>
        <p:spPr>
          <a:xfrm>
            <a:off x="12474743" y="142063"/>
            <a:ext cx="27238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sz="1800" dirty="0" smtClean="0">
                <a:solidFill>
                  <a:schemeClr val="bg1"/>
                </a:solidFill>
              </a:rPr>
              <a:t>PYTHON PARA TODOS</a:t>
            </a:r>
            <a:endParaRPr lang="es-AR" sz="1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50240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6" name="Shape 556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lvl="0">
              <a:buClr>
                <a:schemeClr val="lt1"/>
              </a:buClr>
              <a:buSzPct val="25000"/>
            </a:pPr>
            <a:r>
              <a:rPr lang="es-ES" sz="7600" b="1" dirty="0" smtClean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¿Cuál es el número mayor?</a:t>
            </a:r>
            <a:endParaRPr lang="en-US" sz="7600" b="1" u="none" strike="noStrike" cap="none" dirty="0">
              <a:solidFill>
                <a:srgbClr val="FFFF00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557" name="Shape 557"/>
          <p:cNvSpPr txBox="1"/>
          <p:nvPr/>
        </p:nvSpPr>
        <p:spPr>
          <a:xfrm>
            <a:off x="7145336" y="3609975"/>
            <a:ext cx="1003199" cy="11811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5400" u="none" strike="noStrike" cap="none" dirty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12</a:t>
            </a:r>
          </a:p>
        </p:txBody>
      </p:sp>
      <p:sp>
        <p:nvSpPr>
          <p:cNvPr id="4" name="Shape 597"/>
          <p:cNvSpPr txBox="1"/>
          <p:nvPr/>
        </p:nvSpPr>
        <p:spPr>
          <a:xfrm>
            <a:off x="6451600" y="6159500"/>
            <a:ext cx="5841899" cy="1307999"/>
          </a:xfrm>
          <a:prstGeom prst="rect">
            <a:avLst/>
          </a:prstGeom>
          <a:noFill/>
          <a:ln w="25400" cap="rnd" cmpd="sng">
            <a:solidFill>
              <a:srgbClr val="00F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5" name="Shape 598"/>
          <p:cNvSpPr txBox="1"/>
          <p:nvPr/>
        </p:nvSpPr>
        <p:spPr>
          <a:xfrm>
            <a:off x="2841624" y="6502400"/>
            <a:ext cx="3344863" cy="622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largest_so_far</a:t>
            </a:r>
          </a:p>
        </p:txBody>
      </p:sp>
      <p:sp>
        <p:nvSpPr>
          <p:cNvPr id="6" name="Shape 599"/>
          <p:cNvSpPr txBox="1"/>
          <p:nvPr/>
        </p:nvSpPr>
        <p:spPr>
          <a:xfrm>
            <a:off x="6642100" y="6259512"/>
            <a:ext cx="2116138" cy="1108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5400" u="none" strike="noStrike" cap="none" dirty="0" smtClean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41</a:t>
            </a:r>
            <a:endParaRPr lang="en-US" sz="5400" u="none" strike="noStrike" cap="none" dirty="0">
              <a:solidFill>
                <a:srgbClr val="FF00FF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6244" y="176715"/>
            <a:ext cx="3898076" cy="468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8 CuadroTexto"/>
          <p:cNvSpPr txBox="1"/>
          <p:nvPr/>
        </p:nvSpPr>
        <p:spPr>
          <a:xfrm>
            <a:off x="148634" y="176715"/>
            <a:ext cx="39356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1800" dirty="0" smtClean="0">
                <a:solidFill>
                  <a:schemeClr val="bg1"/>
                </a:solidFill>
              </a:rPr>
              <a:t>Bucles e Iteración  – Parte 3</a:t>
            </a:r>
            <a:endParaRPr lang="es-AR" sz="1800" dirty="0">
              <a:solidFill>
                <a:schemeClr val="bg1"/>
              </a:solidFill>
            </a:endParaRPr>
          </a:p>
        </p:txBody>
      </p:sp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225427" y="32084"/>
            <a:ext cx="2933700" cy="5274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1" name="10 CuadroTexto"/>
          <p:cNvSpPr txBox="1"/>
          <p:nvPr/>
        </p:nvSpPr>
        <p:spPr>
          <a:xfrm>
            <a:off x="12474743" y="142063"/>
            <a:ext cx="27238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sz="1800" dirty="0" smtClean="0">
                <a:solidFill>
                  <a:schemeClr val="bg1"/>
                </a:solidFill>
              </a:rPr>
              <a:t>PYTHON PARA TODOS</a:t>
            </a:r>
            <a:endParaRPr lang="es-AR" sz="1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447069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2" name="Shape 56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lvl="0">
              <a:buClr>
                <a:schemeClr val="lt1"/>
              </a:buClr>
              <a:buSzPct val="25000"/>
            </a:pPr>
            <a:r>
              <a:rPr lang="es-ES" sz="7600" b="1" dirty="0" smtClean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¿Cuál es el número mayor?</a:t>
            </a:r>
            <a:endParaRPr lang="en-US" sz="7600" b="1" u="none" strike="noStrike" cap="none" dirty="0">
              <a:solidFill>
                <a:srgbClr val="FFFF00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563" name="Shape 563"/>
          <p:cNvSpPr txBox="1"/>
          <p:nvPr/>
        </p:nvSpPr>
        <p:spPr>
          <a:xfrm>
            <a:off x="8945561" y="3609975"/>
            <a:ext cx="1003199" cy="11811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5400" u="none" strike="noStrike" cap="none" dirty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9</a:t>
            </a:r>
          </a:p>
        </p:txBody>
      </p:sp>
      <p:sp>
        <p:nvSpPr>
          <p:cNvPr id="4" name="Shape 597"/>
          <p:cNvSpPr txBox="1"/>
          <p:nvPr/>
        </p:nvSpPr>
        <p:spPr>
          <a:xfrm>
            <a:off x="6451600" y="6159500"/>
            <a:ext cx="5841899" cy="1307999"/>
          </a:xfrm>
          <a:prstGeom prst="rect">
            <a:avLst/>
          </a:prstGeom>
          <a:noFill/>
          <a:ln w="25400" cap="rnd" cmpd="sng">
            <a:solidFill>
              <a:srgbClr val="00F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5" name="Shape 598"/>
          <p:cNvSpPr txBox="1"/>
          <p:nvPr/>
        </p:nvSpPr>
        <p:spPr>
          <a:xfrm>
            <a:off x="2841624" y="6502400"/>
            <a:ext cx="3344863" cy="622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largest_so_far</a:t>
            </a:r>
          </a:p>
        </p:txBody>
      </p:sp>
      <p:sp>
        <p:nvSpPr>
          <p:cNvPr id="6" name="Shape 599"/>
          <p:cNvSpPr txBox="1"/>
          <p:nvPr/>
        </p:nvSpPr>
        <p:spPr>
          <a:xfrm>
            <a:off x="6642100" y="6259512"/>
            <a:ext cx="2116138" cy="1108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5400" u="none" strike="noStrike" cap="none" dirty="0" smtClean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41</a:t>
            </a:r>
            <a:endParaRPr lang="en-US" sz="5400" u="none" strike="noStrike" cap="none" dirty="0">
              <a:solidFill>
                <a:srgbClr val="FF00FF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6244" y="176715"/>
            <a:ext cx="3898076" cy="468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8 CuadroTexto"/>
          <p:cNvSpPr txBox="1"/>
          <p:nvPr/>
        </p:nvSpPr>
        <p:spPr>
          <a:xfrm>
            <a:off x="148634" y="176715"/>
            <a:ext cx="39356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1800" dirty="0" smtClean="0">
                <a:solidFill>
                  <a:schemeClr val="bg1"/>
                </a:solidFill>
              </a:rPr>
              <a:t>Bucles e Iteración  – Parte 3</a:t>
            </a:r>
            <a:endParaRPr lang="es-AR" sz="1800" dirty="0">
              <a:solidFill>
                <a:schemeClr val="bg1"/>
              </a:solidFill>
            </a:endParaRPr>
          </a:p>
        </p:txBody>
      </p:sp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225427" y="32084"/>
            <a:ext cx="2933700" cy="5274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1" name="10 CuadroTexto"/>
          <p:cNvSpPr txBox="1"/>
          <p:nvPr/>
        </p:nvSpPr>
        <p:spPr>
          <a:xfrm>
            <a:off x="12474743" y="142063"/>
            <a:ext cx="27238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sz="1800" dirty="0" smtClean="0">
                <a:solidFill>
                  <a:schemeClr val="bg1"/>
                </a:solidFill>
              </a:rPr>
              <a:t>PYTHON PARA TODOS</a:t>
            </a:r>
            <a:endParaRPr lang="es-AR" sz="1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97330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8" name="Shape 568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lvl="0">
              <a:buClr>
                <a:schemeClr val="lt1"/>
              </a:buClr>
              <a:buSzPct val="25000"/>
            </a:pPr>
            <a:r>
              <a:rPr lang="es-ES" sz="7600" b="1" dirty="0" smtClean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¿Cuál es el número mayor?</a:t>
            </a:r>
            <a:endParaRPr lang="en-US" sz="7600" b="1" u="none" strike="noStrike" cap="none" dirty="0">
              <a:solidFill>
                <a:srgbClr val="FFFF00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569" name="Shape 569"/>
          <p:cNvSpPr txBox="1"/>
          <p:nvPr/>
        </p:nvSpPr>
        <p:spPr>
          <a:xfrm>
            <a:off x="10671175" y="3609975"/>
            <a:ext cx="1003199" cy="11811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5400" u="none" strike="noStrike" cap="none" dirty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74</a:t>
            </a:r>
          </a:p>
        </p:txBody>
      </p:sp>
      <p:sp>
        <p:nvSpPr>
          <p:cNvPr id="4" name="Shape 597"/>
          <p:cNvSpPr txBox="1"/>
          <p:nvPr/>
        </p:nvSpPr>
        <p:spPr>
          <a:xfrm>
            <a:off x="6451600" y="6159500"/>
            <a:ext cx="5841899" cy="1307999"/>
          </a:xfrm>
          <a:prstGeom prst="rect">
            <a:avLst/>
          </a:prstGeom>
          <a:noFill/>
          <a:ln w="25400" cap="rnd" cmpd="sng">
            <a:solidFill>
              <a:srgbClr val="00F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5" name="Shape 598"/>
          <p:cNvSpPr txBox="1"/>
          <p:nvPr/>
        </p:nvSpPr>
        <p:spPr>
          <a:xfrm>
            <a:off x="2841624" y="6502400"/>
            <a:ext cx="3344863" cy="622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largest_so_far</a:t>
            </a:r>
          </a:p>
        </p:txBody>
      </p:sp>
      <p:sp>
        <p:nvSpPr>
          <p:cNvPr id="6" name="Shape 599"/>
          <p:cNvSpPr txBox="1"/>
          <p:nvPr/>
        </p:nvSpPr>
        <p:spPr>
          <a:xfrm>
            <a:off x="6642100" y="6259512"/>
            <a:ext cx="2116138" cy="1108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5400" u="none" strike="noStrike" cap="none" dirty="0" smtClean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74</a:t>
            </a:r>
            <a:endParaRPr lang="en-US" sz="5400" u="none" strike="noStrike" cap="none" dirty="0">
              <a:solidFill>
                <a:srgbClr val="FF00FF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6244" y="176715"/>
            <a:ext cx="3898076" cy="468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8 CuadroTexto"/>
          <p:cNvSpPr txBox="1"/>
          <p:nvPr/>
        </p:nvSpPr>
        <p:spPr>
          <a:xfrm>
            <a:off x="148634" y="176715"/>
            <a:ext cx="39356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1800" dirty="0" smtClean="0">
                <a:solidFill>
                  <a:schemeClr val="bg1"/>
                </a:solidFill>
              </a:rPr>
              <a:t>Bucles e Iteración  – Parte 3</a:t>
            </a:r>
            <a:endParaRPr lang="es-AR" sz="1800" dirty="0">
              <a:solidFill>
                <a:schemeClr val="bg1"/>
              </a:solidFill>
            </a:endParaRPr>
          </a:p>
        </p:txBody>
      </p:sp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225427" y="32084"/>
            <a:ext cx="2933700" cy="5274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1" name="10 CuadroTexto"/>
          <p:cNvSpPr txBox="1"/>
          <p:nvPr/>
        </p:nvSpPr>
        <p:spPr>
          <a:xfrm>
            <a:off x="12474743" y="142063"/>
            <a:ext cx="27238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sz="1800" dirty="0" smtClean="0">
                <a:solidFill>
                  <a:schemeClr val="bg1"/>
                </a:solidFill>
              </a:rPr>
              <a:t>PYTHON PARA TODOS</a:t>
            </a:r>
            <a:endParaRPr lang="es-AR" sz="1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24548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4" name="Shape 57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lvl="0">
              <a:buClr>
                <a:schemeClr val="lt1"/>
              </a:buClr>
              <a:buSzPct val="25000"/>
            </a:pPr>
            <a:r>
              <a:rPr lang="es-ES" sz="7600" b="1" dirty="0" smtClean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¿Cuál es el número mayor?</a:t>
            </a:r>
            <a:endParaRPr lang="en-US" sz="7600" b="1" u="none" strike="noStrike" cap="none" dirty="0">
              <a:solidFill>
                <a:srgbClr val="FFFF00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575" name="Shape 575"/>
          <p:cNvSpPr txBox="1"/>
          <p:nvPr/>
        </p:nvSpPr>
        <p:spPr>
          <a:xfrm>
            <a:off x="12547600" y="3609975"/>
            <a:ext cx="1003199" cy="11811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5400" u="none" strike="noStrike" cap="none" dirty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15</a:t>
            </a:r>
          </a:p>
        </p:txBody>
      </p:sp>
      <p:sp>
        <p:nvSpPr>
          <p:cNvPr id="4" name="Shape 597"/>
          <p:cNvSpPr txBox="1"/>
          <p:nvPr/>
        </p:nvSpPr>
        <p:spPr>
          <a:xfrm>
            <a:off x="6451600" y="6159500"/>
            <a:ext cx="5841899" cy="1307999"/>
          </a:xfrm>
          <a:prstGeom prst="rect">
            <a:avLst/>
          </a:prstGeom>
          <a:noFill/>
          <a:ln w="25400" cap="rnd" cmpd="sng">
            <a:solidFill>
              <a:srgbClr val="00F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5" name="Shape 599"/>
          <p:cNvSpPr txBox="1"/>
          <p:nvPr/>
        </p:nvSpPr>
        <p:spPr>
          <a:xfrm>
            <a:off x="6642100" y="6259512"/>
            <a:ext cx="2116138" cy="1108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5400" u="none" strike="noStrike" cap="none" dirty="0" smtClean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74</a:t>
            </a:r>
            <a:endParaRPr lang="en-US" sz="5400" u="none" strike="noStrike" cap="none" dirty="0">
              <a:solidFill>
                <a:srgbClr val="FF00FF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6244" y="176715"/>
            <a:ext cx="3898076" cy="468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7 CuadroTexto"/>
          <p:cNvSpPr txBox="1"/>
          <p:nvPr/>
        </p:nvSpPr>
        <p:spPr>
          <a:xfrm>
            <a:off x="148634" y="176715"/>
            <a:ext cx="39356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1800" dirty="0" smtClean="0">
                <a:solidFill>
                  <a:schemeClr val="bg1"/>
                </a:solidFill>
              </a:rPr>
              <a:t>Bucles e Iteración  – Parte 3</a:t>
            </a:r>
            <a:endParaRPr lang="es-AR" sz="1800" dirty="0">
              <a:solidFill>
                <a:schemeClr val="bg1"/>
              </a:solidFill>
            </a:endParaRPr>
          </a:p>
        </p:txBody>
      </p:sp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225427" y="32084"/>
            <a:ext cx="2933700" cy="5274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" name="9 CuadroTexto"/>
          <p:cNvSpPr txBox="1"/>
          <p:nvPr/>
        </p:nvSpPr>
        <p:spPr>
          <a:xfrm>
            <a:off x="12474743" y="142063"/>
            <a:ext cx="27238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sz="1800" dirty="0" smtClean="0">
                <a:solidFill>
                  <a:schemeClr val="bg1"/>
                </a:solidFill>
              </a:rPr>
              <a:t>PYTHON PARA TODOS</a:t>
            </a:r>
            <a:endParaRPr lang="es-AR" sz="1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94232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" name="Shape 52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s-ES" sz="7600" u="none" strike="noStrike" cap="none" dirty="0" smtClean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Creando Bucles </a:t>
            </a:r>
            <a:r>
              <a:rPr lang="es-ES" sz="7600" b="0" i="0" u="none" strike="noStrike" cap="none" dirty="0" smtClean="0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“</a:t>
            </a:r>
            <a:r>
              <a:rPr lang="es-ES" sz="7600" u="none" strike="noStrike" cap="none" dirty="0" smtClean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inteligentes</a:t>
            </a:r>
            <a:r>
              <a:rPr lang="es-ES" sz="7600" b="0" i="0" u="none" strike="noStrike" cap="none" dirty="0" smtClean="0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”</a:t>
            </a:r>
            <a:endParaRPr lang="es-ES" sz="7600" u="none" strike="noStrike" cap="none" dirty="0">
              <a:solidFill>
                <a:srgbClr val="FFFF00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523" name="Shape 523"/>
          <p:cNvSpPr txBox="1">
            <a:spLocks noGrp="1"/>
          </p:cNvSpPr>
          <p:nvPr>
            <p:ph idx="1"/>
          </p:nvPr>
        </p:nvSpPr>
        <p:spPr>
          <a:xfrm>
            <a:off x="829078" y="1511201"/>
            <a:ext cx="7368822" cy="5702399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ES" sz="3600" b="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El truco consiste en </a:t>
            </a:r>
            <a:r>
              <a:rPr lang="es-ES" sz="3600" b="0" i="0" u="none" strike="noStrike" cap="none" dirty="0" smtClean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“</a:t>
            </a:r>
            <a:r>
              <a:rPr lang="es-ES" sz="3600" b="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conocer</a:t>
            </a:r>
            <a:r>
              <a:rPr lang="es-ES" sz="3600" b="0" i="0" u="none" strike="noStrike" cap="none" dirty="0" smtClean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”</a:t>
            </a:r>
            <a:r>
              <a:rPr lang="es-ES" sz="3600" b="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algo acerca del bucle entero cuando está estancado escribiendo código que solo ve una entrada por vez</a:t>
            </a:r>
            <a:endParaRPr lang="es-ES" sz="3600" b="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524" name="Shape 524"/>
          <p:cNvSpPr txBox="1"/>
          <p:nvPr/>
        </p:nvSpPr>
        <p:spPr>
          <a:xfrm>
            <a:off x="9245600" y="2446020"/>
            <a:ext cx="5080000" cy="1363980"/>
          </a:xfrm>
          <a:prstGeom prst="rect">
            <a:avLst/>
          </a:prstGeom>
          <a:noFill/>
          <a:ln w="50800" cap="rnd" cmpd="sng">
            <a:solidFill>
              <a:srgbClr val="00FFFF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s-ES" sz="33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Configure algunas variables con los valores iniciales</a:t>
            </a:r>
            <a:endParaRPr lang="es-ES" sz="33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525" name="Shape 525"/>
          <p:cNvSpPr txBox="1"/>
          <p:nvPr/>
        </p:nvSpPr>
        <p:spPr>
          <a:xfrm>
            <a:off x="9867900" y="4584700"/>
            <a:ext cx="4406900" cy="2286000"/>
          </a:xfrm>
          <a:prstGeom prst="rect">
            <a:avLst/>
          </a:prstGeom>
          <a:noFill/>
          <a:ln w="50800" cap="rnd" cmpd="sng">
            <a:solidFill>
              <a:srgbClr val="00FFFF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s-ES" sz="33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Buscar o hacer algo para cada entrada por separado, que actualice una variable</a:t>
            </a:r>
            <a:endParaRPr lang="es-ES" sz="33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526" name="Shape 526"/>
          <p:cNvSpPr txBox="1"/>
          <p:nvPr/>
        </p:nvSpPr>
        <p:spPr>
          <a:xfrm>
            <a:off x="8446770" y="3911600"/>
            <a:ext cx="6518910" cy="6731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s-ES" sz="3600" u="none" strike="noStrike" cap="none" dirty="0" smtClean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para </a:t>
            </a:r>
            <a:r>
              <a:rPr lang="es-ES" sz="3600" u="none" strike="noStrike" cap="none" dirty="0" smtClean="0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objet</a:t>
            </a:r>
            <a:r>
              <a:rPr lang="es-ES" sz="3600" dirty="0" smtClean="0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o </a:t>
            </a:r>
            <a:r>
              <a:rPr lang="es-ES" sz="3600" u="none" strike="noStrike" cap="none" dirty="0" smtClean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en los datos:</a:t>
            </a:r>
            <a:endParaRPr lang="es-ES" sz="3600" u="none" strike="noStrike" cap="none" dirty="0">
              <a:solidFill>
                <a:srgbClr val="FFFF00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527" name="Shape 527"/>
          <p:cNvSpPr txBox="1"/>
          <p:nvPr/>
        </p:nvSpPr>
        <p:spPr>
          <a:xfrm>
            <a:off x="9245600" y="7082575"/>
            <a:ext cx="5080000" cy="1016000"/>
          </a:xfrm>
          <a:prstGeom prst="rect">
            <a:avLst/>
          </a:prstGeom>
          <a:noFill/>
          <a:ln w="50800" cap="rnd" cmpd="sng">
            <a:solidFill>
              <a:srgbClr val="00FFFF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s-ES" sz="33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Observe las variables</a:t>
            </a:r>
            <a:endParaRPr lang="es-ES" sz="33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6244" y="176715"/>
            <a:ext cx="3898076" cy="468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" name="9 CuadroTexto"/>
          <p:cNvSpPr txBox="1"/>
          <p:nvPr/>
        </p:nvSpPr>
        <p:spPr>
          <a:xfrm>
            <a:off x="148634" y="176715"/>
            <a:ext cx="39356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1800" dirty="0" smtClean="0">
                <a:solidFill>
                  <a:schemeClr val="bg1"/>
                </a:solidFill>
              </a:rPr>
              <a:t>Bucles e Iteración  – Parte 3</a:t>
            </a:r>
            <a:endParaRPr lang="es-AR" sz="1800" dirty="0">
              <a:solidFill>
                <a:schemeClr val="bg1"/>
              </a:solidFill>
            </a:endParaRPr>
          </a:p>
        </p:txBody>
      </p:sp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225427" y="32084"/>
            <a:ext cx="2933700" cy="5274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2" name="11 CuadroTexto"/>
          <p:cNvSpPr txBox="1"/>
          <p:nvPr/>
        </p:nvSpPr>
        <p:spPr>
          <a:xfrm>
            <a:off x="12474743" y="142063"/>
            <a:ext cx="27238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sz="1800" dirty="0" smtClean="0">
                <a:solidFill>
                  <a:schemeClr val="bg1"/>
                </a:solidFill>
              </a:rPr>
              <a:t>PYTHON PARA TODOS</a:t>
            </a:r>
            <a:endParaRPr lang="es-AR" sz="18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5" name="Shape 585"/>
          <p:cNvSpPr txBox="1"/>
          <p:nvPr/>
        </p:nvSpPr>
        <p:spPr>
          <a:xfrm>
            <a:off x="3771900" y="3609975"/>
            <a:ext cx="1003199" cy="11811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5400" u="none" strike="noStrike" cap="none" dirty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3</a:t>
            </a:r>
          </a:p>
        </p:txBody>
      </p:sp>
      <p:sp>
        <p:nvSpPr>
          <p:cNvPr id="586" name="Shape 586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lvl="0">
              <a:buClr>
                <a:schemeClr val="lt1"/>
              </a:buClr>
              <a:buSzPct val="25000"/>
            </a:pPr>
            <a:r>
              <a:rPr lang="es-ES" sz="7600" b="1" dirty="0" smtClean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¿Cuál es el número mayor?</a:t>
            </a:r>
            <a:endParaRPr lang="en-US" sz="7600" b="1" u="none" strike="noStrike" cap="none" dirty="0">
              <a:solidFill>
                <a:srgbClr val="FFFF00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587" name="Shape 587"/>
          <p:cNvSpPr txBox="1"/>
          <p:nvPr/>
        </p:nvSpPr>
        <p:spPr>
          <a:xfrm>
            <a:off x="5343525" y="3609975"/>
            <a:ext cx="1003199" cy="11811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5400" u="none" strike="noStrike" cap="none" dirty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41</a:t>
            </a:r>
          </a:p>
        </p:txBody>
      </p:sp>
      <p:sp>
        <p:nvSpPr>
          <p:cNvPr id="588" name="Shape 588"/>
          <p:cNvSpPr txBox="1"/>
          <p:nvPr/>
        </p:nvSpPr>
        <p:spPr>
          <a:xfrm>
            <a:off x="7145336" y="3609975"/>
            <a:ext cx="1003199" cy="11811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5400" u="none" strike="noStrike" cap="none" dirty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12</a:t>
            </a:r>
          </a:p>
        </p:txBody>
      </p:sp>
      <p:sp>
        <p:nvSpPr>
          <p:cNvPr id="589" name="Shape 589"/>
          <p:cNvSpPr txBox="1"/>
          <p:nvPr/>
        </p:nvSpPr>
        <p:spPr>
          <a:xfrm>
            <a:off x="8945561" y="3609975"/>
            <a:ext cx="1003199" cy="11811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5400" u="none" strike="noStrike" cap="none" dirty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9</a:t>
            </a:r>
          </a:p>
        </p:txBody>
      </p:sp>
      <p:sp>
        <p:nvSpPr>
          <p:cNvPr id="590" name="Shape 590"/>
          <p:cNvSpPr txBox="1"/>
          <p:nvPr/>
        </p:nvSpPr>
        <p:spPr>
          <a:xfrm>
            <a:off x="10671175" y="3609975"/>
            <a:ext cx="1003199" cy="11811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5400" u="none" strike="noStrike" cap="none" dirty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74</a:t>
            </a:r>
          </a:p>
        </p:txBody>
      </p:sp>
      <p:sp>
        <p:nvSpPr>
          <p:cNvPr id="591" name="Shape 591"/>
          <p:cNvSpPr txBox="1"/>
          <p:nvPr/>
        </p:nvSpPr>
        <p:spPr>
          <a:xfrm>
            <a:off x="12547600" y="3609975"/>
            <a:ext cx="1003199" cy="11811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5400" u="none" strike="noStrike" cap="none" dirty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15</a:t>
            </a:r>
          </a:p>
        </p:txBody>
      </p:sp>
      <p:sp>
        <p:nvSpPr>
          <p:cNvPr id="9" name="Shape 597"/>
          <p:cNvSpPr txBox="1"/>
          <p:nvPr/>
        </p:nvSpPr>
        <p:spPr>
          <a:xfrm>
            <a:off x="6451600" y="6159500"/>
            <a:ext cx="5841899" cy="1307999"/>
          </a:xfrm>
          <a:prstGeom prst="rect">
            <a:avLst/>
          </a:prstGeom>
          <a:noFill/>
          <a:ln w="25400" cap="rnd" cmpd="sng">
            <a:solidFill>
              <a:srgbClr val="00F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0" name="Shape 599"/>
          <p:cNvSpPr txBox="1"/>
          <p:nvPr/>
        </p:nvSpPr>
        <p:spPr>
          <a:xfrm>
            <a:off x="6642100" y="6259512"/>
            <a:ext cx="2116138" cy="1108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5400" u="none" strike="noStrike" cap="none" dirty="0" smtClean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74</a:t>
            </a:r>
            <a:endParaRPr lang="en-US" sz="5400" u="none" strike="noStrike" cap="none" dirty="0">
              <a:solidFill>
                <a:srgbClr val="FF00FF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6244" y="176715"/>
            <a:ext cx="3898076" cy="468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3" name="12 CuadroTexto"/>
          <p:cNvSpPr txBox="1"/>
          <p:nvPr/>
        </p:nvSpPr>
        <p:spPr>
          <a:xfrm>
            <a:off x="148634" y="176715"/>
            <a:ext cx="39356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1800" dirty="0" smtClean="0">
                <a:solidFill>
                  <a:schemeClr val="bg1"/>
                </a:solidFill>
              </a:rPr>
              <a:t>Bucles e Iteración  – Parte 3</a:t>
            </a:r>
            <a:endParaRPr lang="es-AR" sz="1800" dirty="0">
              <a:solidFill>
                <a:schemeClr val="bg1"/>
              </a:solidFill>
            </a:endParaRPr>
          </a:p>
        </p:txBody>
      </p:sp>
      <p:pic>
        <p:nvPicPr>
          <p:cNvPr id="1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225427" y="32084"/>
            <a:ext cx="2933700" cy="5274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5" name="14 CuadroTexto"/>
          <p:cNvSpPr txBox="1"/>
          <p:nvPr/>
        </p:nvSpPr>
        <p:spPr>
          <a:xfrm>
            <a:off x="12474743" y="142063"/>
            <a:ext cx="27238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sz="1800" dirty="0" smtClean="0">
                <a:solidFill>
                  <a:schemeClr val="bg1"/>
                </a:solidFill>
              </a:rPr>
              <a:t>PYTHON PARA TODOS</a:t>
            </a:r>
            <a:endParaRPr lang="es-AR" sz="1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77147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2" name="Shape 67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lvl="0">
              <a:buClr>
                <a:srgbClr val="00FF00"/>
              </a:buClr>
              <a:buSzPct val="25000"/>
            </a:pPr>
            <a:r>
              <a:rPr lang="es-ES" sz="7600" b="1" dirty="0" smtClean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Para encontrar el mayor valor</a:t>
            </a:r>
            <a:endParaRPr lang="es-ES" sz="7600" b="1" dirty="0">
              <a:solidFill>
                <a:srgbClr val="FFFF00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673" name="Shape 673"/>
          <p:cNvSpPr txBox="1"/>
          <p:nvPr/>
        </p:nvSpPr>
        <p:spPr>
          <a:xfrm>
            <a:off x="1549817" y="2835250"/>
            <a:ext cx="7995899" cy="33243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FF"/>
              </a:buClr>
              <a:buSzPct val="25000"/>
              <a:buFont typeface="Cabin"/>
              <a:buNone/>
            </a:pPr>
            <a:r>
              <a:rPr lang="en-US" sz="2600" b="1" dirty="0">
                <a:solidFill>
                  <a:srgbClr val="00FF00"/>
                </a:solidFill>
                <a:latin typeface="Courier New"/>
                <a:ea typeface="Courier New"/>
                <a:cs typeface="Courier New"/>
                <a:sym typeface="Courier New"/>
              </a:rPr>
              <a:t>largest_so_far = -1</a:t>
            </a:r>
          </a:p>
          <a:p>
            <a:pPr lvl="0">
              <a:buClr>
                <a:srgbClr val="FFFF00"/>
              </a:buClr>
              <a:buSzPct val="25000"/>
            </a:pPr>
            <a:r>
              <a:rPr lang="en-US" sz="2600" b="1" i="0" u="none" strike="noStrike" cap="none" dirty="0" smtClean="0">
                <a:solidFill>
                  <a:srgbClr val="FFFF00"/>
                </a:solidFill>
                <a:latin typeface="Courier New"/>
                <a:ea typeface="Courier New"/>
                <a:cs typeface="Courier New"/>
                <a:sym typeface="Courier New"/>
              </a:rPr>
              <a:t>print</a:t>
            </a:r>
            <a:r>
              <a:rPr lang="en-US" sz="2600" b="1" dirty="0" smtClean="0">
                <a:solidFill>
                  <a:schemeClr val="bg1"/>
                </a:solidFill>
                <a:latin typeface="Courier New"/>
                <a:ea typeface="Courier New"/>
                <a:cs typeface="Courier New"/>
                <a:sym typeface="Courier New"/>
              </a:rPr>
              <a:t>(</a:t>
            </a:r>
            <a:r>
              <a:rPr lang="en-US" sz="2600" b="1" dirty="0">
                <a:solidFill>
                  <a:srgbClr val="FF7F00"/>
                </a:solidFill>
                <a:latin typeface="Courier New"/>
                <a:ea typeface="Courier New"/>
                <a:cs typeface="Courier New"/>
                <a:sym typeface="Courier New"/>
              </a:rPr>
              <a:t>'Antes</a:t>
            </a:r>
            <a:r>
              <a:rPr lang="en-US" sz="2600" b="1" i="0" u="none" strike="noStrike" cap="none" dirty="0" smtClean="0">
                <a:solidFill>
                  <a:srgbClr val="FF7F00"/>
                </a:solidFill>
                <a:latin typeface="Courier New"/>
                <a:ea typeface="Courier New"/>
                <a:cs typeface="Courier New"/>
                <a:sym typeface="Courier New"/>
              </a:rPr>
              <a:t>', </a:t>
            </a:r>
            <a:r>
              <a:rPr lang="en-US" sz="2600" b="1" dirty="0" smtClean="0">
                <a:solidFill>
                  <a:srgbClr val="00FF00"/>
                </a:solidFill>
                <a:latin typeface="Courier New"/>
                <a:ea typeface="Courier New"/>
                <a:cs typeface="Courier New"/>
                <a:sym typeface="Courier New"/>
              </a:rPr>
              <a:t>largest_so_far</a:t>
            </a:r>
            <a:r>
              <a:rPr lang="en-US" sz="2600" b="1" dirty="0" smtClean="0">
                <a:solidFill>
                  <a:schemeClr val="bg1"/>
                </a:solidFill>
                <a:latin typeface="Courier New"/>
                <a:ea typeface="Courier New"/>
                <a:cs typeface="Courier New"/>
                <a:sym typeface="Courier New"/>
              </a:rPr>
              <a:t>)</a:t>
            </a:r>
            <a:endParaRPr lang="en-US" sz="2600" b="1" dirty="0">
              <a:solidFill>
                <a:schemeClr val="bg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600" b="1" i="0" u="none" strike="noStrike" cap="none" dirty="0">
                <a:solidFill>
                  <a:srgbClr val="FFFF00"/>
                </a:solidFill>
                <a:latin typeface="Courier New"/>
                <a:ea typeface="Courier New"/>
                <a:cs typeface="Courier New"/>
                <a:sym typeface="Courier New"/>
              </a:rPr>
              <a:t>for</a:t>
            </a:r>
            <a:r>
              <a:rPr lang="en-US" sz="2600" b="1" i="0" u="none" strike="noStrike" cap="none" dirty="0">
                <a:solidFill>
                  <a:srgbClr val="FF00FF"/>
                </a:solidFill>
                <a:latin typeface="Courier New"/>
                <a:ea typeface="Courier New"/>
                <a:cs typeface="Courier New"/>
                <a:sym typeface="Courier New"/>
              </a:rPr>
              <a:t> th</a:t>
            </a:r>
            <a:r>
              <a:rPr lang="en-US" sz="2600" b="1" dirty="0">
                <a:solidFill>
                  <a:srgbClr val="FF00FF"/>
                </a:solidFill>
                <a:latin typeface="Courier New"/>
                <a:ea typeface="Courier New"/>
                <a:cs typeface="Courier New"/>
                <a:sym typeface="Courier New"/>
              </a:rPr>
              <a:t>e_num</a:t>
            </a:r>
            <a:r>
              <a:rPr lang="en-US" sz="2600" b="1" i="0" u="none" strike="noStrike" cap="none" dirty="0">
                <a:solidFill>
                  <a:srgbClr val="FF00FF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-US" sz="2600" b="1" i="0" u="none" strike="noStrike" cap="none" dirty="0">
                <a:solidFill>
                  <a:srgbClr val="FFFF00"/>
                </a:solidFill>
                <a:latin typeface="Courier New"/>
                <a:ea typeface="Courier New"/>
                <a:cs typeface="Courier New"/>
                <a:sym typeface="Courier New"/>
              </a:rPr>
              <a:t>in</a:t>
            </a:r>
            <a:r>
              <a:rPr lang="en-US" sz="2600" b="1" i="0" u="none" strike="noStrike" cap="none" dirty="0">
                <a:solidFill>
                  <a:srgbClr val="FF00FF"/>
                </a:solidFill>
                <a:latin typeface="Courier New"/>
                <a:ea typeface="Courier New"/>
                <a:cs typeface="Courier New"/>
                <a:sym typeface="Courier New"/>
              </a:rPr>
              <a:t> [9, 41, 12, 3, 74, 15] 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600" b="1" dirty="0">
                <a:solidFill>
                  <a:srgbClr val="FF00FF"/>
                </a:solidFill>
                <a:latin typeface="Courier New"/>
                <a:ea typeface="Courier New"/>
                <a:cs typeface="Courier New"/>
                <a:sym typeface="Courier New"/>
              </a:rPr>
              <a:t>   if the_num &gt; </a:t>
            </a:r>
            <a:r>
              <a:rPr lang="en-US" sz="2600" b="1" dirty="0">
                <a:solidFill>
                  <a:srgbClr val="00FF00"/>
                </a:solidFill>
                <a:latin typeface="Courier New"/>
                <a:ea typeface="Courier New"/>
                <a:cs typeface="Courier New"/>
                <a:sym typeface="Courier New"/>
              </a:rPr>
              <a:t>largest_so_far</a:t>
            </a:r>
            <a:r>
              <a:rPr lang="en-US" sz="2600" b="1" dirty="0">
                <a:solidFill>
                  <a:srgbClr val="FF00FF"/>
                </a:solidFill>
                <a:latin typeface="Courier New"/>
                <a:ea typeface="Courier New"/>
                <a:cs typeface="Courier New"/>
                <a:sym typeface="Courier New"/>
              </a:rPr>
              <a:t> 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2600" b="1" i="0" u="none" strike="noStrike" cap="none" dirty="0">
                <a:solidFill>
                  <a:srgbClr val="FF00FF"/>
                </a:solidFill>
                <a:latin typeface="Courier New"/>
                <a:ea typeface="Courier New"/>
                <a:cs typeface="Courier New"/>
                <a:sym typeface="Courier New"/>
              </a:rPr>
              <a:t>      </a:t>
            </a:r>
            <a:r>
              <a:rPr lang="en-US" sz="2600" b="1" dirty="0">
                <a:solidFill>
                  <a:srgbClr val="00FF00"/>
                </a:solidFill>
                <a:latin typeface="Courier New"/>
                <a:ea typeface="Courier New"/>
                <a:cs typeface="Courier New"/>
                <a:sym typeface="Courier New"/>
              </a:rPr>
              <a:t>largest_so_far = </a:t>
            </a:r>
            <a:r>
              <a:rPr lang="en-US" sz="2600" b="1" dirty="0">
                <a:solidFill>
                  <a:srgbClr val="FF00FF"/>
                </a:solidFill>
                <a:latin typeface="Courier New"/>
                <a:ea typeface="Courier New"/>
                <a:cs typeface="Courier New"/>
                <a:sym typeface="Courier New"/>
              </a:rPr>
              <a:t>the_num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2600" b="1" i="0" u="none" strike="noStrike" cap="none" dirty="0">
                <a:solidFill>
                  <a:srgbClr val="FF00FF"/>
                </a:solidFill>
                <a:latin typeface="Courier New"/>
                <a:ea typeface="Courier New"/>
                <a:cs typeface="Courier New"/>
                <a:sym typeface="Courier New"/>
              </a:rPr>
              <a:t>   </a:t>
            </a:r>
            <a:r>
              <a:rPr lang="en-US" sz="2600" b="1" i="0" u="none" strike="noStrike" cap="none" dirty="0" smtClean="0">
                <a:solidFill>
                  <a:srgbClr val="FFFF00"/>
                </a:solidFill>
                <a:latin typeface="Courier New"/>
                <a:ea typeface="Courier New"/>
                <a:cs typeface="Courier New"/>
                <a:sym typeface="Courier New"/>
              </a:rPr>
              <a:t>print</a:t>
            </a:r>
            <a:r>
              <a:rPr lang="en-US" sz="2600" b="1" dirty="0">
                <a:solidFill>
                  <a:schemeClr val="bg1"/>
                </a:solidFill>
                <a:latin typeface="Courier New"/>
                <a:ea typeface="Courier New"/>
                <a:cs typeface="Courier New"/>
                <a:sym typeface="Courier New"/>
              </a:rPr>
              <a:t>(</a:t>
            </a:r>
            <a:r>
              <a:rPr lang="en-US" sz="2600" b="1" dirty="0" smtClean="0">
                <a:solidFill>
                  <a:srgbClr val="00FF00"/>
                </a:solidFill>
                <a:latin typeface="Courier New"/>
                <a:ea typeface="Courier New"/>
                <a:cs typeface="Courier New"/>
                <a:sym typeface="Courier New"/>
              </a:rPr>
              <a:t>largest_so_far</a:t>
            </a:r>
            <a:r>
              <a:rPr lang="en-US" sz="2600" b="1" dirty="0">
                <a:solidFill>
                  <a:srgbClr val="00FF00"/>
                </a:solidFill>
                <a:latin typeface="Courier New"/>
                <a:ea typeface="Courier New"/>
                <a:cs typeface="Courier New"/>
                <a:sym typeface="Courier New"/>
              </a:rPr>
              <a:t>,</a:t>
            </a:r>
            <a:r>
              <a:rPr lang="en-US" sz="2600" b="1" i="0" u="none" strike="noStrike" cap="none" dirty="0">
                <a:solidFill>
                  <a:srgbClr val="FF00FF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-US" sz="2600" b="1" dirty="0" smtClean="0">
                <a:solidFill>
                  <a:srgbClr val="FF00FF"/>
                </a:solidFill>
                <a:latin typeface="Courier New"/>
                <a:ea typeface="Courier New"/>
                <a:cs typeface="Courier New"/>
                <a:sym typeface="Courier New"/>
              </a:rPr>
              <a:t>the_num</a:t>
            </a:r>
            <a:r>
              <a:rPr lang="en-US" sz="2600" b="1" dirty="0" smtClean="0">
                <a:solidFill>
                  <a:schemeClr val="bg1"/>
                </a:solidFill>
                <a:latin typeface="Courier New"/>
                <a:ea typeface="Courier New"/>
                <a:cs typeface="Courier New"/>
                <a:sym typeface="Courier New"/>
              </a:rPr>
              <a:t>)</a:t>
            </a:r>
            <a:endParaRPr lang="en-US" sz="2600" b="1" dirty="0">
              <a:solidFill>
                <a:schemeClr val="bg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Font typeface="Cabin"/>
              <a:buNone/>
            </a:pPr>
            <a:endParaRPr sz="2600" b="1" dirty="0">
              <a:solidFill>
                <a:srgbClr val="FF00FF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600" b="1" i="0" u="none" strike="noStrike" cap="none" dirty="0" smtClean="0">
                <a:solidFill>
                  <a:srgbClr val="FFFF00"/>
                </a:solidFill>
                <a:latin typeface="Courier New"/>
                <a:ea typeface="Courier New"/>
                <a:cs typeface="Courier New"/>
                <a:sym typeface="Courier New"/>
              </a:rPr>
              <a:t>print</a:t>
            </a:r>
            <a:r>
              <a:rPr lang="en-US" sz="2600" b="1" dirty="0">
                <a:solidFill>
                  <a:schemeClr val="bg1"/>
                </a:solidFill>
                <a:latin typeface="Courier New"/>
                <a:ea typeface="Courier New"/>
                <a:cs typeface="Courier New"/>
                <a:sym typeface="Courier New"/>
              </a:rPr>
              <a:t>(</a:t>
            </a:r>
            <a:r>
              <a:rPr lang="en-US" sz="2600" b="1" i="0" u="none" strike="noStrike" cap="none" dirty="0" smtClean="0">
                <a:solidFill>
                  <a:srgbClr val="FF7F00"/>
                </a:solidFill>
                <a:latin typeface="Courier New"/>
                <a:ea typeface="Courier New"/>
                <a:cs typeface="Courier New"/>
                <a:sym typeface="Courier New"/>
              </a:rPr>
              <a:t>'</a:t>
            </a:r>
            <a:r>
              <a:rPr lang="en-US" sz="2600" b="1" i="0" u="none" strike="noStrike" cap="none" dirty="0" err="1" smtClean="0">
                <a:solidFill>
                  <a:srgbClr val="FF7F00"/>
                </a:solidFill>
                <a:latin typeface="Courier New"/>
                <a:ea typeface="Courier New"/>
                <a:cs typeface="Courier New"/>
                <a:sym typeface="Courier New"/>
              </a:rPr>
              <a:t>Después</a:t>
            </a:r>
            <a:r>
              <a:rPr lang="en-US" sz="2600" b="1" i="0" u="none" strike="noStrike" cap="none" dirty="0" smtClean="0">
                <a:solidFill>
                  <a:srgbClr val="FF7F00"/>
                </a:solidFill>
                <a:latin typeface="Courier New"/>
                <a:ea typeface="Courier New"/>
                <a:cs typeface="Courier New"/>
                <a:sym typeface="Courier New"/>
              </a:rPr>
              <a:t>', </a:t>
            </a:r>
            <a:r>
              <a:rPr lang="en-US" sz="2600" b="1" dirty="0" smtClean="0">
                <a:solidFill>
                  <a:srgbClr val="00FF00"/>
                </a:solidFill>
                <a:latin typeface="Courier New"/>
                <a:ea typeface="Courier New"/>
                <a:cs typeface="Courier New"/>
                <a:sym typeface="Courier New"/>
              </a:rPr>
              <a:t>largest_so_far</a:t>
            </a:r>
            <a:r>
              <a:rPr lang="en-US" sz="2600" b="1" dirty="0" smtClean="0">
                <a:solidFill>
                  <a:schemeClr val="bg1"/>
                </a:solidFill>
                <a:latin typeface="Courier New"/>
                <a:ea typeface="Courier New"/>
                <a:cs typeface="Courier New"/>
                <a:sym typeface="Courier New"/>
              </a:rPr>
              <a:t>)</a:t>
            </a:r>
            <a:endParaRPr lang="en-US" sz="2600" b="1" dirty="0">
              <a:solidFill>
                <a:schemeClr val="bg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674" name="Shape 674"/>
          <p:cNvSpPr txBox="1"/>
          <p:nvPr/>
        </p:nvSpPr>
        <p:spPr>
          <a:xfrm>
            <a:off x="10261600" y="2177401"/>
            <a:ext cx="4219499" cy="49862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$</a:t>
            </a:r>
            <a:r>
              <a:rPr lang="en-US" sz="3000" u="none" strike="noStrike" cap="none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python </a:t>
            </a:r>
            <a:r>
              <a:rPr lang="en-US" sz="3000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largest</a:t>
            </a:r>
            <a:r>
              <a:rPr lang="en-US" sz="3000" u="none" strike="noStrike" cap="none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.py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3000" u="none" strike="noStrike" cap="none" dirty="0" smtClean="0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Antes </a:t>
            </a:r>
            <a:r>
              <a:rPr lang="en-US" sz="3000" dirty="0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-1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FF"/>
              </a:buClr>
              <a:buSzPct val="25000"/>
              <a:buFont typeface="Cabin"/>
              <a:buNone/>
            </a:pPr>
            <a:r>
              <a:rPr lang="en-US" sz="3000" dirty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9</a:t>
            </a:r>
            <a:r>
              <a:rPr lang="en-US" sz="3000" u="none" strike="noStrike" cap="none" dirty="0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 </a:t>
            </a:r>
            <a:r>
              <a:rPr lang="en-US" sz="3000" u="none" strike="noStrike" cap="none" dirty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9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FF"/>
              </a:buClr>
              <a:buSzPct val="25000"/>
              <a:buFont typeface="Cabin"/>
              <a:buNone/>
            </a:pPr>
            <a:r>
              <a:rPr lang="en-US" sz="3000" dirty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41</a:t>
            </a:r>
            <a:r>
              <a:rPr lang="en-US" sz="3000" u="none" strike="noStrike" cap="none" dirty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 41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FF"/>
              </a:buClr>
              <a:buSzPct val="25000"/>
              <a:buFont typeface="Cabin"/>
              <a:buNone/>
            </a:pPr>
            <a:r>
              <a:rPr lang="en-US" sz="3000" dirty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41</a:t>
            </a:r>
            <a:r>
              <a:rPr lang="en-US" sz="3000" u="none" strike="noStrike" cap="none" dirty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12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FF"/>
              </a:buClr>
              <a:buSzPct val="25000"/>
              <a:buFont typeface="Cabin"/>
              <a:buNone/>
            </a:pPr>
            <a:r>
              <a:rPr lang="en-US" sz="3000" dirty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41</a:t>
            </a:r>
            <a:r>
              <a:rPr lang="en-US" sz="3000" u="none" strike="noStrike" cap="none" dirty="0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 </a:t>
            </a:r>
            <a:r>
              <a:rPr lang="en-US" sz="3000" u="none" strike="noStrike" cap="none" dirty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3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FF"/>
              </a:buClr>
              <a:buSzPct val="25000"/>
              <a:buFont typeface="Cabin"/>
              <a:buNone/>
            </a:pPr>
            <a:r>
              <a:rPr lang="en-US" sz="3000" dirty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74</a:t>
            </a:r>
            <a:r>
              <a:rPr lang="en-US" sz="3000" u="none" strike="noStrike" cap="none" dirty="0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 </a:t>
            </a:r>
            <a:r>
              <a:rPr lang="en-US" sz="3000" u="none" strike="noStrike" cap="none" dirty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74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FF"/>
              </a:buClr>
              <a:buSzPct val="25000"/>
              <a:buFont typeface="Cabin"/>
              <a:buNone/>
            </a:pPr>
            <a:r>
              <a:rPr lang="en-US" sz="3000" dirty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74</a:t>
            </a:r>
            <a:r>
              <a:rPr lang="en-US" sz="3000" u="none" strike="noStrike" cap="none" dirty="0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 </a:t>
            </a:r>
            <a:r>
              <a:rPr lang="en-US" sz="3000" u="none" strike="noStrike" cap="none" dirty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15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3000" u="none" strike="noStrike" cap="none" dirty="0" err="1" smtClean="0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Desp</a:t>
            </a:r>
            <a:r>
              <a:rPr lang="en-US" sz="3000" dirty="0" err="1" smtClean="0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ués</a:t>
            </a:r>
            <a:r>
              <a:rPr lang="en-US" sz="3000" u="none" strike="noStrike" cap="none" dirty="0" smtClean="0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en-US" sz="3000" dirty="0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74</a:t>
            </a:r>
          </a:p>
        </p:txBody>
      </p:sp>
      <p:sp>
        <p:nvSpPr>
          <p:cNvPr id="675" name="Shape 675"/>
          <p:cNvSpPr txBox="1"/>
          <p:nvPr/>
        </p:nvSpPr>
        <p:spPr>
          <a:xfrm>
            <a:off x="906525" y="6793482"/>
            <a:ext cx="14757599" cy="1306513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s-ES" sz="3000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Creamos una </a:t>
            </a:r>
            <a:r>
              <a:rPr lang="es-ES" sz="3000" dirty="0" smtClean="0">
                <a:solidFill>
                  <a:schemeClr val="accen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variable</a:t>
            </a:r>
            <a:r>
              <a:rPr lang="es-ES" sz="3000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que contenga el mayor valor que se haya visto</a:t>
            </a:r>
            <a:r>
              <a:rPr lang="es-ES" sz="3000" dirty="0" smtClean="0">
                <a:solidFill>
                  <a:schemeClr val="accen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hasta </a:t>
            </a:r>
            <a:r>
              <a:rPr lang="es-ES" sz="3000" dirty="0" smtClean="0">
                <a:solidFill>
                  <a:schemeClr val="accen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ahora (</a:t>
            </a:r>
            <a:r>
              <a:rPr lang="es-ES" sz="3000" dirty="0" err="1" smtClean="0">
                <a:solidFill>
                  <a:schemeClr val="accen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largest_so_far</a:t>
            </a:r>
            <a:r>
              <a:rPr lang="es-ES" sz="3000" dirty="0" smtClean="0">
                <a:solidFill>
                  <a:schemeClr val="accen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)</a:t>
            </a:r>
            <a:r>
              <a:rPr lang="es-ES" sz="3000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. </a:t>
            </a:r>
            <a:r>
              <a:rPr lang="es-ES" sz="3000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Si el </a:t>
            </a:r>
            <a:r>
              <a:rPr lang="es-ES" sz="3000" dirty="0" smtClean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número actual que estamos buscando</a:t>
            </a:r>
            <a:r>
              <a:rPr lang="es-ES" sz="3000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es más grande, entonces será el nuevo </a:t>
            </a:r>
            <a:r>
              <a:rPr lang="es-ES" sz="3000" dirty="0" smtClean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mayor valor que se haya visto hasta ahora (</a:t>
            </a:r>
            <a:r>
              <a:rPr lang="es-ES" sz="3000" dirty="0" err="1" smtClean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largest_so_far</a:t>
            </a:r>
            <a:r>
              <a:rPr lang="es-ES" sz="3000" dirty="0" smtClean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)</a:t>
            </a:r>
            <a:r>
              <a:rPr lang="es-ES" sz="3000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.</a:t>
            </a:r>
            <a:endParaRPr lang="es-ES" sz="3000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6244" y="176715"/>
            <a:ext cx="3898076" cy="468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7 CuadroTexto"/>
          <p:cNvSpPr txBox="1"/>
          <p:nvPr/>
        </p:nvSpPr>
        <p:spPr>
          <a:xfrm>
            <a:off x="148634" y="176715"/>
            <a:ext cx="39356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1800" dirty="0" smtClean="0">
                <a:solidFill>
                  <a:schemeClr val="bg1"/>
                </a:solidFill>
              </a:rPr>
              <a:t>Bucles e Iteración  – Parte 3</a:t>
            </a:r>
            <a:endParaRPr lang="es-AR" sz="1800" dirty="0">
              <a:solidFill>
                <a:schemeClr val="bg1"/>
              </a:solidFill>
            </a:endParaRPr>
          </a:p>
        </p:txBody>
      </p:sp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225427" y="32084"/>
            <a:ext cx="2933700" cy="5274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" name="9 CuadroTexto"/>
          <p:cNvSpPr txBox="1"/>
          <p:nvPr/>
        </p:nvSpPr>
        <p:spPr>
          <a:xfrm>
            <a:off x="12474743" y="142063"/>
            <a:ext cx="27238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sz="1800" dirty="0" smtClean="0">
                <a:solidFill>
                  <a:schemeClr val="bg1"/>
                </a:solidFill>
              </a:rPr>
              <a:t>PYTHON PARA TODOS</a:t>
            </a:r>
            <a:endParaRPr lang="es-AR" sz="18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Shape 20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b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s-ES" sz="7600" u="none" strike="noStrike" cap="none" dirty="0" smtClean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Más Lenguaje</a:t>
            </a:r>
            <a:r>
              <a:rPr lang="es-ES" sz="7600" dirty="0" smtClean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s de Bucle</a:t>
            </a:r>
            <a:endParaRPr lang="es-ES" sz="7600" u="none" strike="noStrike" cap="none" dirty="0">
              <a:solidFill>
                <a:srgbClr val="FFFF00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6244" y="176715"/>
            <a:ext cx="3898076" cy="468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4 CuadroTexto"/>
          <p:cNvSpPr txBox="1"/>
          <p:nvPr/>
        </p:nvSpPr>
        <p:spPr>
          <a:xfrm>
            <a:off x="148634" y="176715"/>
            <a:ext cx="39356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1800" dirty="0" smtClean="0">
                <a:solidFill>
                  <a:schemeClr val="bg1"/>
                </a:solidFill>
              </a:rPr>
              <a:t>Bucles e Iteración  – Parte 3</a:t>
            </a:r>
            <a:endParaRPr lang="es-AR" sz="1800" dirty="0">
              <a:solidFill>
                <a:schemeClr val="bg1"/>
              </a:solidFill>
            </a:endParaRP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225427" y="32084"/>
            <a:ext cx="2933700" cy="5274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6 CuadroTexto"/>
          <p:cNvSpPr txBox="1"/>
          <p:nvPr/>
        </p:nvSpPr>
        <p:spPr>
          <a:xfrm>
            <a:off x="12474743" y="142063"/>
            <a:ext cx="27238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sz="1800" dirty="0" smtClean="0">
                <a:solidFill>
                  <a:schemeClr val="bg1"/>
                </a:solidFill>
              </a:rPr>
              <a:t>PYTHON PARA TODOS</a:t>
            </a:r>
            <a:endParaRPr lang="es-AR" sz="1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108302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5" name="Shape 765"/>
          <p:cNvSpPr txBox="1">
            <a:spLocks noGrp="1"/>
          </p:cNvSpPr>
          <p:nvPr>
            <p:ph type="title"/>
          </p:nvPr>
        </p:nvSpPr>
        <p:spPr>
          <a:xfrm>
            <a:off x="1155700" y="817418"/>
            <a:ext cx="13932000" cy="1127856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s-ES" sz="3600" b="1" dirty="0" smtClean="0">
                <a:solidFill>
                  <a:srgbClr val="FFFF00"/>
                </a:solidFill>
              </a:rPr>
              <a:t>Agradecimientos / Colaboraciones</a:t>
            </a:r>
            <a:endParaRPr lang="es-ES" sz="3600" b="1" dirty="0">
              <a:solidFill>
                <a:srgbClr val="FFFF00"/>
              </a:solidFill>
            </a:endParaRPr>
          </a:p>
        </p:txBody>
      </p:sp>
      <p:sp>
        <p:nvSpPr>
          <p:cNvPr id="766" name="Shape 766"/>
          <p:cNvSpPr txBox="1"/>
          <p:nvPr/>
        </p:nvSpPr>
        <p:spPr>
          <a:xfrm>
            <a:off x="1155700" y="2143125"/>
            <a:ext cx="6797699" cy="598431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s-ES" sz="1800" dirty="0" smtClean="0">
                <a:solidFill>
                  <a:srgbClr val="FFFFFF"/>
                </a:solidFill>
              </a:rPr>
              <a:t>Estas diapositivas están protegidas por derechos de autor 2010-  Charles R. Severance (</a:t>
            </a:r>
            <a:r>
              <a:rPr lang="es-ES" sz="1800" u="sng" dirty="0" smtClean="0">
                <a:solidFill>
                  <a:srgbClr val="FFFF00"/>
                </a:solidFill>
                <a:hlinkClick r:id="rId3"/>
              </a:rPr>
              <a:t>www.dr-chuck.com</a:t>
            </a:r>
            <a:r>
              <a:rPr lang="es-ES" sz="1800" dirty="0" smtClean="0">
                <a:solidFill>
                  <a:srgbClr val="FFFFFF"/>
                </a:solidFill>
              </a:rPr>
              <a:t>) de la Facultad de Información de la Universidad de Michigan y </a:t>
            </a:r>
            <a:r>
              <a:rPr lang="es-ES" sz="1800" u="sng" dirty="0" smtClean="0">
                <a:solidFill>
                  <a:srgbClr val="FFFF00"/>
                </a:solidFill>
                <a:hlinkClick r:id="rId4"/>
              </a:rPr>
              <a:t>open.umich.edu</a:t>
            </a:r>
            <a:r>
              <a:rPr lang="es-ES" sz="1800" dirty="0">
                <a:solidFill>
                  <a:srgbClr val="FFFFFF"/>
                </a:solidFill>
              </a:rPr>
              <a:t>, y se ponen a disposición bajo licencia de Creative Commons Attribution 4.0. Por favor, conserve esta última diapositiva en </a:t>
            </a:r>
            <a:r>
              <a:rPr lang="es-ES" sz="1800" dirty="0" smtClean="0">
                <a:solidFill>
                  <a:srgbClr val="FFFFFF"/>
                </a:solidFill>
              </a:rPr>
              <a:t>todas las copias del documento para cumplir con los requisitos de atribución de la licencia. Si realiza algún cambio, agregue su nombre y el de su organización a la lista de colaboradores en esta página cuando republique los materiales.</a:t>
            </a:r>
          </a:p>
          <a:p>
            <a:pPr lvl="0" rtl="0">
              <a:spcBef>
                <a:spcPts val="0"/>
              </a:spcBef>
              <a:buNone/>
            </a:pPr>
            <a:endParaRPr lang="es-ES" sz="1800" dirty="0" smtClean="0">
              <a:solidFill>
                <a:srgbClr val="FFFFFF"/>
              </a:solidFill>
            </a:endParaRPr>
          </a:p>
          <a:p>
            <a:pPr lvl="0"/>
            <a:r>
              <a:rPr lang="es-ES" sz="1800" dirty="0" smtClean="0">
                <a:solidFill>
                  <a:srgbClr val="FFFFFF"/>
                </a:solidFill>
              </a:rPr>
              <a:t>Desarrollo inicial: Charles Severance, Facultad de Información de la Universidad de Michigan</a:t>
            </a:r>
          </a:p>
          <a:p>
            <a:pPr lvl="0" rtl="0">
              <a:spcBef>
                <a:spcPts val="0"/>
              </a:spcBef>
              <a:buNone/>
            </a:pPr>
            <a:endParaRPr lang="es-ES" sz="1800" dirty="0" smtClean="0">
              <a:solidFill>
                <a:srgbClr val="FFFFFF"/>
              </a:solidFill>
            </a:endParaRPr>
          </a:p>
          <a:p>
            <a:pPr lvl="0" rtl="0">
              <a:spcBef>
                <a:spcPts val="0"/>
              </a:spcBef>
              <a:buNone/>
            </a:pPr>
            <a:r>
              <a:rPr lang="es-ES" sz="1800" dirty="0" smtClean="0">
                <a:solidFill>
                  <a:srgbClr val="FFFFFF"/>
                </a:solidFill>
              </a:rPr>
              <a:t>… Ingrese nuevos colaboradores y traductores aquí</a:t>
            </a:r>
            <a:endParaRPr lang="es-ES" sz="1800" dirty="0">
              <a:solidFill>
                <a:srgbClr val="FFFFFF"/>
              </a:solidFill>
            </a:endParaRPr>
          </a:p>
        </p:txBody>
      </p:sp>
      <p:pic>
        <p:nvPicPr>
          <p:cNvPr id="767" name="Shape 767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437900" y="920474"/>
            <a:ext cx="1024800" cy="1024800"/>
          </a:xfrm>
          <a:prstGeom prst="rect">
            <a:avLst/>
          </a:prstGeom>
          <a:noFill/>
          <a:ln>
            <a:noFill/>
          </a:ln>
        </p:spPr>
      </p:pic>
      <p:pic>
        <p:nvPicPr>
          <p:cNvPr id="768" name="Shape 768"/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13836901" y="1098674"/>
            <a:ext cx="1968599" cy="668400"/>
          </a:xfrm>
          <a:prstGeom prst="rect">
            <a:avLst/>
          </a:prstGeom>
          <a:noFill/>
          <a:ln>
            <a:noFill/>
          </a:ln>
        </p:spPr>
      </p:pic>
      <p:sp>
        <p:nvSpPr>
          <p:cNvPr id="769" name="Shape 769"/>
          <p:cNvSpPr txBox="1"/>
          <p:nvPr/>
        </p:nvSpPr>
        <p:spPr>
          <a:xfrm>
            <a:off x="8704400" y="2143125"/>
            <a:ext cx="6797699" cy="598431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-US" sz="1800" dirty="0">
                <a:solidFill>
                  <a:srgbClr val="FFFFFF"/>
                </a:solidFill>
              </a:rPr>
              <a:t>...</a:t>
            </a:r>
          </a:p>
        </p:txBody>
      </p:sp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6244" y="176715"/>
            <a:ext cx="3898076" cy="468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" name="9 CuadroTexto"/>
          <p:cNvSpPr txBox="1"/>
          <p:nvPr/>
        </p:nvSpPr>
        <p:spPr>
          <a:xfrm>
            <a:off x="148634" y="176715"/>
            <a:ext cx="39356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1800" dirty="0" smtClean="0">
                <a:solidFill>
                  <a:schemeClr val="bg1"/>
                </a:solidFill>
              </a:rPr>
              <a:t>Bucles e Iteración  – Parte 3</a:t>
            </a:r>
            <a:endParaRPr lang="es-AR" sz="1800" dirty="0">
              <a:solidFill>
                <a:schemeClr val="bg1"/>
              </a:solidFill>
            </a:endParaRPr>
          </a:p>
        </p:txBody>
      </p:sp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225427" y="32084"/>
            <a:ext cx="2933700" cy="5274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2" name="11 CuadroTexto"/>
          <p:cNvSpPr txBox="1"/>
          <p:nvPr/>
        </p:nvSpPr>
        <p:spPr>
          <a:xfrm>
            <a:off x="12474743" y="142063"/>
            <a:ext cx="27238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sz="1800" dirty="0" smtClean="0">
                <a:solidFill>
                  <a:schemeClr val="bg1"/>
                </a:solidFill>
              </a:rPr>
              <a:t>PYTHON PARA TODOS</a:t>
            </a:r>
            <a:endParaRPr lang="es-AR" sz="18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" name="Shape 53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s-ES" sz="7600" b="1" u="none" strike="noStrike" cap="none" dirty="0" smtClean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Iteración de un conjunto</a:t>
            </a:r>
            <a:endParaRPr lang="es-ES" sz="7600" b="1" u="none" strike="noStrike" cap="none" dirty="0">
              <a:solidFill>
                <a:srgbClr val="FFFF00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533" name="Shape 533"/>
          <p:cNvSpPr txBox="1"/>
          <p:nvPr/>
        </p:nvSpPr>
        <p:spPr>
          <a:xfrm>
            <a:off x="1420525" y="3293550"/>
            <a:ext cx="7774500" cy="22160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lvl="0">
              <a:buClr>
                <a:srgbClr val="FFFF00"/>
              </a:buClr>
              <a:buSzPct val="25000"/>
            </a:pPr>
            <a:r>
              <a:rPr lang="en-US" sz="2600" b="1" i="0" u="none" strike="noStrike" cap="none" dirty="0" smtClean="0">
                <a:solidFill>
                  <a:srgbClr val="FFFF00"/>
                </a:solidFill>
                <a:latin typeface="Courier New"/>
                <a:ea typeface="Courier New"/>
                <a:cs typeface="Courier New"/>
                <a:sym typeface="Courier New"/>
              </a:rPr>
              <a:t>print</a:t>
            </a:r>
            <a:r>
              <a:rPr lang="en-US" sz="2600" b="1" dirty="0" smtClean="0">
                <a:solidFill>
                  <a:schemeClr val="bg1"/>
                </a:solidFill>
                <a:latin typeface="Courier New"/>
                <a:ea typeface="Courier New"/>
                <a:cs typeface="Courier New"/>
                <a:sym typeface="Courier New"/>
              </a:rPr>
              <a:t>(</a:t>
            </a:r>
            <a:r>
              <a:rPr lang="en-US" sz="2600" b="1" dirty="0">
                <a:solidFill>
                  <a:srgbClr val="FF7F00"/>
                </a:solidFill>
                <a:latin typeface="Courier New"/>
                <a:ea typeface="Courier New"/>
                <a:cs typeface="Courier New"/>
                <a:sym typeface="Courier New"/>
              </a:rPr>
              <a:t>'Antes</a:t>
            </a:r>
            <a:r>
              <a:rPr lang="en-US" sz="2600" b="1" i="0" u="none" strike="noStrike" cap="none" dirty="0" smtClean="0">
                <a:solidFill>
                  <a:srgbClr val="FF7F00"/>
                </a:solidFill>
                <a:latin typeface="Courier New"/>
                <a:ea typeface="Courier New"/>
                <a:cs typeface="Courier New"/>
                <a:sym typeface="Courier New"/>
              </a:rPr>
              <a:t>'</a:t>
            </a:r>
            <a:r>
              <a:rPr lang="en-US" sz="2600" b="1" i="0" u="none" strike="noStrike" cap="none" dirty="0" smtClean="0">
                <a:solidFill>
                  <a:schemeClr val="bg1"/>
                </a:solidFill>
                <a:latin typeface="Courier New"/>
                <a:ea typeface="Courier New"/>
                <a:cs typeface="Courier New"/>
                <a:sym typeface="Courier New"/>
              </a:rPr>
              <a:t>)</a:t>
            </a:r>
            <a:endParaRPr lang="en-US" sz="2600" b="1" i="0" u="none" strike="noStrike" cap="none" dirty="0">
              <a:solidFill>
                <a:schemeClr val="bg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600" b="1" i="0" u="none" strike="noStrike" cap="none" dirty="0">
                <a:solidFill>
                  <a:srgbClr val="FFFF00"/>
                </a:solidFill>
                <a:latin typeface="Courier New"/>
                <a:ea typeface="Courier New"/>
                <a:cs typeface="Courier New"/>
                <a:sym typeface="Courier New"/>
              </a:rPr>
              <a:t>for</a:t>
            </a:r>
            <a:r>
              <a:rPr lang="en-US" sz="2600" b="1" i="0" u="none" strike="noStrike" cap="none" dirty="0">
                <a:solidFill>
                  <a:srgbClr val="FF00FF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-US" sz="2600" b="1" i="0" u="none" strike="noStrike" cap="none" dirty="0" err="1" smtClean="0">
                <a:solidFill>
                  <a:srgbClr val="00FFFF"/>
                </a:solidFill>
                <a:latin typeface="Courier New"/>
                <a:ea typeface="Courier New"/>
                <a:cs typeface="Courier New"/>
                <a:sym typeface="Courier New"/>
              </a:rPr>
              <a:t>objeto</a:t>
            </a:r>
            <a:r>
              <a:rPr lang="en-US" sz="2600" b="1" i="0" u="none" strike="noStrike" cap="none" dirty="0" smtClean="0">
                <a:solidFill>
                  <a:srgbClr val="FF00FF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-US" sz="2600" b="1" i="0" u="none" strike="noStrike" cap="none" dirty="0">
                <a:solidFill>
                  <a:srgbClr val="FFFF00"/>
                </a:solidFill>
                <a:latin typeface="Courier New"/>
                <a:ea typeface="Courier New"/>
                <a:cs typeface="Courier New"/>
                <a:sym typeface="Courier New"/>
              </a:rPr>
              <a:t>in</a:t>
            </a:r>
            <a:r>
              <a:rPr lang="en-US" sz="2600" b="1" i="0" u="none" strike="noStrike" cap="none" dirty="0">
                <a:solidFill>
                  <a:srgbClr val="FF00FF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-US" sz="2600" b="1" i="0" u="none" strike="noStrike" cap="none" dirty="0">
                <a:solidFill>
                  <a:srgbClr val="00FFFF"/>
                </a:solidFill>
                <a:latin typeface="Courier New"/>
                <a:ea typeface="Courier New"/>
                <a:cs typeface="Courier New"/>
                <a:sym typeface="Courier New"/>
              </a:rPr>
              <a:t>[9, 41, 12, 3, 74, 15] </a:t>
            </a:r>
            <a:r>
              <a:rPr lang="en-US" sz="2600" b="1" i="0" u="none" strike="noStrike" cap="none" dirty="0">
                <a:solidFill>
                  <a:srgbClr val="FFFF00"/>
                </a:solidFill>
                <a:latin typeface="Courier New"/>
                <a:ea typeface="Courier New"/>
                <a:cs typeface="Courier New"/>
                <a:sym typeface="Courier New"/>
              </a:rPr>
              <a:t>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2600" b="1" i="0" u="none" strike="noStrike" cap="none" dirty="0">
                <a:solidFill>
                  <a:srgbClr val="FF00FF"/>
                </a:solidFill>
                <a:latin typeface="Courier New"/>
                <a:ea typeface="Courier New"/>
                <a:cs typeface="Courier New"/>
                <a:sym typeface="Courier New"/>
              </a:rPr>
              <a:t>     </a:t>
            </a:r>
            <a:r>
              <a:rPr lang="en-US" sz="2600" b="1" i="0" u="none" strike="noStrike" cap="none" dirty="0" smtClean="0">
                <a:solidFill>
                  <a:srgbClr val="FFFF00"/>
                </a:solidFill>
                <a:latin typeface="Courier New"/>
                <a:ea typeface="Courier New"/>
                <a:cs typeface="Courier New"/>
                <a:sym typeface="Courier New"/>
              </a:rPr>
              <a:t>print</a:t>
            </a:r>
            <a:r>
              <a:rPr lang="en-US" sz="2600" b="1" dirty="0" smtClean="0">
                <a:solidFill>
                  <a:schemeClr val="bg1"/>
                </a:solidFill>
                <a:latin typeface="Courier New"/>
                <a:ea typeface="Courier New"/>
                <a:cs typeface="Courier New"/>
                <a:sym typeface="Courier New"/>
              </a:rPr>
              <a:t>(</a:t>
            </a:r>
            <a:r>
              <a:rPr lang="en-US" sz="2600" b="1" i="0" u="none" strike="noStrike" cap="none" dirty="0" err="1" smtClean="0">
                <a:solidFill>
                  <a:srgbClr val="00FFFF"/>
                </a:solidFill>
                <a:latin typeface="Courier New"/>
                <a:ea typeface="Courier New"/>
                <a:cs typeface="Courier New"/>
                <a:sym typeface="Courier New"/>
              </a:rPr>
              <a:t>objeto</a:t>
            </a:r>
            <a:r>
              <a:rPr lang="en-US" sz="2600" b="1" i="0" u="none" strike="noStrike" cap="none" dirty="0" smtClean="0">
                <a:solidFill>
                  <a:schemeClr val="bg1"/>
                </a:solidFill>
                <a:latin typeface="Courier New"/>
                <a:ea typeface="Courier New"/>
                <a:cs typeface="Courier New"/>
                <a:sym typeface="Courier New"/>
              </a:rPr>
              <a:t>)</a:t>
            </a:r>
            <a:endParaRPr lang="en-US" sz="2600" b="1" i="0" u="none" strike="noStrike" cap="none" dirty="0">
              <a:solidFill>
                <a:schemeClr val="bg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lvl="0">
              <a:buClr>
                <a:srgbClr val="FFFF00"/>
              </a:buClr>
              <a:buSzPct val="25000"/>
            </a:pPr>
            <a:r>
              <a:rPr lang="en-US" sz="2600" b="1" i="0" u="none" strike="noStrike" cap="none" dirty="0" smtClean="0">
                <a:solidFill>
                  <a:srgbClr val="FFFF00"/>
                </a:solidFill>
                <a:latin typeface="Courier New"/>
                <a:ea typeface="Courier New"/>
                <a:cs typeface="Courier New"/>
                <a:sym typeface="Courier New"/>
              </a:rPr>
              <a:t>print</a:t>
            </a:r>
            <a:r>
              <a:rPr lang="en-US" sz="2600" b="1" i="0" u="none" strike="noStrike" cap="none" dirty="0" smtClean="0">
                <a:solidFill>
                  <a:schemeClr val="bg1"/>
                </a:solidFill>
                <a:latin typeface="Courier New"/>
                <a:ea typeface="Courier New"/>
                <a:cs typeface="Courier New"/>
                <a:sym typeface="Courier New"/>
              </a:rPr>
              <a:t>(</a:t>
            </a:r>
            <a:r>
              <a:rPr lang="en-US" sz="2600" b="1" dirty="0">
                <a:solidFill>
                  <a:srgbClr val="FF7F00"/>
                </a:solidFill>
                <a:latin typeface="Courier New"/>
                <a:ea typeface="Courier New"/>
                <a:cs typeface="Courier New"/>
                <a:sym typeface="Courier New"/>
              </a:rPr>
              <a:t>'</a:t>
            </a:r>
            <a:r>
              <a:rPr lang="en-US" sz="2600" b="1" dirty="0" err="1">
                <a:solidFill>
                  <a:srgbClr val="FF7F00"/>
                </a:solidFill>
                <a:latin typeface="Courier New"/>
                <a:ea typeface="Courier New"/>
                <a:cs typeface="Courier New"/>
                <a:sym typeface="Courier New"/>
              </a:rPr>
              <a:t>Después</a:t>
            </a:r>
            <a:r>
              <a:rPr lang="en-US" sz="2600" b="1" i="0" u="none" strike="noStrike" cap="none" dirty="0" smtClean="0">
                <a:solidFill>
                  <a:srgbClr val="FF7F00"/>
                </a:solidFill>
                <a:latin typeface="Courier New"/>
                <a:ea typeface="Courier New"/>
                <a:cs typeface="Courier New"/>
                <a:sym typeface="Courier New"/>
              </a:rPr>
              <a:t>'</a:t>
            </a:r>
            <a:r>
              <a:rPr lang="en-US" sz="2600" b="1" i="0" u="none" strike="noStrike" cap="none" dirty="0" smtClean="0">
                <a:solidFill>
                  <a:schemeClr val="bg1"/>
                </a:solidFill>
                <a:latin typeface="Courier New"/>
                <a:ea typeface="Courier New"/>
                <a:cs typeface="Courier New"/>
                <a:sym typeface="Courier New"/>
              </a:rPr>
              <a:t>)</a:t>
            </a:r>
            <a:endParaRPr lang="en-US" sz="2600" b="1" i="0" u="none" strike="noStrike" cap="none" dirty="0">
              <a:solidFill>
                <a:schemeClr val="bg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534" name="Shape 534"/>
          <p:cNvSpPr txBox="1"/>
          <p:nvPr/>
        </p:nvSpPr>
        <p:spPr>
          <a:xfrm>
            <a:off x="10034586" y="2706700"/>
            <a:ext cx="4767264" cy="498474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$ python basicloop.py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3600" u="none" strike="noStrike" cap="none" dirty="0" smtClean="0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Antes</a:t>
            </a:r>
            <a:endParaRPr lang="en-US" sz="3600" u="none" strike="noStrike" cap="none" dirty="0">
              <a:solidFill>
                <a:srgbClr val="FF7F00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9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41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12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3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74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15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s-ES" sz="3600" u="none" strike="noStrike" cap="none" dirty="0" smtClean="0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Después</a:t>
            </a:r>
            <a:endParaRPr lang="es-ES" sz="3600" u="none" strike="noStrike" cap="none" dirty="0">
              <a:solidFill>
                <a:srgbClr val="FF7F00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6244" y="176715"/>
            <a:ext cx="3898076" cy="468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6 CuadroTexto"/>
          <p:cNvSpPr txBox="1"/>
          <p:nvPr/>
        </p:nvSpPr>
        <p:spPr>
          <a:xfrm>
            <a:off x="148634" y="176715"/>
            <a:ext cx="39356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1800" dirty="0" smtClean="0">
                <a:solidFill>
                  <a:schemeClr val="bg1"/>
                </a:solidFill>
              </a:rPr>
              <a:t>Bucles e Iteración  – Parte 3</a:t>
            </a:r>
            <a:endParaRPr lang="es-AR" sz="1800" dirty="0">
              <a:solidFill>
                <a:schemeClr val="bg1"/>
              </a:solidFill>
            </a:endParaRPr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225427" y="32084"/>
            <a:ext cx="2933700" cy="5274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8 CuadroTexto"/>
          <p:cNvSpPr txBox="1"/>
          <p:nvPr/>
        </p:nvSpPr>
        <p:spPr>
          <a:xfrm>
            <a:off x="12474743" y="142063"/>
            <a:ext cx="27238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sz="1800" dirty="0" smtClean="0">
                <a:solidFill>
                  <a:schemeClr val="bg1"/>
                </a:solidFill>
              </a:rPr>
              <a:t>PYTHON PARA TODOS</a:t>
            </a:r>
            <a:endParaRPr lang="es-AR" sz="18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9" name="Shape 539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s-ES" sz="7600" b="1" u="none" strike="noStrike" cap="none" dirty="0" smtClean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¿Cuál es el número mayor?</a:t>
            </a:r>
            <a:endParaRPr lang="es-ES" sz="7600" b="1" u="none" strike="noStrike" cap="none" dirty="0">
              <a:solidFill>
                <a:srgbClr val="FFFF00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6244" y="176715"/>
            <a:ext cx="3898076" cy="468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4 CuadroTexto"/>
          <p:cNvSpPr txBox="1"/>
          <p:nvPr/>
        </p:nvSpPr>
        <p:spPr>
          <a:xfrm>
            <a:off x="148634" y="176715"/>
            <a:ext cx="39356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1800" dirty="0" smtClean="0">
                <a:solidFill>
                  <a:schemeClr val="bg1"/>
                </a:solidFill>
              </a:rPr>
              <a:t>Bucles e Iteración  – Parte 3</a:t>
            </a:r>
            <a:endParaRPr lang="es-AR" sz="1800" dirty="0">
              <a:solidFill>
                <a:schemeClr val="bg1"/>
              </a:solidFill>
            </a:endParaRP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225427" y="32084"/>
            <a:ext cx="2933700" cy="5274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6 CuadroTexto"/>
          <p:cNvSpPr txBox="1"/>
          <p:nvPr/>
        </p:nvSpPr>
        <p:spPr>
          <a:xfrm>
            <a:off x="12474743" y="142063"/>
            <a:ext cx="27238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sz="1800" dirty="0" smtClean="0">
                <a:solidFill>
                  <a:schemeClr val="bg1"/>
                </a:solidFill>
              </a:rPr>
              <a:t>PYTHON PARA TODOS</a:t>
            </a:r>
            <a:endParaRPr lang="es-AR" sz="18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4" name="Shape 544"/>
          <p:cNvSpPr txBox="1"/>
          <p:nvPr/>
        </p:nvSpPr>
        <p:spPr>
          <a:xfrm>
            <a:off x="3771900" y="3609975"/>
            <a:ext cx="1003199" cy="11811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5400" u="none" strike="noStrike" cap="none" dirty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3</a:t>
            </a:r>
          </a:p>
        </p:txBody>
      </p:sp>
      <p:sp>
        <p:nvSpPr>
          <p:cNvPr id="545" name="Shape 545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lvl="0">
              <a:buClr>
                <a:schemeClr val="lt1"/>
              </a:buClr>
              <a:buSzPct val="25000"/>
            </a:pPr>
            <a:r>
              <a:rPr lang="es-ES" sz="7600" b="1" dirty="0" smtClean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¿Cuál es el número mayor?</a:t>
            </a:r>
            <a:endParaRPr lang="en-US" sz="7600" b="1" u="none" strike="noStrike" cap="none" dirty="0">
              <a:solidFill>
                <a:srgbClr val="FFFF00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6244" y="176715"/>
            <a:ext cx="3898076" cy="468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6 CuadroTexto"/>
          <p:cNvSpPr txBox="1"/>
          <p:nvPr/>
        </p:nvSpPr>
        <p:spPr>
          <a:xfrm>
            <a:off x="148634" y="176715"/>
            <a:ext cx="39356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1800" dirty="0" smtClean="0">
                <a:solidFill>
                  <a:schemeClr val="bg1"/>
                </a:solidFill>
              </a:rPr>
              <a:t>Bucles e Iteración  – Parte 3</a:t>
            </a:r>
            <a:endParaRPr lang="es-AR" sz="1800" dirty="0">
              <a:solidFill>
                <a:schemeClr val="bg1"/>
              </a:solidFill>
            </a:endParaRPr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225427" y="32084"/>
            <a:ext cx="2933700" cy="5274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8 CuadroTexto"/>
          <p:cNvSpPr txBox="1"/>
          <p:nvPr/>
        </p:nvSpPr>
        <p:spPr>
          <a:xfrm>
            <a:off x="12474743" y="142063"/>
            <a:ext cx="27238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sz="1800" dirty="0" smtClean="0">
                <a:solidFill>
                  <a:schemeClr val="bg1"/>
                </a:solidFill>
              </a:rPr>
              <a:t>PYTHON PARA TODOS</a:t>
            </a:r>
            <a:endParaRPr lang="es-AR" sz="18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0" name="Shape 550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lvl="0">
              <a:buClr>
                <a:schemeClr val="lt1"/>
              </a:buClr>
              <a:buSzPct val="25000"/>
            </a:pPr>
            <a:r>
              <a:rPr lang="es-ES" sz="7600" b="1" dirty="0" smtClean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¿Cuál es el número mayor?</a:t>
            </a:r>
            <a:endParaRPr lang="en-US" sz="7600" b="1" u="none" strike="noStrike" cap="none" dirty="0">
              <a:solidFill>
                <a:srgbClr val="FFFF00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551" name="Shape 551"/>
          <p:cNvSpPr txBox="1"/>
          <p:nvPr/>
        </p:nvSpPr>
        <p:spPr>
          <a:xfrm>
            <a:off x="5343525" y="3609975"/>
            <a:ext cx="1003199" cy="11811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5400" u="none" strike="noStrike" cap="none" dirty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41</a:t>
            </a: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6244" y="176715"/>
            <a:ext cx="3898076" cy="468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5 CuadroTexto"/>
          <p:cNvSpPr txBox="1"/>
          <p:nvPr/>
        </p:nvSpPr>
        <p:spPr>
          <a:xfrm>
            <a:off x="148634" y="176715"/>
            <a:ext cx="39356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1800" dirty="0" smtClean="0">
                <a:solidFill>
                  <a:schemeClr val="bg1"/>
                </a:solidFill>
              </a:rPr>
              <a:t>Bucles e Iteración  – Parte 3</a:t>
            </a:r>
            <a:endParaRPr lang="es-AR" sz="1800" dirty="0">
              <a:solidFill>
                <a:schemeClr val="bg1"/>
              </a:solidFill>
            </a:endParaRP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225427" y="32084"/>
            <a:ext cx="2933700" cy="5274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7 CuadroTexto"/>
          <p:cNvSpPr txBox="1"/>
          <p:nvPr/>
        </p:nvSpPr>
        <p:spPr>
          <a:xfrm>
            <a:off x="12474743" y="142063"/>
            <a:ext cx="27238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sz="1800" dirty="0" smtClean="0">
                <a:solidFill>
                  <a:schemeClr val="bg1"/>
                </a:solidFill>
              </a:rPr>
              <a:t>PYTHON PARA TODOS</a:t>
            </a:r>
            <a:endParaRPr lang="es-AR" sz="18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6" name="Shape 556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lvl="0">
              <a:buClr>
                <a:schemeClr val="lt1"/>
              </a:buClr>
              <a:buSzPct val="25000"/>
            </a:pPr>
            <a:r>
              <a:rPr lang="es-ES" sz="7600" b="1" dirty="0" smtClean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¿Cuál es el número mayor?</a:t>
            </a:r>
            <a:endParaRPr lang="en-US" sz="7600" b="1" u="none" strike="noStrike" cap="none" dirty="0">
              <a:solidFill>
                <a:srgbClr val="FFFF00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557" name="Shape 557"/>
          <p:cNvSpPr txBox="1"/>
          <p:nvPr/>
        </p:nvSpPr>
        <p:spPr>
          <a:xfrm>
            <a:off x="7145336" y="3609975"/>
            <a:ext cx="1003199" cy="11811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5400" u="none" strike="noStrike" cap="none" dirty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12</a:t>
            </a: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6244" y="176715"/>
            <a:ext cx="3898076" cy="468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5 CuadroTexto"/>
          <p:cNvSpPr txBox="1"/>
          <p:nvPr/>
        </p:nvSpPr>
        <p:spPr>
          <a:xfrm>
            <a:off x="148634" y="176715"/>
            <a:ext cx="39356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1800" dirty="0" smtClean="0">
                <a:solidFill>
                  <a:schemeClr val="bg1"/>
                </a:solidFill>
              </a:rPr>
              <a:t>Bucles e Iteración  – Parte 3</a:t>
            </a:r>
            <a:endParaRPr lang="es-AR" sz="1800" dirty="0">
              <a:solidFill>
                <a:schemeClr val="bg1"/>
              </a:solidFill>
            </a:endParaRP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225427" y="32084"/>
            <a:ext cx="2933700" cy="5274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7 CuadroTexto"/>
          <p:cNvSpPr txBox="1"/>
          <p:nvPr/>
        </p:nvSpPr>
        <p:spPr>
          <a:xfrm>
            <a:off x="12474743" y="142063"/>
            <a:ext cx="27238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sz="1800" dirty="0" smtClean="0">
                <a:solidFill>
                  <a:schemeClr val="bg1"/>
                </a:solidFill>
              </a:rPr>
              <a:t>PYTHON PARA TODOS</a:t>
            </a:r>
            <a:endParaRPr lang="es-AR" sz="18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2" name="Shape 56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lvl="0">
              <a:buClr>
                <a:schemeClr val="lt1"/>
              </a:buClr>
              <a:buSzPct val="25000"/>
            </a:pPr>
            <a:r>
              <a:rPr lang="es-ES" sz="7600" b="1" dirty="0" smtClean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¿Cuál es el número mayor?</a:t>
            </a:r>
            <a:endParaRPr lang="en-US" sz="7600" b="1" u="none" strike="noStrike" cap="none" dirty="0">
              <a:solidFill>
                <a:srgbClr val="FFFF00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563" name="Shape 563"/>
          <p:cNvSpPr txBox="1"/>
          <p:nvPr/>
        </p:nvSpPr>
        <p:spPr>
          <a:xfrm>
            <a:off x="8945561" y="3609975"/>
            <a:ext cx="1003199" cy="11811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5400" u="none" strike="noStrike" cap="none" dirty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9</a:t>
            </a: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6244" y="176715"/>
            <a:ext cx="3898076" cy="468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5 CuadroTexto"/>
          <p:cNvSpPr txBox="1"/>
          <p:nvPr/>
        </p:nvSpPr>
        <p:spPr>
          <a:xfrm>
            <a:off x="148634" y="176715"/>
            <a:ext cx="39356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1800" dirty="0" smtClean="0">
                <a:solidFill>
                  <a:schemeClr val="bg1"/>
                </a:solidFill>
              </a:rPr>
              <a:t>Bucles e Iteración  – Parte 3</a:t>
            </a:r>
            <a:endParaRPr lang="es-AR" sz="1800" dirty="0">
              <a:solidFill>
                <a:schemeClr val="bg1"/>
              </a:solidFill>
            </a:endParaRP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225427" y="32084"/>
            <a:ext cx="2933700" cy="5274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7 CuadroTexto"/>
          <p:cNvSpPr txBox="1"/>
          <p:nvPr/>
        </p:nvSpPr>
        <p:spPr>
          <a:xfrm>
            <a:off x="12474743" y="142063"/>
            <a:ext cx="27238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sz="1800" dirty="0" smtClean="0">
                <a:solidFill>
                  <a:schemeClr val="bg1"/>
                </a:solidFill>
              </a:rPr>
              <a:t>PYTHON PARA TODOS</a:t>
            </a:r>
            <a:endParaRPr lang="es-AR" sz="18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8" name="Shape 568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lvl="0">
              <a:buClr>
                <a:schemeClr val="lt1"/>
              </a:buClr>
              <a:buSzPct val="25000"/>
            </a:pPr>
            <a:r>
              <a:rPr lang="es-ES" sz="7600" b="1" dirty="0" smtClean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¿Cuál es el número mayor?</a:t>
            </a:r>
            <a:endParaRPr lang="en-US" sz="7600" b="1" u="none" strike="noStrike" cap="none" dirty="0">
              <a:solidFill>
                <a:srgbClr val="FFFF00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569" name="Shape 569"/>
          <p:cNvSpPr txBox="1"/>
          <p:nvPr/>
        </p:nvSpPr>
        <p:spPr>
          <a:xfrm>
            <a:off x="10671175" y="3609975"/>
            <a:ext cx="1003199" cy="11811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5400" u="none" strike="noStrike" cap="none" dirty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74</a:t>
            </a: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6244" y="176715"/>
            <a:ext cx="3898076" cy="468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5 CuadroTexto"/>
          <p:cNvSpPr txBox="1"/>
          <p:nvPr/>
        </p:nvSpPr>
        <p:spPr>
          <a:xfrm>
            <a:off x="148634" y="176715"/>
            <a:ext cx="39356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1800" dirty="0" smtClean="0">
                <a:solidFill>
                  <a:schemeClr val="bg1"/>
                </a:solidFill>
              </a:rPr>
              <a:t>Bucles e Iteración  – Parte 3</a:t>
            </a:r>
            <a:endParaRPr lang="es-AR" sz="1800" dirty="0">
              <a:solidFill>
                <a:schemeClr val="bg1"/>
              </a:solidFill>
            </a:endParaRP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225427" y="32084"/>
            <a:ext cx="2933700" cy="5274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7 CuadroTexto"/>
          <p:cNvSpPr txBox="1"/>
          <p:nvPr/>
        </p:nvSpPr>
        <p:spPr>
          <a:xfrm>
            <a:off x="12474743" y="142063"/>
            <a:ext cx="27238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sz="1800" dirty="0" smtClean="0">
                <a:solidFill>
                  <a:schemeClr val="bg1"/>
                </a:solidFill>
              </a:rPr>
              <a:t>PYTHON PARA TODOS</a:t>
            </a:r>
            <a:endParaRPr lang="es-AR" sz="18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50831 Lung MOOC Hayman Early Stage Definitive_JK-090815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Office Classic">
      <a:maj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071215_powerpoint_template_b.thmx</Template>
  <TotalTime>4621</TotalTime>
  <Words>756</Words>
  <Application>Microsoft Office PowerPoint</Application>
  <PresentationFormat>Personalizado</PresentationFormat>
  <Paragraphs>151</Paragraphs>
  <Slides>23</Slides>
  <Notes>23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23</vt:i4>
      </vt:variant>
    </vt:vector>
  </HeadingPairs>
  <TitlesOfParts>
    <vt:vector size="24" baseType="lpstr">
      <vt:lpstr>150831 Lung MOOC Hayman Early Stage Definitive_JK-090815</vt:lpstr>
      <vt:lpstr>Lenguajes de Bucle: Lo Que Hacemos en los Bucles Nota: Aunque estos ejemplos sean simples, los patrones se aplican a todos los tipos de bucles</vt:lpstr>
      <vt:lpstr>Creando Bucles “inteligentes”</vt:lpstr>
      <vt:lpstr>Iteración de un conjunto</vt:lpstr>
      <vt:lpstr>¿Cuál es el número mayor?</vt:lpstr>
      <vt:lpstr>¿Cuál es el número mayor?</vt:lpstr>
      <vt:lpstr>¿Cuál es el número mayor?</vt:lpstr>
      <vt:lpstr>¿Cuál es el número mayor?</vt:lpstr>
      <vt:lpstr>¿Cuál es el número mayor?</vt:lpstr>
      <vt:lpstr>¿Cuál es el número mayor?</vt:lpstr>
      <vt:lpstr>¿Cuál es el número mayor?</vt:lpstr>
      <vt:lpstr>¿Cuál es el número mayor?</vt:lpstr>
      <vt:lpstr>¿Cuál es el número mayor?</vt:lpstr>
      <vt:lpstr>¿Cuál es el número mayor?</vt:lpstr>
      <vt:lpstr>¿Cuál es el número mayor?</vt:lpstr>
      <vt:lpstr>¿Cuál es el número mayor?</vt:lpstr>
      <vt:lpstr>¿Cuál es el número mayor?</vt:lpstr>
      <vt:lpstr>¿Cuál es el número mayor?</vt:lpstr>
      <vt:lpstr>¿Cuál es el número mayor?</vt:lpstr>
      <vt:lpstr>¿Cuál es el número mayor?</vt:lpstr>
      <vt:lpstr>¿Cuál es el número mayor?</vt:lpstr>
      <vt:lpstr>Para encontrar el mayor valor</vt:lpstr>
      <vt:lpstr>Más Lenguajes de Bucle</vt:lpstr>
      <vt:lpstr>Agradecimientos / Colaboraciones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Loops and Iteration</dc:title>
  <dc:creator>Nancy</dc:creator>
  <cp:lastModifiedBy>Alicia</cp:lastModifiedBy>
  <cp:revision>71</cp:revision>
  <dcterms:modified xsi:type="dcterms:W3CDTF">2019-06-27T16:51:00Z</dcterms:modified>
</cp:coreProperties>
</file>