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6" r:id="rId1"/>
  </p:sldMasterIdLst>
  <p:notesMasterIdLst>
    <p:notesMasterId r:id="rId14"/>
  </p:notesMasterIdLst>
  <p:sldIdLst>
    <p:sldId id="296" r:id="rId2"/>
    <p:sldId id="297" r:id="rId3"/>
    <p:sldId id="298" r:id="rId4"/>
    <p:sldId id="299" r:id="rId5"/>
    <p:sldId id="300" r:id="rId6"/>
    <p:sldId id="301" r:id="rId7"/>
    <p:sldId id="302" r:id="rId8"/>
    <p:sldId id="317" r:id="rId9"/>
    <p:sldId id="304" r:id="rId10"/>
    <p:sldId id="305" r:id="rId11"/>
    <p:sldId id="306" r:id="rId12"/>
    <p:sldId id="307" r:id="rId13"/>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08"/>
    <p:restoredTop sz="94504"/>
  </p:normalViewPr>
  <p:slideViewPr>
    <p:cSldViewPr snapToGrid="0" snapToObjects="1">
      <p:cViewPr>
        <p:scale>
          <a:sx n="45" d="100"/>
          <a:sy n="45" d="100"/>
        </p:scale>
        <p:origin x="-1104" y="-1026"/>
      </p:cViewPr>
      <p:guideLst>
        <p:guide orient="horz" pos="2880"/>
        <p:guide pos="5120"/>
      </p:guideLst>
    </p:cSldViewPr>
  </p:slideViewPr>
  <p:outlineViewPr>
    <p:cViewPr>
      <p:scale>
        <a:sx n="33" d="100"/>
        <a:sy n="33" d="100"/>
      </p:scale>
      <p:origin x="0" y="-272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50918718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6"/>
        <p:cNvGrpSpPr/>
        <p:nvPr/>
      </p:nvGrpSpPr>
      <p:grpSpPr>
        <a:xfrm>
          <a:off x="0" y="0"/>
          <a:ext cx="0" cy="0"/>
          <a:chOff x="0" y="0"/>
          <a:chExt cx="0" cy="0"/>
        </a:xfrm>
      </p:grpSpPr>
      <p:sp>
        <p:nvSpPr>
          <p:cNvPr id="677" name="Shape 67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678" name="Shape 6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5440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7"/>
        <p:cNvGrpSpPr/>
        <p:nvPr/>
      </p:nvGrpSpPr>
      <p:grpSpPr>
        <a:xfrm>
          <a:off x="0" y="0"/>
          <a:ext cx="0" cy="0"/>
          <a:chOff x="0" y="0"/>
          <a:chExt cx="0" cy="0"/>
        </a:xfrm>
      </p:grpSpPr>
      <p:sp>
        <p:nvSpPr>
          <p:cNvPr id="748" name="Shape 7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49" name="Shape 7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1345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Shape 7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56" name="Shape 7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0023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1"/>
        <p:cNvGrpSpPr/>
        <p:nvPr/>
      </p:nvGrpSpPr>
      <p:grpSpPr>
        <a:xfrm>
          <a:off x="0" y="0"/>
          <a:ext cx="0" cy="0"/>
          <a:chOff x="0" y="0"/>
          <a:chExt cx="0" cy="0"/>
        </a:xfrm>
      </p:grpSpPr>
      <p:sp>
        <p:nvSpPr>
          <p:cNvPr id="762" name="Shape 7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3" name="Shape 76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1314878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Shape 68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686" name="Shape 6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6474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2"/>
        <p:cNvGrpSpPr/>
        <p:nvPr/>
      </p:nvGrpSpPr>
      <p:grpSpPr>
        <a:xfrm>
          <a:off x="0" y="0"/>
          <a:ext cx="0" cy="0"/>
          <a:chOff x="0" y="0"/>
          <a:chExt cx="0" cy="0"/>
        </a:xfrm>
      </p:grpSpPr>
      <p:sp>
        <p:nvSpPr>
          <p:cNvPr id="693" name="Shape 6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694" name="Shape 6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1738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Shape 7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02" name="Shape 7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1695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8"/>
        <p:cNvGrpSpPr/>
        <p:nvPr/>
      </p:nvGrpSpPr>
      <p:grpSpPr>
        <a:xfrm>
          <a:off x="0" y="0"/>
          <a:ext cx="0" cy="0"/>
          <a:chOff x="0" y="0"/>
          <a:chExt cx="0" cy="0"/>
        </a:xfrm>
      </p:grpSpPr>
      <p:sp>
        <p:nvSpPr>
          <p:cNvPr id="709" name="Shape 7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10" name="Shape 7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3132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Shape 71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18" name="Shape 7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5446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Shape 7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26" name="Shape 7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4873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Shape 7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26" name="Shape 7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7731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Shape 74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741" name="Shape 7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0426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817418"/>
            <a:ext cx="13932000" cy="172248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116029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193"/>
        <p:cNvGrpSpPr/>
        <p:nvPr/>
      </p:nvGrpSpPr>
      <p:grpSpPr>
        <a:xfrm>
          <a:off x="0" y="0"/>
          <a:ext cx="0" cy="0"/>
          <a:chOff x="0" y="0"/>
          <a:chExt cx="0" cy="0"/>
        </a:xfrm>
      </p:grpSpPr>
    </p:spTree>
    <p:extLst>
      <p:ext uri="{BB962C8B-B14F-4D97-AF65-F5344CB8AC3E}">
        <p14:creationId xmlns:p14="http://schemas.microsoft.com/office/powerpoint/2010/main" val="198301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12800" y="2133602"/>
            <a:ext cx="14630400" cy="6034617"/>
          </a:xfrm>
          <a:prstGeom prst="rect">
            <a:avLst/>
          </a:prstGeom>
        </p:spPr>
        <p:txBody>
          <a:bodyPr vert="horz" lIns="162553" tIns="81276" rIns="162553" bIns="812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10"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12" name="TextBox 11"/>
          <p:cNvSpPr txBox="1"/>
          <p:nvPr userDrawn="1"/>
        </p:nvSpPr>
        <p:spPr>
          <a:xfrm>
            <a:off x="160716" y="114157"/>
            <a:ext cx="4132393" cy="446276"/>
          </a:xfrm>
          <a:prstGeom prst="rect">
            <a:avLst/>
          </a:prstGeom>
          <a:noFill/>
        </p:spPr>
        <p:txBody>
          <a:bodyPr wrap="none" rtlCol="0">
            <a:spAutoFit/>
          </a:bodyPr>
          <a:lstStyle/>
          <a:p>
            <a:r>
              <a:rPr lang="en-US" sz="2300" dirty="0" smtClean="0">
                <a:solidFill>
                  <a:srgbClr val="FFFFFF"/>
                </a:solidFill>
                <a:latin typeface="Lucida Grande"/>
                <a:cs typeface="Lucida Grande"/>
              </a:rPr>
              <a:t>Loops and</a:t>
            </a:r>
            <a:r>
              <a:rPr lang="en-US" sz="2300" baseline="0" dirty="0" smtClean="0">
                <a:solidFill>
                  <a:srgbClr val="FFFFFF"/>
                </a:solidFill>
                <a:latin typeface="Lucida Grande"/>
                <a:cs typeface="Lucida Grande"/>
              </a:rPr>
              <a:t> Iteration – Part 4</a:t>
            </a:r>
            <a:endParaRPr lang="en-US" sz="2300" dirty="0">
              <a:solidFill>
                <a:srgbClr val="FFFFFF"/>
              </a:solidFill>
              <a:latin typeface="Lucida Grande"/>
              <a:cs typeface="Lucida Grande"/>
            </a:endParaRPr>
          </a:p>
        </p:txBody>
      </p:sp>
      <p:sp>
        <p:nvSpPr>
          <p:cNvPr id="13" name="TextBox 12"/>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05"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r-chuck.com" TargetMode="External"/><Relationship Id="rId7"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0.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open.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79"/>
        <p:cNvGrpSpPr/>
        <p:nvPr/>
      </p:nvGrpSpPr>
      <p:grpSpPr>
        <a:xfrm>
          <a:off x="0" y="0"/>
          <a:ext cx="0" cy="0"/>
          <a:chOff x="0" y="0"/>
          <a:chExt cx="0" cy="0"/>
        </a:xfrm>
      </p:grpSpPr>
      <p:sp>
        <p:nvSpPr>
          <p:cNvPr id="680" name="Shape 68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Conteo en un Bucle</a:t>
            </a:r>
            <a:endParaRPr lang="es-ES" sz="7600" b="1" u="none" strike="noStrike" cap="none" dirty="0">
              <a:solidFill>
                <a:srgbClr val="FFFF00"/>
              </a:solidFill>
              <a:latin typeface="Arial" charset="0"/>
              <a:ea typeface="Arial" charset="0"/>
              <a:cs typeface="Arial" charset="0"/>
              <a:sym typeface="Cabin"/>
            </a:endParaRPr>
          </a:p>
        </p:txBody>
      </p:sp>
      <p:sp>
        <p:nvSpPr>
          <p:cNvPr id="681" name="Shape 681"/>
          <p:cNvSpPr txBox="1"/>
          <p:nvPr/>
        </p:nvSpPr>
        <p:spPr>
          <a:xfrm>
            <a:off x="1741475" y="2605001"/>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s-AR" sz="2600" b="1" i="0" u="none" strike="noStrike" cap="none" dirty="0" smtClean="0">
                <a:solidFill>
                  <a:srgbClr val="00FFFF"/>
                </a:solidFill>
                <a:latin typeface="Courier New"/>
                <a:ea typeface="Courier New"/>
                <a:cs typeface="Courier New"/>
                <a:sym typeface="Courier New"/>
              </a:rPr>
              <a:t>zork = 0</a:t>
            </a:r>
          </a:p>
          <a:p>
            <a:pPr lvl="0">
              <a:buClr>
                <a:srgbClr val="FFFF00"/>
              </a:buClr>
              <a:buSzPct val="25000"/>
            </a:pPr>
            <a:r>
              <a:rPr lang="es-AR" sz="2600" b="1" i="0" u="none" strike="noStrike" cap="none" dirty="0" smtClean="0">
                <a:solidFill>
                  <a:srgbClr val="FFFF00"/>
                </a:solidFill>
                <a:latin typeface="Courier New"/>
                <a:ea typeface="Courier New"/>
                <a:cs typeface="Courier New"/>
                <a:sym typeface="Courier New"/>
              </a:rPr>
              <a:t>print</a:t>
            </a:r>
            <a:r>
              <a:rPr lang="es-AR" sz="2600" b="1" dirty="0" smtClean="0">
                <a:solidFill>
                  <a:schemeClr val="bg1"/>
                </a:solidFill>
                <a:latin typeface="Courier New"/>
                <a:ea typeface="Courier New"/>
                <a:cs typeface="Courier New"/>
                <a:sym typeface="Courier New"/>
              </a:rPr>
              <a:t>(</a:t>
            </a:r>
            <a:r>
              <a:rPr lang="es-AR" sz="2600" b="1" dirty="0" smtClean="0">
                <a:solidFill>
                  <a:srgbClr val="FF7F00"/>
                </a:solidFill>
                <a:latin typeface="Courier New"/>
                <a:ea typeface="Courier New"/>
                <a:cs typeface="Courier New"/>
                <a:sym typeface="Courier New"/>
              </a:rPr>
              <a:t>'Antes</a:t>
            </a:r>
            <a:r>
              <a:rPr lang="es-AR" sz="2600" b="1" i="0" u="none" strike="noStrike" cap="none" dirty="0" smtClean="0">
                <a:solidFill>
                  <a:srgbClr val="FF7F00"/>
                </a:solidFill>
                <a:latin typeface="Courier New"/>
                <a:ea typeface="Courier New"/>
                <a:cs typeface="Courier New"/>
                <a:sym typeface="Courier New"/>
              </a:rPr>
              <a:t>', zork</a:t>
            </a:r>
            <a:r>
              <a:rPr lang="es-AR" sz="26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AR" sz="2600" b="1" i="0" u="none" strike="noStrike" cap="none" dirty="0" err="1" smtClean="0">
                <a:solidFill>
                  <a:srgbClr val="FFFF00"/>
                </a:solidFill>
                <a:latin typeface="Courier New"/>
                <a:ea typeface="Courier New"/>
                <a:cs typeface="Courier New"/>
                <a:sym typeface="Courier New"/>
              </a:rPr>
              <a:t>for</a:t>
            </a:r>
            <a:r>
              <a:rPr lang="es-AR" sz="2600" b="1" i="0" u="none" strike="noStrike" cap="none" dirty="0" smtClean="0">
                <a:solidFill>
                  <a:srgbClr val="FFFF00"/>
                </a:solidFill>
                <a:latin typeface="Courier New"/>
                <a:ea typeface="Courier New"/>
                <a:cs typeface="Courier New"/>
                <a:sym typeface="Courier New"/>
              </a:rPr>
              <a:t> </a:t>
            </a:r>
            <a:r>
              <a:rPr lang="es-AR" sz="2600" b="1" i="0" u="none" strike="noStrike" cap="none" dirty="0" smtClean="0">
                <a:solidFill>
                  <a:srgbClr val="FF00FF"/>
                </a:solidFill>
                <a:latin typeface="Courier New"/>
                <a:ea typeface="Courier New"/>
                <a:cs typeface="Courier New"/>
                <a:sym typeface="Courier New"/>
              </a:rPr>
              <a:t>objeto </a:t>
            </a:r>
            <a:r>
              <a:rPr lang="es-AR" sz="2600" b="1" i="0" u="none" strike="noStrike" cap="none" dirty="0" smtClean="0">
                <a:solidFill>
                  <a:srgbClr val="FFFF00"/>
                </a:solidFill>
                <a:latin typeface="Courier New"/>
                <a:ea typeface="Courier New"/>
                <a:cs typeface="Courier New"/>
                <a:sym typeface="Courier New"/>
              </a:rPr>
              <a:t>in</a:t>
            </a:r>
            <a:r>
              <a:rPr lang="es-AR" sz="2600" b="1" i="0" u="none" strike="noStrike" cap="none" dirty="0" smtClean="0">
                <a:solidFill>
                  <a:srgbClr val="FF00FF"/>
                </a:solidFill>
                <a:latin typeface="Courier New"/>
                <a:ea typeface="Courier New"/>
                <a:cs typeface="Courier New"/>
                <a:sym typeface="Courier New"/>
              </a:rPr>
              <a:t> [9, 41, 12, 3, 74, 15] :</a:t>
            </a:r>
          </a:p>
          <a:p>
            <a:pPr marL="0" marR="0" lvl="0" indent="0" algn="l" rtl="0">
              <a:lnSpc>
                <a:spcPct val="100000"/>
              </a:lnSpc>
              <a:spcBef>
                <a:spcPts val="0"/>
              </a:spcBef>
              <a:spcAft>
                <a:spcPts val="0"/>
              </a:spcAft>
              <a:buClr>
                <a:srgbClr val="FF00FF"/>
              </a:buClr>
              <a:buSzPct val="25000"/>
              <a:buFont typeface="Cabin"/>
              <a:buNone/>
            </a:pPr>
            <a:r>
              <a:rPr lang="es-AR" sz="2600" b="1" i="0" u="none" strike="noStrike" cap="none" dirty="0" smtClean="0">
                <a:solidFill>
                  <a:srgbClr val="FF00FF"/>
                </a:solidFill>
                <a:latin typeface="Courier New"/>
                <a:ea typeface="Courier New"/>
                <a:cs typeface="Courier New"/>
                <a:sym typeface="Courier New"/>
              </a:rPr>
              <a:t>    </a:t>
            </a:r>
            <a:r>
              <a:rPr lang="es-AR" sz="2600" b="1" i="0" u="none" strike="noStrike" cap="none" dirty="0" smtClean="0">
                <a:solidFill>
                  <a:srgbClr val="00FFFF"/>
                </a:solidFill>
                <a:latin typeface="Courier New"/>
                <a:ea typeface="Courier New"/>
                <a:cs typeface="Courier New"/>
                <a:sym typeface="Courier New"/>
              </a:rPr>
              <a:t>zork = zork + 1</a:t>
            </a:r>
          </a:p>
          <a:p>
            <a:pPr lvl="0">
              <a:buClr>
                <a:srgbClr val="FF00FF"/>
              </a:buClr>
              <a:buSzPct val="25000"/>
            </a:pPr>
            <a:r>
              <a:rPr lang="es-AR" sz="2600" b="1" i="0" u="none" strike="noStrike" cap="none" dirty="0" smtClean="0">
                <a:solidFill>
                  <a:srgbClr val="FF00FF"/>
                </a:solidFill>
                <a:latin typeface="Courier New"/>
                <a:ea typeface="Courier New"/>
                <a:cs typeface="Courier New"/>
                <a:sym typeface="Courier New"/>
              </a:rPr>
              <a:t>    </a:t>
            </a:r>
            <a:r>
              <a:rPr lang="es-AR" sz="2600" b="1" i="0" u="none" strike="noStrike" cap="none" dirty="0" smtClean="0">
                <a:solidFill>
                  <a:srgbClr val="FFFF00"/>
                </a:solidFill>
                <a:latin typeface="Courier New"/>
                <a:ea typeface="Courier New"/>
                <a:cs typeface="Courier New"/>
                <a:sym typeface="Courier New"/>
              </a:rPr>
              <a:t>print</a:t>
            </a:r>
            <a:r>
              <a:rPr lang="es-AR" sz="2600" b="1" dirty="0" smtClean="0">
                <a:solidFill>
                  <a:schemeClr val="bg1"/>
                </a:solidFill>
                <a:latin typeface="Courier New"/>
                <a:ea typeface="Courier New"/>
                <a:cs typeface="Courier New"/>
                <a:sym typeface="Courier New"/>
              </a:rPr>
              <a:t>(</a:t>
            </a:r>
            <a:r>
              <a:rPr lang="es-AR" sz="2600" b="1" i="0" u="none" strike="noStrike" cap="none" dirty="0" smtClean="0">
                <a:solidFill>
                  <a:srgbClr val="00FFFF"/>
                </a:solidFill>
                <a:latin typeface="Courier New"/>
                <a:ea typeface="Courier New"/>
                <a:cs typeface="Courier New"/>
                <a:sym typeface="Courier New"/>
              </a:rPr>
              <a:t>zork</a:t>
            </a:r>
            <a:r>
              <a:rPr lang="es-AR" sz="2600" b="1" i="0" u="none" strike="noStrike" cap="none" dirty="0" smtClean="0">
                <a:solidFill>
                  <a:srgbClr val="FF00FF"/>
                </a:solidFill>
                <a:latin typeface="Courier New"/>
                <a:ea typeface="Courier New"/>
                <a:cs typeface="Courier New"/>
                <a:sym typeface="Courier New"/>
              </a:rPr>
              <a:t>, </a:t>
            </a:r>
            <a:r>
              <a:rPr lang="es-AR" sz="2600" b="1" dirty="0" smtClean="0">
                <a:solidFill>
                  <a:srgbClr val="FF00FF"/>
                </a:solidFill>
                <a:latin typeface="Courier New"/>
                <a:ea typeface="Courier New"/>
                <a:cs typeface="Courier New"/>
                <a:sym typeface="Courier New"/>
              </a:rPr>
              <a:t>objeto</a:t>
            </a:r>
            <a:r>
              <a:rPr lang="es-AR" sz="26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AR" sz="2600" b="1" i="0" u="none" strike="noStrike" cap="none" dirty="0" smtClean="0">
                <a:solidFill>
                  <a:srgbClr val="FFFF00"/>
                </a:solidFill>
                <a:latin typeface="Courier New"/>
                <a:ea typeface="Courier New"/>
                <a:cs typeface="Courier New"/>
                <a:sym typeface="Courier New"/>
              </a:rPr>
              <a:t>print</a:t>
            </a:r>
            <a:r>
              <a:rPr lang="es-AR" sz="2600" b="1" dirty="0" smtClean="0">
                <a:solidFill>
                  <a:schemeClr val="bg1"/>
                </a:solidFill>
                <a:latin typeface="Courier New"/>
                <a:ea typeface="Courier New"/>
                <a:cs typeface="Courier New"/>
                <a:sym typeface="Courier New"/>
              </a:rPr>
              <a:t>(</a:t>
            </a:r>
            <a:r>
              <a:rPr lang="es-AR" sz="2600" b="1" i="0" u="none" strike="noStrike" cap="none" dirty="0" smtClean="0">
                <a:solidFill>
                  <a:srgbClr val="FF7F00"/>
                </a:solidFill>
                <a:latin typeface="Courier New"/>
                <a:ea typeface="Courier New"/>
                <a:cs typeface="Courier New"/>
                <a:sym typeface="Courier New"/>
              </a:rPr>
              <a:t>'Después', </a:t>
            </a:r>
            <a:r>
              <a:rPr lang="es-AR" sz="2600" b="1" i="0" u="none" strike="noStrike" cap="none" dirty="0" smtClean="0">
                <a:solidFill>
                  <a:srgbClr val="00FFFF"/>
                </a:solidFill>
                <a:latin typeface="Courier New"/>
                <a:ea typeface="Courier New"/>
                <a:cs typeface="Courier New"/>
                <a:sym typeface="Courier New"/>
              </a:rPr>
              <a:t>zork</a:t>
            </a:r>
            <a:r>
              <a:rPr lang="es-AR" sz="2600" b="1" i="0" u="none" strike="noStrike" cap="none" dirty="0" smtClean="0">
                <a:solidFill>
                  <a:schemeClr val="bg1"/>
                </a:solidFill>
                <a:latin typeface="Courier New"/>
                <a:ea typeface="Courier New"/>
                <a:cs typeface="Courier New"/>
                <a:sym typeface="Courier New"/>
              </a:rPr>
              <a:t>)</a:t>
            </a:r>
            <a:endParaRPr lang="es-AR" sz="2600" b="1" i="0" u="none" strike="noStrike" cap="none" dirty="0">
              <a:solidFill>
                <a:schemeClr val="bg1"/>
              </a:solidFill>
              <a:latin typeface="Courier New"/>
              <a:ea typeface="Courier New"/>
              <a:cs typeface="Courier New"/>
              <a:sym typeface="Courier New"/>
            </a:endParaRPr>
          </a:p>
        </p:txBody>
      </p:sp>
      <p:sp>
        <p:nvSpPr>
          <p:cNvPr id="682" name="Shape 682"/>
          <p:cNvSpPr txBox="1"/>
          <p:nvPr/>
        </p:nvSpPr>
        <p:spPr>
          <a:xfrm>
            <a:off x="10261600" y="2336631"/>
            <a:ext cx="4219499" cy="46746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000" u="none" strike="noStrike" cap="none" dirty="0" smtClean="0">
                <a:solidFill>
                  <a:schemeClr val="lt1"/>
                </a:solidFill>
                <a:latin typeface="Arial" charset="0"/>
                <a:ea typeface="Arial" charset="0"/>
                <a:cs typeface="Arial" charset="0"/>
                <a:sym typeface="Cabin"/>
              </a:rPr>
              <a:t>$</a:t>
            </a:r>
            <a:r>
              <a:rPr lang="es-AR" sz="3000" u="none" strike="noStrike" cap="none" dirty="0" smtClean="0">
                <a:solidFill>
                  <a:srgbClr val="FFFF00"/>
                </a:solidFill>
                <a:latin typeface="Arial" charset="0"/>
                <a:ea typeface="Arial" charset="0"/>
                <a:cs typeface="Arial" charset="0"/>
                <a:sym typeface="Cabin"/>
              </a:rPr>
              <a:t> python countloop.py</a:t>
            </a:r>
          </a:p>
          <a:p>
            <a:pPr marL="0" marR="0" lvl="0" indent="0" algn="l" rtl="0">
              <a:lnSpc>
                <a:spcPct val="100000"/>
              </a:lnSpc>
              <a:spcBef>
                <a:spcPts val="0"/>
              </a:spcBef>
              <a:spcAft>
                <a:spcPts val="0"/>
              </a:spcAft>
              <a:buClr>
                <a:srgbClr val="FF7F00"/>
              </a:buClr>
              <a:buSzPct val="25000"/>
              <a:buFont typeface="Cabin"/>
              <a:buNone/>
            </a:pPr>
            <a:r>
              <a:rPr lang="es-AR" sz="3000" u="none" strike="noStrike" cap="none" dirty="0" smtClean="0">
                <a:solidFill>
                  <a:srgbClr val="FF7F00"/>
                </a:solidFill>
                <a:latin typeface="Arial" charset="0"/>
                <a:ea typeface="Arial" charset="0"/>
                <a:cs typeface="Arial" charset="0"/>
                <a:sym typeface="Cabin"/>
              </a:rPr>
              <a:t>Antes 0</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1 </a:t>
            </a:r>
            <a:r>
              <a:rPr lang="es-AR" sz="3000" u="none" strike="noStrike" cap="none" dirty="0" smtClean="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2</a:t>
            </a:r>
            <a:r>
              <a:rPr lang="es-AR" sz="3000" u="none" strike="noStrike" cap="none" dirty="0" smtClean="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3</a:t>
            </a:r>
            <a:r>
              <a:rPr lang="es-AR" sz="3000" u="none" strike="noStrike" cap="none" dirty="0" smtClean="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4 </a:t>
            </a:r>
            <a:r>
              <a:rPr lang="es-AR" sz="3000" u="none" strike="noStrike" cap="none" dirty="0" smtClean="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5 </a:t>
            </a:r>
            <a:r>
              <a:rPr lang="es-AR" sz="3000" u="none" strike="noStrike" cap="none" dirty="0" smtClean="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s-AR" sz="3000" u="none" strike="noStrike" cap="none" dirty="0" smtClean="0">
                <a:solidFill>
                  <a:srgbClr val="00FFFF"/>
                </a:solidFill>
                <a:latin typeface="Arial" charset="0"/>
                <a:ea typeface="Arial" charset="0"/>
                <a:cs typeface="Arial" charset="0"/>
                <a:sym typeface="Cabin"/>
              </a:rPr>
              <a:t>6 </a:t>
            </a:r>
            <a:r>
              <a:rPr lang="es-AR" sz="3000" u="none" strike="noStrike" cap="none" dirty="0" smtClean="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s-AR" sz="3000" u="none" strike="noStrike" cap="none" dirty="0" smtClean="0">
                <a:solidFill>
                  <a:srgbClr val="FF7F00"/>
                </a:solidFill>
                <a:latin typeface="Arial" charset="0"/>
                <a:ea typeface="Arial" charset="0"/>
                <a:cs typeface="Arial" charset="0"/>
                <a:sym typeface="Cabin"/>
              </a:rPr>
              <a:t>Después </a:t>
            </a:r>
            <a:r>
              <a:rPr lang="es-AR" sz="3000" u="none" strike="noStrike" cap="none" dirty="0" smtClean="0">
                <a:solidFill>
                  <a:srgbClr val="00FFFF"/>
                </a:solidFill>
                <a:latin typeface="Arial" charset="0"/>
                <a:ea typeface="Arial" charset="0"/>
                <a:cs typeface="Arial" charset="0"/>
                <a:sym typeface="Cabin"/>
              </a:rPr>
              <a:t>6</a:t>
            </a:r>
            <a:endParaRPr lang="es-AR" sz="3000" u="none" strike="noStrike" cap="none" dirty="0">
              <a:solidFill>
                <a:srgbClr val="00FFFF"/>
              </a:solidFill>
              <a:latin typeface="Arial" charset="0"/>
              <a:ea typeface="Arial" charset="0"/>
              <a:cs typeface="Arial" charset="0"/>
              <a:sym typeface="Cabin"/>
            </a:endParaRPr>
          </a:p>
        </p:txBody>
      </p:sp>
      <p:sp>
        <p:nvSpPr>
          <p:cNvPr id="683" name="Shape 683"/>
          <p:cNvSpPr txBox="1"/>
          <p:nvPr/>
        </p:nvSpPr>
        <p:spPr>
          <a:xfrm>
            <a:off x="1155700" y="6858646"/>
            <a:ext cx="14071499" cy="1143000"/>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Para </a:t>
            </a:r>
            <a:r>
              <a:rPr lang="es-ES" sz="3200" u="none" strike="noStrike" cap="none" dirty="0" smtClean="0">
                <a:solidFill>
                  <a:srgbClr val="00FF00"/>
                </a:solidFill>
                <a:latin typeface="Arial" charset="0"/>
                <a:ea typeface="Arial" charset="0"/>
                <a:cs typeface="Arial" charset="0"/>
                <a:sym typeface="Cabin"/>
              </a:rPr>
              <a:t>contar</a:t>
            </a:r>
            <a:r>
              <a:rPr lang="es-ES" sz="3200" u="none" strike="noStrike" cap="none" dirty="0" smtClean="0">
                <a:solidFill>
                  <a:schemeClr val="lt1"/>
                </a:solidFill>
                <a:latin typeface="Arial" charset="0"/>
                <a:ea typeface="Arial" charset="0"/>
                <a:cs typeface="Arial" charset="0"/>
                <a:sym typeface="Cabin"/>
              </a:rPr>
              <a:t> cuántas veces ejecutamos un bucle, introducimos una </a:t>
            </a:r>
            <a:r>
              <a:rPr lang="es-ES" sz="3200" u="none" strike="noStrike" cap="none" dirty="0" smtClean="0">
                <a:solidFill>
                  <a:srgbClr val="00FFFF"/>
                </a:solidFill>
                <a:latin typeface="Arial" charset="0"/>
                <a:ea typeface="Arial" charset="0"/>
                <a:cs typeface="Arial" charset="0"/>
                <a:sym typeface="Cabin"/>
              </a:rPr>
              <a:t>variable de conteo que comience en 0</a:t>
            </a:r>
            <a:r>
              <a:rPr lang="es-ES" sz="3200" u="none" strike="noStrike" cap="none" dirty="0" smtClean="0">
                <a:solidFill>
                  <a:schemeClr val="lt1"/>
                </a:solidFill>
                <a:latin typeface="Arial" charset="0"/>
                <a:ea typeface="Arial" charset="0"/>
                <a:cs typeface="Arial" charset="0"/>
                <a:sym typeface="Cabin"/>
              </a:rPr>
              <a:t> y le sumamos </a:t>
            </a:r>
            <a:r>
              <a:rPr lang="es-ES" sz="3200" u="none" strike="noStrike" cap="none" dirty="0" smtClean="0">
                <a:solidFill>
                  <a:srgbClr val="00FFFF"/>
                </a:solidFill>
                <a:latin typeface="Arial" charset="0"/>
                <a:ea typeface="Arial" charset="0"/>
                <a:cs typeface="Arial" charset="0"/>
                <a:sym typeface="Cabin"/>
              </a:rPr>
              <a:t>uno cada vez a través del bucle.</a:t>
            </a:r>
            <a:endParaRPr lang="es-ES" sz="3200" u="none" strike="noStrike" cap="none" dirty="0">
              <a:solidFill>
                <a:srgbClr val="00FFFF"/>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11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0"/>
        <p:cNvGrpSpPr/>
        <p:nvPr/>
      </p:nvGrpSpPr>
      <p:grpSpPr>
        <a:xfrm>
          <a:off x="0" y="0"/>
          <a:ext cx="0" cy="0"/>
          <a:chOff x="0" y="0"/>
          <a:chExt cx="0" cy="0"/>
        </a:xfrm>
      </p:grpSpPr>
      <p:sp>
        <p:nvSpPr>
          <p:cNvPr id="751" name="Shape 75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Los Operadores </a:t>
            </a:r>
            <a:r>
              <a:rPr lang="es-ES" sz="7600" dirty="0" smtClean="0">
                <a:solidFill>
                  <a:srgbClr val="FFFF00"/>
                </a:solidFill>
                <a:latin typeface="Arial" charset="0"/>
                <a:ea typeface="Arial" charset="0"/>
                <a:cs typeface="Arial" charset="0"/>
                <a:sym typeface="Cabin"/>
              </a:rPr>
              <a:t>“</a:t>
            </a:r>
            <a:r>
              <a:rPr lang="es-ES" sz="7600" u="none" strike="noStrike" cap="none" dirty="0" smtClean="0">
                <a:solidFill>
                  <a:srgbClr val="00FFFF"/>
                </a:solidFill>
                <a:latin typeface="Arial" charset="0"/>
                <a:ea typeface="Arial" charset="0"/>
                <a:cs typeface="Arial" charset="0"/>
                <a:sym typeface="Cabin"/>
              </a:rPr>
              <a:t>is</a:t>
            </a:r>
            <a:r>
              <a:rPr lang="es-ES" sz="7600" dirty="0" smtClean="0">
                <a:solidFill>
                  <a:srgbClr val="FFFF00"/>
                </a:solidFill>
                <a:latin typeface="Arial" charset="0"/>
                <a:ea typeface="Arial" charset="0"/>
                <a:cs typeface="Arial" charset="0"/>
                <a:sym typeface="Cabin"/>
              </a:rPr>
              <a:t>”</a:t>
            </a:r>
            <a:r>
              <a:rPr lang="es-ES" sz="7600" u="none" strike="noStrike" cap="none" dirty="0" smtClean="0">
                <a:solidFill>
                  <a:srgbClr val="FFFF00"/>
                </a:solidFill>
                <a:latin typeface="Arial" charset="0"/>
                <a:ea typeface="Arial" charset="0"/>
                <a:cs typeface="Arial" charset="0"/>
                <a:sym typeface="Cabin"/>
              </a:rPr>
              <a:t> e </a:t>
            </a:r>
            <a:r>
              <a:rPr lang="es-ES" sz="7600" dirty="0" smtClean="0">
                <a:solidFill>
                  <a:srgbClr val="FFFF00"/>
                </a:solidFill>
                <a:latin typeface="Arial" charset="0"/>
                <a:ea typeface="Arial" charset="0"/>
                <a:cs typeface="Arial" charset="0"/>
                <a:sym typeface="Cabin"/>
              </a:rPr>
              <a:t>“</a:t>
            </a:r>
            <a:r>
              <a:rPr lang="es-ES" sz="7600" u="none" strike="noStrike" cap="none" dirty="0" smtClean="0">
                <a:solidFill>
                  <a:srgbClr val="FF9900"/>
                </a:solidFill>
                <a:latin typeface="Arial" charset="0"/>
                <a:ea typeface="Arial" charset="0"/>
                <a:cs typeface="Arial" charset="0"/>
                <a:sym typeface="Cabin"/>
              </a:rPr>
              <a:t>is not</a:t>
            </a:r>
            <a:r>
              <a:rPr lang="es-ES" sz="7600" dirty="0" smtClean="0">
                <a:solidFill>
                  <a:srgbClr val="FFFF00"/>
                </a:solidFill>
                <a:latin typeface="Arial" charset="0"/>
                <a:ea typeface="Arial" charset="0"/>
                <a:cs typeface="Arial" charset="0"/>
                <a:sym typeface="Cabin"/>
              </a:rPr>
              <a:t>”</a:t>
            </a:r>
            <a:endParaRPr lang="es-ES" sz="7600" u="none" strike="noStrike" cap="none" dirty="0">
              <a:solidFill>
                <a:srgbClr val="FFFF00"/>
              </a:solidFill>
              <a:latin typeface="Arial" charset="0"/>
              <a:ea typeface="Arial" charset="0"/>
              <a:cs typeface="Arial" charset="0"/>
              <a:sym typeface="Cabin"/>
            </a:endParaRPr>
          </a:p>
        </p:txBody>
      </p:sp>
      <p:sp>
        <p:nvSpPr>
          <p:cNvPr id="752" name="Shape 752"/>
          <p:cNvSpPr txBox="1">
            <a:spLocks noGrp="1"/>
          </p:cNvSpPr>
          <p:nvPr>
            <p:ph idx="1"/>
          </p:nvPr>
        </p:nvSpPr>
        <p:spPr>
          <a:xfrm>
            <a:off x="8093395" y="1737106"/>
            <a:ext cx="7639176"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Python tiene un operador</a:t>
            </a:r>
            <a:r>
              <a:rPr lang="es-ES" sz="3400" b="0" dirty="0" smtClean="0">
                <a:solidFill>
                  <a:schemeClr val="lt1"/>
                </a:solidFill>
                <a:latin typeface="Arial" charset="0"/>
                <a:ea typeface="Arial" charset="0"/>
                <a:cs typeface="Arial" charset="0"/>
                <a:sym typeface="Cabin"/>
              </a:rPr>
              <a:t> </a:t>
            </a:r>
            <a:r>
              <a:rPr lang="es-ES" sz="3400" b="0" u="none" strike="noStrike" cap="none" dirty="0" smtClean="0">
                <a:solidFill>
                  <a:srgbClr val="00FFFF"/>
                </a:solidFill>
                <a:latin typeface="Arial" charset="0"/>
                <a:ea typeface="Arial" charset="0"/>
                <a:cs typeface="Arial" charset="0"/>
                <a:sym typeface="Cabin"/>
              </a:rPr>
              <a:t>is</a:t>
            </a:r>
            <a:r>
              <a:rPr lang="es-ES" sz="3400" b="0" u="none" strike="noStrike" cap="none" dirty="0" smtClean="0">
                <a:solidFill>
                  <a:schemeClr val="lt1"/>
                </a:solidFill>
                <a:latin typeface="Arial" charset="0"/>
                <a:ea typeface="Arial" charset="0"/>
                <a:cs typeface="Arial" charset="0"/>
                <a:sym typeface="Cabin"/>
              </a:rPr>
              <a:t> </a:t>
            </a:r>
            <a:r>
              <a:rPr lang="es-ES" sz="3400" b="0" dirty="0">
                <a:solidFill>
                  <a:srgbClr val="00FFFF"/>
                </a:solidFill>
                <a:latin typeface="Arial" charset="0"/>
                <a:ea typeface="Arial" charset="0"/>
                <a:cs typeface="Arial" charset="0"/>
                <a:sym typeface="Cabin"/>
              </a:rPr>
              <a:t>(es) </a:t>
            </a:r>
            <a:r>
              <a:rPr lang="es-ES" sz="3400" b="0" u="none" strike="noStrike" cap="none" dirty="0" smtClean="0">
                <a:solidFill>
                  <a:schemeClr val="lt1"/>
                </a:solidFill>
                <a:latin typeface="Arial" charset="0"/>
                <a:ea typeface="Arial" charset="0"/>
                <a:cs typeface="Arial" charset="0"/>
                <a:sym typeface="Cabin"/>
              </a:rPr>
              <a:t>que puede ser utilizado en expresiones lógicas</a:t>
            </a:r>
          </a:p>
          <a:p>
            <a:pPr marL="749300" marR="0" lvl="0" indent="-358394" algn="l" rtl="0">
              <a:lnSpc>
                <a:spcPct val="100000"/>
              </a:lnSpc>
              <a:spcBef>
                <a:spcPts val="350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Implica que </a:t>
            </a:r>
            <a:r>
              <a:rPr lang="es-ES" sz="3400" b="0" dirty="0" smtClean="0">
                <a:solidFill>
                  <a:schemeClr val="lt1"/>
                </a:solidFill>
                <a:latin typeface="Arial" charset="0"/>
                <a:ea typeface="Arial" charset="0"/>
                <a:cs typeface="Arial" charset="0"/>
                <a:sym typeface="Cabin"/>
              </a:rPr>
              <a:t>“</a:t>
            </a:r>
            <a:r>
              <a:rPr lang="es-ES" sz="3400" b="0" u="none" strike="noStrike" cap="none" dirty="0" smtClean="0">
                <a:solidFill>
                  <a:srgbClr val="00FFFF"/>
                </a:solidFill>
                <a:latin typeface="Arial" charset="0"/>
                <a:ea typeface="Arial" charset="0"/>
                <a:cs typeface="Arial" charset="0"/>
                <a:sym typeface="Cabin"/>
              </a:rPr>
              <a:t>es el mismo que</a:t>
            </a:r>
            <a:r>
              <a:rPr lang="es-ES" sz="3400" b="0" dirty="0" smtClean="0">
                <a:solidFill>
                  <a:schemeClr val="lt1"/>
                </a:solidFill>
                <a:latin typeface="Arial" charset="0"/>
                <a:ea typeface="Arial" charset="0"/>
                <a:cs typeface="Arial" charset="0"/>
                <a:sym typeface="Cabin"/>
              </a:rPr>
              <a:t>”</a:t>
            </a:r>
          </a:p>
          <a:p>
            <a:pPr marL="749300" marR="0" lvl="0" indent="-358394" algn="l" rtl="0">
              <a:lnSpc>
                <a:spcPct val="100000"/>
              </a:lnSpc>
              <a:spcBef>
                <a:spcPts val="3500"/>
              </a:spcBef>
              <a:spcAft>
                <a:spcPts val="0"/>
              </a:spcAft>
              <a:buClr>
                <a:schemeClr val="lt1"/>
              </a:buClr>
              <a:buSzPct val="100000"/>
              <a:buFont typeface="Cabin"/>
              <a:buChar char="•"/>
            </a:pPr>
            <a:r>
              <a:rPr lang="es-ES" sz="3400" b="0" u="none" strike="noStrike" cap="none" dirty="0" smtClean="0">
                <a:solidFill>
                  <a:schemeClr val="lt1"/>
                </a:solidFill>
                <a:latin typeface="Arial" charset="0"/>
                <a:ea typeface="Arial" charset="0"/>
                <a:cs typeface="Arial" charset="0"/>
                <a:sym typeface="Cabin"/>
              </a:rPr>
              <a:t>Similar a, pero más fuerte que </a:t>
            </a:r>
            <a:r>
              <a:rPr lang="es-ES" sz="3400" b="0" u="none" strike="noStrike" cap="none" dirty="0" smtClean="0">
                <a:solidFill>
                  <a:srgbClr val="00FFFF"/>
                </a:solidFill>
                <a:latin typeface="Arial" charset="0"/>
                <a:ea typeface="Arial" charset="0"/>
                <a:cs typeface="Arial" charset="0"/>
                <a:sym typeface="Cabin"/>
              </a:rPr>
              <a:t>==</a:t>
            </a:r>
          </a:p>
          <a:p>
            <a:pPr marL="749300" marR="0" lvl="0" indent="-358394" algn="l" rtl="0">
              <a:lnSpc>
                <a:spcPct val="100000"/>
              </a:lnSpc>
              <a:spcBef>
                <a:spcPts val="3500"/>
              </a:spcBef>
              <a:spcAft>
                <a:spcPts val="0"/>
              </a:spcAft>
              <a:buClr>
                <a:schemeClr val="lt1"/>
              </a:buClr>
              <a:buSzPct val="100000"/>
              <a:buFont typeface="Cabin"/>
              <a:buChar char="•"/>
            </a:pPr>
            <a:r>
              <a:rPr lang="es-ES" sz="3400" b="0" u="none" strike="noStrike" cap="none" dirty="0" smtClean="0">
                <a:solidFill>
                  <a:srgbClr val="FF7F00"/>
                </a:solidFill>
                <a:latin typeface="Arial" charset="0"/>
                <a:ea typeface="Arial" charset="0"/>
                <a:cs typeface="Arial" charset="0"/>
                <a:sym typeface="Cabin"/>
              </a:rPr>
              <a:t>is </a:t>
            </a:r>
            <a:r>
              <a:rPr lang="es-ES" sz="3400" b="0" dirty="0">
                <a:solidFill>
                  <a:srgbClr val="FF7F00"/>
                </a:solidFill>
                <a:latin typeface="Arial" charset="0"/>
                <a:ea typeface="Arial" charset="0"/>
                <a:cs typeface="Arial" charset="0"/>
                <a:sym typeface="Cabin"/>
              </a:rPr>
              <a:t>not </a:t>
            </a:r>
            <a:r>
              <a:rPr lang="es-ES" sz="3400" b="0" dirty="0" smtClean="0">
                <a:solidFill>
                  <a:srgbClr val="FF7F00"/>
                </a:solidFill>
                <a:latin typeface="Arial" charset="0"/>
                <a:ea typeface="Arial" charset="0"/>
                <a:cs typeface="Arial" charset="0"/>
                <a:sym typeface="Cabin"/>
              </a:rPr>
              <a:t>(</a:t>
            </a:r>
            <a:r>
              <a:rPr lang="es-ES" sz="3400" b="0" dirty="0">
                <a:solidFill>
                  <a:srgbClr val="FF7F00"/>
                </a:solidFill>
                <a:latin typeface="Arial" charset="0"/>
                <a:ea typeface="Arial" charset="0"/>
                <a:cs typeface="Arial" charset="0"/>
                <a:sym typeface="Cabin"/>
              </a:rPr>
              <a:t>no es) </a:t>
            </a:r>
            <a:r>
              <a:rPr lang="es-ES" sz="3400" b="0" u="none" strike="noStrike" cap="none" dirty="0" smtClean="0">
                <a:solidFill>
                  <a:schemeClr val="lt1"/>
                </a:solidFill>
                <a:latin typeface="Arial" charset="0"/>
                <a:ea typeface="Arial" charset="0"/>
                <a:cs typeface="Arial" charset="0"/>
                <a:sym typeface="Cabin"/>
              </a:rPr>
              <a:t>también es un operador lógico</a:t>
            </a:r>
            <a:endParaRPr lang="es-ES" sz="3400" b="0" u="none" strike="noStrike" cap="none" dirty="0">
              <a:solidFill>
                <a:schemeClr val="lt1"/>
              </a:solidFill>
              <a:latin typeface="Arial" charset="0"/>
              <a:ea typeface="Arial" charset="0"/>
              <a:cs typeface="Arial" charset="0"/>
              <a:sym typeface="Cabin"/>
            </a:endParaRPr>
          </a:p>
        </p:txBody>
      </p:sp>
      <p:sp>
        <p:nvSpPr>
          <p:cNvPr id="753" name="Shape 753"/>
          <p:cNvSpPr txBox="1"/>
          <p:nvPr/>
        </p:nvSpPr>
        <p:spPr>
          <a:xfrm>
            <a:off x="749640" y="2563540"/>
            <a:ext cx="7971726" cy="4984799"/>
          </a:xfrm>
          <a:prstGeom prst="rect">
            <a:avLst/>
          </a:prstGeom>
          <a:noFill/>
          <a:ln>
            <a:noFill/>
          </a:ln>
        </p:spPr>
        <p:txBody>
          <a:bodyPr lIns="0" tIns="0" rIns="0" bIns="0" anchor="ctr" anchorCtr="0">
            <a:noAutofit/>
          </a:bodyPr>
          <a:lstStyle/>
          <a:p>
            <a:pPr lvl="0">
              <a:buClr>
                <a:srgbClr val="00FF00"/>
              </a:buClr>
              <a:buSzPct val="25000"/>
            </a:pP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Ninguno</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noProof="1" smtClean="0">
                <a:solidFill>
                  <a:srgbClr val="FFFF00"/>
                </a:solidFill>
                <a:latin typeface="Courier New"/>
                <a:ea typeface="Courier New"/>
                <a:cs typeface="Courier New"/>
                <a:sym typeface="Courier New"/>
              </a:rPr>
              <a:t>print</a:t>
            </a:r>
            <a:r>
              <a:rPr lang="en-US" sz="2600" b="1" noProof="1" smtClean="0">
                <a:solidFill>
                  <a:schemeClr val="lt1"/>
                </a:solidFill>
                <a:latin typeface="Courier New"/>
                <a:ea typeface="Courier New"/>
                <a:cs typeface="Courier New"/>
                <a:sym typeface="Courier New"/>
              </a:rPr>
              <a:t>('Antes')</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noProof="1" smtClean="0">
                <a:solidFill>
                  <a:srgbClr val="FFFF00"/>
                </a:solidFill>
                <a:latin typeface="Courier New"/>
                <a:ea typeface="Courier New"/>
                <a:cs typeface="Courier New"/>
                <a:sym typeface="Courier New"/>
              </a:rPr>
              <a:t>for </a:t>
            </a:r>
            <a:r>
              <a:rPr lang="en-US" sz="2600" b="1" i="0" u="none" strike="noStrike" cap="none" noProof="1" smtClean="0">
                <a:solidFill>
                  <a:schemeClr val="lt1"/>
                </a:solidFill>
                <a:latin typeface="Courier New"/>
                <a:ea typeface="Courier New"/>
                <a:cs typeface="Courier New"/>
                <a:sym typeface="Courier New"/>
              </a:rPr>
              <a:t>valor </a:t>
            </a:r>
            <a:r>
              <a:rPr lang="en-US" sz="2600" b="1" noProof="1" smtClean="0">
                <a:solidFill>
                  <a:srgbClr val="FFFF00"/>
                </a:solidFill>
                <a:latin typeface="Courier New"/>
                <a:ea typeface="Courier New"/>
                <a:cs typeface="Courier New"/>
                <a:sym typeface="Courier New"/>
              </a:rPr>
              <a:t>i</a:t>
            </a:r>
            <a:r>
              <a:rPr lang="en-US" sz="2600" b="1" i="0" u="none" strike="noStrike" cap="none" noProof="1" smtClean="0">
                <a:solidFill>
                  <a:srgbClr val="FFFF00"/>
                </a:solidFill>
                <a:latin typeface="Courier New"/>
                <a:ea typeface="Courier New"/>
                <a:cs typeface="Courier New"/>
                <a:sym typeface="Courier New"/>
              </a:rPr>
              <a:t>n </a:t>
            </a:r>
            <a:r>
              <a:rPr lang="en-US" sz="2600" b="1" i="0" u="none" strike="noStrike" cap="none" noProof="1" smtClean="0">
                <a:solidFill>
                  <a:schemeClr val="lt1"/>
                </a:solidFill>
                <a:latin typeface="Courier New"/>
                <a:ea typeface="Courier New"/>
                <a:cs typeface="Courier New"/>
                <a:sym typeface="Courier New"/>
              </a:rPr>
              <a:t>[3, 41, 12, 9, 74, 15] :</a:t>
            </a:r>
          </a:p>
          <a:p>
            <a:pPr lvl="0">
              <a:buClr>
                <a:schemeClr val="lt1"/>
              </a:buClr>
              <a:buSzPct val="25000"/>
            </a:pP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if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rgbClr val="00FFFF"/>
                </a:solidFill>
                <a:latin typeface="Courier New"/>
                <a:ea typeface="Courier New"/>
                <a:cs typeface="Courier New"/>
                <a:sym typeface="Courier New"/>
              </a:rPr>
              <a:t>is </a:t>
            </a:r>
            <a:r>
              <a:rPr lang="en-US" sz="2600" b="1" i="0" u="none" strike="noStrike" cap="none" noProof="1" smtClean="0">
                <a:solidFill>
                  <a:srgbClr val="FFFF00"/>
                </a:solidFill>
                <a:latin typeface="Courier New"/>
                <a:ea typeface="Courier New"/>
                <a:cs typeface="Courier New"/>
                <a:sym typeface="Courier New"/>
              </a:rPr>
              <a:t>Ninguno</a:t>
            </a:r>
            <a:r>
              <a:rPr lang="en-US" sz="2600" b="1" i="0" u="none" strike="noStrike" cap="none" noProof="1" smtClean="0">
                <a:solidFill>
                  <a:schemeClr val="lt1"/>
                </a:solidFill>
                <a:latin typeface="Courier New"/>
                <a:ea typeface="Courier New"/>
                <a:cs typeface="Courier New"/>
                <a:sym typeface="Courier New"/>
              </a:rPr>
              <a:t>: </a:t>
            </a:r>
          </a:p>
          <a:p>
            <a:pPr lvl="0">
              <a:buClr>
                <a:schemeClr val="lt1"/>
              </a:buClr>
              <a:buSzPct val="25000"/>
            </a:pPr>
            <a:r>
              <a:rPr lang="en-US" sz="2600" b="1" i="0" u="none" strike="noStrike" cap="none" noProof="1" smtClean="0">
                <a:solidFill>
                  <a:schemeClr val="lt1"/>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chemeClr val="lt1"/>
                </a:solidFill>
                <a:latin typeface="Courier New"/>
                <a:ea typeface="Courier New"/>
                <a:cs typeface="Courier New"/>
                <a:sym typeface="Courier New"/>
              </a:rPr>
              <a:t>valor</a:t>
            </a:r>
          </a:p>
          <a:p>
            <a:pPr lvl="0">
              <a:buClr>
                <a:schemeClr val="lt1"/>
              </a:buClr>
              <a:buSzPct val="25000"/>
            </a:pP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elif</a:t>
            </a:r>
            <a:r>
              <a:rPr lang="en-US" sz="2600" b="1" i="0" u="none" strike="noStrike" cap="none" noProof="1" smtClean="0">
                <a:solidFill>
                  <a:schemeClr val="lt1"/>
                </a:solidFill>
                <a:latin typeface="Courier New"/>
                <a:ea typeface="Courier New"/>
                <a:cs typeface="Courier New"/>
                <a:sym typeface="Courier New"/>
              </a:rPr>
              <a:t> valor &lt;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chemeClr val="lt1"/>
                </a:solidFill>
                <a:latin typeface="Courier New"/>
                <a:ea typeface="Courier New"/>
                <a:cs typeface="Courier New"/>
                <a:sym typeface="Courier New"/>
              </a:rPr>
              <a:t>: </a:t>
            </a:r>
            <a:endParaRPr lang="en-US" sz="2600" b="1" i="0" u="none" strike="noStrike" cap="none" noProof="1" smtClean="0">
              <a:solidFill>
                <a:schemeClr val="lt1"/>
              </a:solidFill>
              <a:latin typeface="Courier New"/>
              <a:ea typeface="Courier New"/>
              <a:cs typeface="Courier New"/>
              <a:sym typeface="Courier New"/>
            </a:endParaRPr>
          </a:p>
          <a:p>
            <a:pPr lvl="0">
              <a:buClr>
                <a:schemeClr val="lt1"/>
              </a:buClr>
              <a:buSzPct val="25000"/>
            </a:pPr>
            <a:r>
              <a:rPr lang="en-US" sz="2600" b="1" i="0" u="none" strike="noStrike" cap="none" noProof="1" smtClean="0">
                <a:solidFill>
                  <a:schemeClr val="lt1"/>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chemeClr val="lt1"/>
                </a:solidFill>
                <a:latin typeface="Courier New"/>
                <a:ea typeface="Courier New"/>
                <a:cs typeface="Courier New"/>
                <a:sym typeface="Courier New"/>
              </a:rPr>
              <a:t>valor</a:t>
            </a:r>
          </a:p>
          <a:p>
            <a:pPr lvl="0">
              <a:buClr>
                <a:schemeClr val="lt1"/>
              </a:buClr>
              <a:buSzPct val="25000"/>
            </a:pP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print</a:t>
            </a:r>
            <a:r>
              <a:rPr lang="en-US" sz="2600" b="1" i="0" u="none" strike="noStrike" cap="none" noProof="1" smtClean="0">
                <a:solidFill>
                  <a:schemeClr val="lt1"/>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a:t>
            </a:r>
            <a:r>
              <a:rPr lang="en-US" sz="2600" b="1" i="0" u="none" strike="noStrike" cap="none" noProof="1" smtClean="0">
                <a:solidFill>
                  <a:schemeClr val="lt1"/>
                </a:solidFill>
                <a:latin typeface="Courier New"/>
                <a:ea typeface="Courier New"/>
                <a:cs typeface="Courier New"/>
                <a:sym typeface="Courier New"/>
              </a:rPr>
              <a:t>, </a:t>
            </a:r>
            <a:r>
              <a:rPr lang="en-US" sz="2600" b="1" i="0" u="none" strike="noStrike" cap="none" noProof="1" smtClean="0">
                <a:solidFill>
                  <a:schemeClr val="lt1"/>
                </a:solidFill>
                <a:latin typeface="Courier New"/>
                <a:ea typeface="Courier New"/>
                <a:cs typeface="Courier New"/>
                <a:sym typeface="Courier New"/>
              </a:rPr>
              <a:t>valor</a:t>
            </a:r>
          </a:p>
          <a:p>
            <a:pPr marL="0" marR="0" lvl="0" indent="0" algn="l" rtl="0">
              <a:lnSpc>
                <a:spcPct val="100000"/>
              </a:lnSpc>
              <a:spcBef>
                <a:spcPts val="0"/>
              </a:spcBef>
              <a:spcAft>
                <a:spcPts val="0"/>
              </a:spcAft>
              <a:buClr>
                <a:schemeClr val="lt1"/>
              </a:buClr>
              <a:buSzPct val="25000"/>
              <a:buFont typeface="Cabin"/>
              <a:buNone/>
            </a:pPr>
            <a:endParaRPr lang="en-US" sz="2600" b="1" i="0" u="none" strike="noStrike" cap="none" noProof="1" smtClean="0">
              <a:solidFill>
                <a:schemeClr val="lt1"/>
              </a:solidFill>
              <a:latin typeface="Courier New"/>
              <a:ea typeface="Courier New"/>
              <a:cs typeface="Courier New"/>
              <a:sym typeface="Courier New"/>
            </a:endParaRPr>
          </a:p>
          <a:p>
            <a:pPr lvl="0">
              <a:buClr>
                <a:srgbClr val="FFFF00"/>
              </a:buClr>
              <a:buSzPct val="25000"/>
            </a:pPr>
            <a:r>
              <a:rPr lang="en-US" sz="2600" b="1" i="0" u="none" strike="noStrike" cap="none" noProof="1" smtClean="0">
                <a:solidFill>
                  <a:srgbClr val="FFFF00"/>
                </a:solidFill>
                <a:latin typeface="Courier New"/>
                <a:ea typeface="Courier New"/>
                <a:cs typeface="Courier New"/>
                <a:sym typeface="Courier New"/>
              </a:rPr>
              <a:t>print</a:t>
            </a:r>
            <a:r>
              <a:rPr lang="en-US" sz="2600" b="1" noProof="1" smtClean="0">
                <a:solidFill>
                  <a:schemeClr val="lt1"/>
                </a:solidFill>
                <a:latin typeface="Courier New"/>
                <a:ea typeface="Courier New"/>
                <a:cs typeface="Courier New"/>
                <a:sym typeface="Courier New"/>
              </a:rPr>
              <a:t>(</a:t>
            </a:r>
            <a:r>
              <a:rPr lang="en-US" sz="2600" b="1" i="0" u="none" strike="noStrike" cap="none" noProof="1" smtClean="0">
                <a:solidFill>
                  <a:schemeClr val="lt1"/>
                </a:solidFill>
                <a:latin typeface="Courier New"/>
                <a:ea typeface="Courier New"/>
                <a:cs typeface="Courier New"/>
                <a:sym typeface="Courier New"/>
              </a:rPr>
              <a:t>'Después</a:t>
            </a:r>
            <a:r>
              <a:rPr lang="en-US" sz="2600" b="1" i="0" u="none" strike="noStrike" cap="none" noProof="1" smtClean="0">
                <a:solidFill>
                  <a:schemeClr val="lt1"/>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a:t>
            </a:r>
            <a:r>
              <a:rPr lang="en-US" sz="2600" b="1" i="0" u="none" strike="noStrike" cap="none" noProof="1" smtClean="0">
                <a:solidFill>
                  <a:schemeClr val="bg1"/>
                </a:solidFill>
                <a:latin typeface="Courier New"/>
                <a:ea typeface="Courier New"/>
                <a:cs typeface="Courier New"/>
                <a:sym typeface="Courier New"/>
              </a:rPr>
              <a:t>)</a:t>
            </a:r>
            <a:endParaRPr lang="en-US" sz="2600" b="1" i="0" u="none" strike="noStrike" cap="none" noProof="1">
              <a:solidFill>
                <a:schemeClr val="bg1"/>
              </a:solidFill>
              <a:latin typeface="Courier New"/>
              <a:ea typeface="Courier New"/>
              <a:cs typeface="Courier New"/>
              <a:sym typeface="Courier New"/>
            </a:endParaRPr>
          </a:p>
        </p:txBody>
      </p:sp>
      <p:sp>
        <p:nvSpPr>
          <p:cNvPr id="6" name="5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9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60" name="Shape 76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s-ES" sz="7600" u="none" strike="noStrike" cap="none" dirty="0" smtClean="0">
                <a:solidFill>
                  <a:srgbClr val="FFFF00"/>
                </a:solidFill>
                <a:latin typeface="Arial" charset="0"/>
                <a:ea typeface="Arial" charset="0"/>
                <a:cs typeface="Arial" charset="0"/>
                <a:sym typeface="Cabin"/>
              </a:rPr>
              <a:t>Síntesis</a:t>
            </a:r>
            <a:endParaRPr lang="es-ES" sz="7600" u="none" strike="noStrike" cap="none" dirty="0">
              <a:solidFill>
                <a:srgbClr val="FFFF00"/>
              </a:solidFill>
              <a:latin typeface="Arial" charset="0"/>
              <a:ea typeface="Arial" charset="0"/>
              <a:cs typeface="Arial" charset="0"/>
              <a:sym typeface="Cabin"/>
            </a:endParaRPr>
          </a:p>
        </p:txBody>
      </p:sp>
      <p:sp>
        <p:nvSpPr>
          <p:cNvPr id="758" name="Shape 758"/>
          <p:cNvSpPr txBox="1">
            <a:spLocks noGrp="1"/>
          </p:cNvSpPr>
          <p:nvPr>
            <p:ph idx="1"/>
          </p:nvPr>
        </p:nvSpPr>
        <p:spPr>
          <a:xfrm>
            <a:off x="921091" y="2360364"/>
            <a:ext cx="14630400" cy="5902068"/>
          </a:xfrm>
          <a:prstGeom prst="rect">
            <a:avLst/>
          </a:prstGeom>
          <a:noFill/>
          <a:ln>
            <a:noFill/>
          </a:ln>
        </p:spPr>
        <p:txBody>
          <a:bodyPr lIns="38100" tIns="38100" rIns="38100" bIns="38100" anchor="t" anchorCtr="0">
            <a:noAutofit/>
          </a:bodyPr>
          <a:lstStyle/>
          <a:p>
            <a:pPr marL="685800" marR="0" lvl="0" indent="-394461" algn="l" rtl="0">
              <a:lnSpc>
                <a:spcPct val="100000"/>
              </a:lnSpc>
              <a:spcBef>
                <a:spcPts val="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Bucle While (indefinido)</a:t>
            </a:r>
          </a:p>
          <a:p>
            <a:pPr marL="685800" marR="0" lvl="0" indent="-394461"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Bucles infinitos</a:t>
            </a:r>
          </a:p>
          <a:p>
            <a:pPr marL="685800" marR="0" lvl="0" indent="-394461"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Uso de Break</a:t>
            </a:r>
          </a:p>
          <a:p>
            <a:pPr marL="685800" marR="0" lvl="0" indent="-394462"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Uso de Continue</a:t>
            </a:r>
            <a:endParaRPr lang="es-ES" sz="3600" b="0" u="none" strike="noStrike" cap="none" dirty="0">
              <a:solidFill>
                <a:schemeClr val="lt1"/>
              </a:solidFill>
              <a:latin typeface="Arial" charset="0"/>
              <a:ea typeface="Arial" charset="0"/>
              <a:cs typeface="Arial" charset="0"/>
              <a:sym typeface="Cabin"/>
            </a:endParaRPr>
          </a:p>
        </p:txBody>
      </p:sp>
      <p:sp>
        <p:nvSpPr>
          <p:cNvPr id="759" name="Shape 759"/>
          <p:cNvSpPr txBox="1">
            <a:spLocks noGrp="1"/>
          </p:cNvSpPr>
          <p:nvPr>
            <p:ph type="body" idx="4294967295"/>
          </p:nvPr>
        </p:nvSpPr>
        <p:spPr>
          <a:xfrm>
            <a:off x="9353550" y="2263625"/>
            <a:ext cx="6902450" cy="5702300"/>
          </a:xfrm>
          <a:prstGeom prst="rect">
            <a:avLst/>
          </a:prstGeom>
          <a:noFill/>
          <a:ln>
            <a:noFill/>
          </a:ln>
        </p:spPr>
        <p:txBody>
          <a:bodyPr lIns="38100" tIns="38100" rIns="38100" bIns="38100" anchor="t" anchorCtr="0">
            <a:noAutofit/>
          </a:bodyPr>
          <a:lstStyle/>
          <a:p>
            <a:pPr marL="685800" marR="0" lvl="0" indent="-394462"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Bucle For (definido)</a:t>
            </a:r>
          </a:p>
          <a:p>
            <a:pPr marL="685800" marR="0" lvl="0" indent="-394462"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Variables de iteración</a:t>
            </a:r>
          </a:p>
          <a:p>
            <a:pPr marL="685800" marR="0" lvl="0" indent="-394462" algn="l" rtl="0">
              <a:lnSpc>
                <a:spcPct val="100000"/>
              </a:lnSpc>
              <a:spcBef>
                <a:spcPts val="3500"/>
              </a:spcBef>
              <a:spcAft>
                <a:spcPts val="0"/>
              </a:spcAft>
              <a:buClr>
                <a:schemeClr val="lt1"/>
              </a:buClr>
              <a:buSzPct val="100000"/>
              <a:buFont typeface="Cabin"/>
              <a:buChar char="•"/>
            </a:pPr>
            <a:r>
              <a:rPr lang="es-ES" sz="3600" b="0" dirty="0" smtClean="0">
                <a:solidFill>
                  <a:schemeClr val="lt1"/>
                </a:solidFill>
                <a:latin typeface="Arial" charset="0"/>
                <a:ea typeface="Arial" charset="0"/>
                <a:cs typeface="Arial" charset="0"/>
                <a:sym typeface="Cabin"/>
              </a:rPr>
              <a:t>Lenguajes de bucle</a:t>
            </a:r>
          </a:p>
          <a:p>
            <a:pPr marL="685800" marR="0" lvl="0" indent="-394462" algn="l" rtl="0">
              <a:lnSpc>
                <a:spcPct val="100000"/>
              </a:lnSpc>
              <a:spcBef>
                <a:spcPts val="3500"/>
              </a:spcBef>
              <a:spcAft>
                <a:spcPts val="0"/>
              </a:spcAft>
              <a:buClr>
                <a:schemeClr val="lt1"/>
              </a:buClr>
              <a:buSzPct val="100000"/>
              <a:buFont typeface="Cabin"/>
              <a:buChar char="•"/>
            </a:pPr>
            <a:r>
              <a:rPr lang="es-ES" sz="3600" b="0" u="none" strike="noStrike" cap="none" dirty="0" smtClean="0">
                <a:solidFill>
                  <a:schemeClr val="lt1"/>
                </a:solidFill>
                <a:latin typeface="Arial" charset="0"/>
                <a:ea typeface="Arial" charset="0"/>
                <a:cs typeface="Arial" charset="0"/>
                <a:sym typeface="Cabin"/>
              </a:rPr>
              <a:t>Mayor o menor</a:t>
            </a:r>
            <a:endParaRPr lang="es-ES" sz="3600" b="0" u="none" strike="noStrike" cap="none" dirty="0">
              <a:solidFill>
                <a:schemeClr val="lt1"/>
              </a:solidFill>
              <a:latin typeface="Arial" charset="0"/>
              <a:ea typeface="Arial" charset="0"/>
              <a:cs typeface="Arial" charset="0"/>
              <a:sym typeface="Cabin"/>
            </a:endParaRPr>
          </a:p>
        </p:txBody>
      </p:sp>
      <p:sp>
        <p:nvSpPr>
          <p:cNvPr id="6" name="5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9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4"/>
        <p:cNvGrpSpPr/>
        <p:nvPr/>
      </p:nvGrpSpPr>
      <p:grpSpPr>
        <a:xfrm>
          <a:off x="0" y="0"/>
          <a:ext cx="0" cy="0"/>
          <a:chOff x="0" y="0"/>
          <a:chExt cx="0" cy="0"/>
        </a:xfrm>
      </p:grpSpPr>
      <p:sp>
        <p:nvSpPr>
          <p:cNvPr id="765" name="Shape 765"/>
          <p:cNvSpPr txBox="1">
            <a:spLocks noGrp="1"/>
          </p:cNvSpPr>
          <p:nvPr>
            <p:ph type="title"/>
          </p:nvPr>
        </p:nvSpPr>
        <p:spPr>
          <a:xfrm>
            <a:off x="1155700" y="817418"/>
            <a:ext cx="13932000" cy="1127856"/>
          </a:xfrm>
          <a:prstGeom prst="rect">
            <a:avLst/>
          </a:prstGeom>
        </p:spPr>
        <p:txBody>
          <a:bodyPr lIns="91425" tIns="91425" rIns="91425" bIns="91425" anchor="ctr" anchorCtr="0">
            <a:noAutofit/>
          </a:bodyPr>
          <a:lstStyle/>
          <a:p>
            <a:pPr lvl="0"/>
            <a:r>
              <a:rPr lang="es-ES" sz="3600" b="1" dirty="0" smtClean="0">
                <a:solidFill>
                  <a:srgbClr val="FFFF00"/>
                </a:solidFill>
              </a:rPr>
              <a:t>Agradecimientos / Colaboraciones</a:t>
            </a:r>
            <a:endParaRPr lang="en-US" sz="3600" b="1" dirty="0">
              <a:solidFill>
                <a:srgbClr val="FFFF00"/>
              </a:solidFill>
            </a:endParaRPr>
          </a:p>
        </p:txBody>
      </p:sp>
      <p:sp>
        <p:nvSpPr>
          <p:cNvPr id="766" name="Shape 766"/>
          <p:cNvSpPr txBox="1"/>
          <p:nvPr/>
        </p:nvSpPr>
        <p:spPr>
          <a:xfrm>
            <a:off x="1155700" y="2143125"/>
            <a:ext cx="6797699" cy="5984318"/>
          </a:xfrm>
          <a:prstGeom prst="rect">
            <a:avLst/>
          </a:prstGeom>
          <a:noFill/>
          <a:ln>
            <a:noFill/>
          </a:ln>
        </p:spPr>
        <p:txBody>
          <a:bodyPr lIns="91425" tIns="91425" rIns="91425" bIns="91425" anchor="t" anchorCtr="0">
            <a:noAutofit/>
          </a:bodyPr>
          <a:lstStyle/>
          <a:p>
            <a:pPr lvl="0"/>
            <a:r>
              <a:rPr lang="es-ES" sz="1800" dirty="0" smtClean="0">
                <a:solidFill>
                  <a:srgbClr val="FFFFFF"/>
                </a:solidFill>
              </a:rPr>
              <a:t>Estas diapositivas están protegidas por derechos de autor 2010-  Charles R. Severance (</a:t>
            </a:r>
            <a:r>
              <a:rPr lang="es-ES" sz="1800" u="sng" dirty="0" smtClean="0">
                <a:solidFill>
                  <a:srgbClr val="FFFF00"/>
                </a:solidFill>
                <a:hlinkClick r:id="rId3"/>
              </a:rPr>
              <a:t>www.dr-chuck.com</a:t>
            </a:r>
            <a:r>
              <a:rPr lang="es-ES" sz="1800" dirty="0" smtClean="0">
                <a:solidFill>
                  <a:srgbClr val="FFFFFF"/>
                </a:solidFill>
              </a:rPr>
              <a:t>) de la Facultad de Información de la Universidad de Michigan y </a:t>
            </a:r>
            <a:r>
              <a:rPr lang="es-ES" sz="1800" u="sng" dirty="0" smtClean="0">
                <a:solidFill>
                  <a:srgbClr val="FFFF00"/>
                </a:solidFill>
                <a:hlinkClick r:id="rId4"/>
              </a:rPr>
              <a:t>open.umich.edu</a:t>
            </a:r>
            <a:r>
              <a:rPr lang="es-ES" sz="1800" u="sng" dirty="0" smtClean="0">
                <a:solidFill>
                  <a:schemeClr val="bg1"/>
                </a:solidFill>
              </a:rPr>
              <a:t>,</a:t>
            </a:r>
            <a:r>
              <a:rPr lang="es-ES" sz="1800" dirty="0" smtClean="0">
                <a:solidFill>
                  <a:srgbClr val="FFFFFF"/>
                </a:solidFill>
              </a:rPr>
              <a:t> y se ponen a disposición bajo licencia de Creative Commons Attribution 4.0. Por favor, conserve esta última diapositiva en todas las copias del documento para cumplir con los requisitos de atribución de la licencia. Si realiza algún cambio, agregue su nombre y el de su organización a la lista de colaboradores en esta página cuando republique los materiales.</a:t>
            </a:r>
          </a:p>
          <a:p>
            <a:pPr lvl="0"/>
            <a:endParaRPr lang="es-ES" sz="1800" dirty="0" smtClean="0">
              <a:solidFill>
                <a:srgbClr val="FFFFFF"/>
              </a:solidFill>
            </a:endParaRPr>
          </a:p>
          <a:p>
            <a:pPr lvl="0"/>
            <a:r>
              <a:rPr lang="es-ES" sz="1800" dirty="0" smtClean="0">
                <a:solidFill>
                  <a:srgbClr val="FFFFFF"/>
                </a:solidFill>
              </a:rPr>
              <a:t>Desarrollo inicial: Charles Severance, Facultad de Información de la Universidad de Michigan</a:t>
            </a:r>
          </a:p>
          <a:p>
            <a:pPr lvl="0"/>
            <a:endParaRPr lang="es-ES" sz="1800" dirty="0" smtClean="0">
              <a:solidFill>
                <a:srgbClr val="FFFFFF"/>
              </a:solidFill>
            </a:endParaRPr>
          </a:p>
          <a:p>
            <a:pPr lvl="0"/>
            <a:r>
              <a:rPr lang="es-ES" sz="1800" dirty="0" smtClean="0">
                <a:solidFill>
                  <a:srgbClr val="FFFFFF"/>
                </a:solidFill>
              </a:rPr>
              <a:t>… Ingrese nuevos colaboradores y traductores aquí</a:t>
            </a:r>
            <a:endParaRPr lang="en-US" sz="1800" dirty="0">
              <a:solidFill>
                <a:srgbClr val="FFFFFF"/>
              </a:solidFill>
            </a:endParaRPr>
          </a:p>
        </p:txBody>
      </p:sp>
      <p:pic>
        <p:nvPicPr>
          <p:cNvPr id="767" name="Shape 767"/>
          <p:cNvPicPr preferRelativeResize="0"/>
          <p:nvPr/>
        </p:nvPicPr>
        <p:blipFill rotWithShape="1">
          <a:blip r:embed="rId5">
            <a:alphaModFix/>
          </a:blip>
          <a:srcRect/>
          <a:stretch/>
        </p:blipFill>
        <p:spPr>
          <a:xfrm>
            <a:off x="437900" y="920474"/>
            <a:ext cx="1024800" cy="1024800"/>
          </a:xfrm>
          <a:prstGeom prst="rect">
            <a:avLst/>
          </a:prstGeom>
          <a:noFill/>
          <a:ln>
            <a:noFill/>
          </a:ln>
        </p:spPr>
      </p:pic>
      <p:pic>
        <p:nvPicPr>
          <p:cNvPr id="768" name="Shape 768"/>
          <p:cNvPicPr preferRelativeResize="0"/>
          <p:nvPr/>
        </p:nvPicPr>
        <p:blipFill rotWithShape="1">
          <a:blip r:embed="rId6">
            <a:alphaModFix/>
          </a:blip>
          <a:srcRect/>
          <a:stretch/>
        </p:blipFill>
        <p:spPr>
          <a:xfrm>
            <a:off x="13836901" y="1098674"/>
            <a:ext cx="1968599" cy="668400"/>
          </a:xfrm>
          <a:prstGeom prst="rect">
            <a:avLst/>
          </a:prstGeom>
          <a:noFill/>
          <a:ln>
            <a:noFill/>
          </a:ln>
        </p:spPr>
      </p:pic>
      <p:sp>
        <p:nvSpPr>
          <p:cNvPr id="769" name="Shape 769"/>
          <p:cNvSpPr txBox="1"/>
          <p:nvPr/>
        </p:nvSpPr>
        <p:spPr>
          <a:xfrm>
            <a:off x="8704400" y="2143125"/>
            <a:ext cx="6797699" cy="5984318"/>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a:t>
            </a:r>
          </a:p>
        </p:txBody>
      </p:sp>
      <p:sp>
        <p:nvSpPr>
          <p:cNvPr id="9" name="8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12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Shape 6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Suma en un Bucle</a:t>
            </a:r>
            <a:endParaRPr lang="es-ES" sz="7600" b="1" u="none" strike="noStrike" cap="none" dirty="0">
              <a:solidFill>
                <a:srgbClr val="FFFF00"/>
              </a:solidFill>
              <a:latin typeface="Arial" charset="0"/>
              <a:ea typeface="Arial" charset="0"/>
              <a:cs typeface="Arial" charset="0"/>
              <a:sym typeface="Cabin"/>
            </a:endParaRPr>
          </a:p>
        </p:txBody>
      </p:sp>
      <p:sp>
        <p:nvSpPr>
          <p:cNvPr id="689" name="Shape 689"/>
          <p:cNvSpPr txBox="1"/>
          <p:nvPr/>
        </p:nvSpPr>
        <p:spPr>
          <a:xfrm>
            <a:off x="1741475" y="2683294"/>
            <a:ext cx="7506900"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dirty="0">
                <a:solidFill>
                  <a:srgbClr val="00FF00"/>
                </a:solidFill>
                <a:latin typeface="Courier New"/>
                <a:ea typeface="Courier New"/>
                <a:cs typeface="Courier New"/>
                <a:sym typeface="Courier New"/>
              </a:rPr>
              <a:t>zork = 0</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smtClean="0">
                <a:solidFill>
                  <a:srgbClr val="FFFF00"/>
                </a:solidFill>
                <a:latin typeface="Courier New"/>
                <a:ea typeface="Courier New"/>
                <a:cs typeface="Courier New"/>
                <a:sym typeface="Courier New"/>
              </a:rPr>
              <a:t>print</a:t>
            </a:r>
            <a:r>
              <a:rPr lang="en-US" sz="2600" b="1" dirty="0">
                <a:solidFill>
                  <a:schemeClr val="lt1"/>
                </a:solidFill>
                <a:latin typeface="Courier New"/>
                <a:ea typeface="Courier New"/>
                <a:cs typeface="Courier New"/>
                <a:sym typeface="Courier New"/>
              </a:rPr>
              <a:t>(</a:t>
            </a:r>
            <a:r>
              <a:rPr lang="en-US" sz="2600" b="1" i="0" u="none" strike="noStrike" cap="none" dirty="0" smtClean="0">
                <a:solidFill>
                  <a:schemeClr val="lt1"/>
                </a:solidFill>
                <a:latin typeface="Courier New"/>
                <a:ea typeface="Courier New"/>
                <a:cs typeface="Courier New"/>
                <a:sym typeface="Courier New"/>
              </a:rPr>
              <a:t>'Antes', </a:t>
            </a:r>
            <a:r>
              <a:rPr lang="en-US" sz="2600" b="1" i="0" u="none" strike="noStrike" cap="none" dirty="0" smtClean="0">
                <a:solidFill>
                  <a:srgbClr val="00FF00"/>
                </a:solidFill>
                <a:latin typeface="Courier New"/>
                <a:ea typeface="Courier New"/>
                <a:cs typeface="Courier New"/>
                <a:sym typeface="Courier New"/>
              </a:rPr>
              <a:t>zork</a:t>
            </a:r>
            <a:r>
              <a:rPr lang="en-US" sz="2600" b="1" i="0" u="none" strike="noStrike" cap="none" dirty="0" smtClean="0">
                <a:solidFill>
                  <a:schemeClr val="bg1"/>
                </a:solidFill>
                <a:latin typeface="Courier New"/>
                <a:ea typeface="Courier New"/>
                <a:cs typeface="Courier New"/>
                <a:sym typeface="Courier New"/>
              </a:rPr>
              <a:t>)</a:t>
            </a:r>
            <a:endParaRPr lang="en-US" sz="2600" b="1" i="0" u="none" strike="noStrike" cap="none" dirty="0">
              <a:solidFill>
                <a:schemeClr val="bg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smtClean="0">
                <a:solidFill>
                  <a:srgbClr val="FFFF00"/>
                </a:solidFill>
                <a:latin typeface="Courier New"/>
                <a:ea typeface="Courier New"/>
                <a:cs typeface="Courier New"/>
                <a:sym typeface="Courier New"/>
              </a:rPr>
              <a:t>for </a:t>
            </a:r>
            <a:r>
              <a:rPr lang="en-US" sz="2600" b="1" i="0" u="none" strike="noStrike" cap="none" dirty="0" err="1" smtClean="0">
                <a:solidFill>
                  <a:srgbClr val="00FFFF"/>
                </a:solidFill>
                <a:latin typeface="Courier New"/>
                <a:ea typeface="Courier New"/>
                <a:cs typeface="Courier New"/>
                <a:sym typeface="Courier New"/>
              </a:rPr>
              <a:t>objeto</a:t>
            </a:r>
            <a:r>
              <a:rPr lang="en-US" sz="2600" b="1" i="0" u="none" strike="noStrike" cap="none" dirty="0" smtClean="0">
                <a:solidFill>
                  <a:srgbClr val="00FFFF"/>
                </a:solidFill>
                <a:latin typeface="Courier New"/>
                <a:ea typeface="Courier New"/>
                <a:cs typeface="Courier New"/>
                <a:sym typeface="Courier New"/>
              </a:rPr>
              <a:t> </a:t>
            </a:r>
            <a:r>
              <a:rPr lang="en-US" sz="2600" b="1" dirty="0">
                <a:solidFill>
                  <a:srgbClr val="FFFF00"/>
                </a:solidFill>
                <a:latin typeface="Courier New"/>
                <a:ea typeface="Courier New"/>
                <a:cs typeface="Courier New"/>
                <a:sym typeface="Courier New"/>
              </a:rPr>
              <a:t>i</a:t>
            </a:r>
            <a:r>
              <a:rPr lang="en-US" sz="2600" b="1" i="0" u="none" strike="noStrike" cap="none" dirty="0" smtClean="0">
                <a:solidFill>
                  <a:srgbClr val="FFFF00"/>
                </a:solidFill>
                <a:latin typeface="Courier New"/>
                <a:ea typeface="Courier New"/>
                <a:cs typeface="Courier New"/>
                <a:sym typeface="Courier New"/>
              </a:rPr>
              <a:t>n</a:t>
            </a:r>
            <a:r>
              <a:rPr lang="en-US" sz="2600" b="1" i="0" u="none" strike="noStrike" cap="none" dirty="0" smtClean="0">
                <a:solidFill>
                  <a:schemeClr val="lt1"/>
                </a:solidFill>
                <a:latin typeface="Courier New"/>
                <a:ea typeface="Courier New"/>
                <a:cs typeface="Courier New"/>
                <a:sym typeface="Courier New"/>
              </a:rPr>
              <a:t> </a:t>
            </a:r>
            <a:r>
              <a:rPr lang="en-US" sz="2600" b="1" i="0" u="none" strike="noStrike" cap="none" dirty="0">
                <a:solidFill>
                  <a:schemeClr val="lt1"/>
                </a:solidFill>
                <a:latin typeface="Courier New"/>
                <a:ea typeface="Courier New"/>
                <a:cs typeface="Courier New"/>
                <a:sym typeface="Courier New"/>
              </a:rPr>
              <a:t>[9, 41, 12, 3, 74, 15] :</a:t>
            </a:r>
          </a:p>
          <a:p>
            <a:pPr lvl="0">
              <a:buClr>
                <a:schemeClr val="lt1"/>
              </a:buClr>
              <a:buSzPct val="25000"/>
            </a:pPr>
            <a:r>
              <a:rPr lang="en-US" sz="2600" b="1" i="0" u="none" strike="noStrike" cap="none" dirty="0">
                <a:solidFill>
                  <a:schemeClr val="lt1"/>
                </a:solidFill>
                <a:latin typeface="Courier New"/>
                <a:ea typeface="Courier New"/>
                <a:cs typeface="Courier New"/>
                <a:sym typeface="Courier New"/>
              </a:rPr>
              <a:t>    </a:t>
            </a:r>
            <a:r>
              <a:rPr lang="en-US" sz="2600" b="1" i="0" u="none" strike="noStrike" cap="none" dirty="0">
                <a:solidFill>
                  <a:srgbClr val="00FF00"/>
                </a:solidFill>
                <a:latin typeface="Courier New"/>
                <a:ea typeface="Courier New"/>
                <a:cs typeface="Courier New"/>
                <a:sym typeface="Courier New"/>
              </a:rPr>
              <a:t>zork = zork +</a:t>
            </a:r>
            <a:r>
              <a:rPr lang="en-US" sz="2600" b="1" i="0" u="none" strike="noStrike" cap="none" dirty="0">
                <a:solidFill>
                  <a:schemeClr val="lt1"/>
                </a:solidFill>
                <a:latin typeface="Courier New"/>
                <a:ea typeface="Courier New"/>
                <a:cs typeface="Courier New"/>
                <a:sym typeface="Courier New"/>
              </a:rPr>
              <a:t> </a:t>
            </a:r>
            <a:r>
              <a:rPr lang="en-US" sz="2600" b="1" dirty="0" err="1" smtClean="0">
                <a:solidFill>
                  <a:srgbClr val="00FFFF"/>
                </a:solidFill>
                <a:latin typeface="Courier New"/>
                <a:ea typeface="Courier New"/>
                <a:cs typeface="Courier New"/>
                <a:sym typeface="Courier New"/>
              </a:rPr>
              <a:t>objeto</a:t>
            </a:r>
            <a:endParaRPr lang="en-US" sz="2600" b="1" i="0" u="none" strike="noStrike" cap="none" dirty="0">
              <a:solidFill>
                <a:srgbClr val="00FFFF"/>
              </a:solidFill>
              <a:latin typeface="Courier New"/>
              <a:ea typeface="Courier New"/>
              <a:cs typeface="Courier New"/>
              <a:sym typeface="Courier New"/>
            </a:endParaRPr>
          </a:p>
          <a:p>
            <a:pPr lvl="0">
              <a:buClr>
                <a:schemeClr val="lt1"/>
              </a:buClr>
              <a:buSzPct val="25000"/>
            </a:pPr>
            <a:r>
              <a:rPr lang="en-US" sz="2600" b="1" i="0" u="none" strike="noStrike" cap="none" dirty="0">
                <a:solidFill>
                  <a:schemeClr val="lt1"/>
                </a:solidFill>
                <a:latin typeface="Courier New"/>
                <a:ea typeface="Courier New"/>
                <a:cs typeface="Courier New"/>
                <a:sym typeface="Courier New"/>
              </a:rPr>
              <a:t>    </a:t>
            </a:r>
            <a:r>
              <a:rPr lang="en-US" sz="2600" b="1" i="0" u="none" strike="noStrike" cap="none" dirty="0" smtClean="0">
                <a:solidFill>
                  <a:srgbClr val="FFFF00"/>
                </a:solidFill>
                <a:latin typeface="Courier New"/>
                <a:ea typeface="Courier New"/>
                <a:cs typeface="Courier New"/>
                <a:sym typeface="Courier New"/>
              </a:rPr>
              <a:t>print</a:t>
            </a:r>
            <a:r>
              <a:rPr lang="en-US" sz="2600" b="1" dirty="0">
                <a:solidFill>
                  <a:schemeClr val="lt1"/>
                </a:solidFill>
                <a:latin typeface="Courier New"/>
                <a:ea typeface="Courier New"/>
                <a:cs typeface="Courier New"/>
                <a:sym typeface="Courier New"/>
              </a:rPr>
              <a:t>(</a:t>
            </a:r>
            <a:r>
              <a:rPr lang="en-US" sz="2600" b="1" i="0" u="none" strike="noStrike" cap="none" dirty="0" smtClean="0">
                <a:solidFill>
                  <a:srgbClr val="00FF00"/>
                </a:solidFill>
                <a:latin typeface="Courier New"/>
                <a:ea typeface="Courier New"/>
                <a:cs typeface="Courier New"/>
                <a:sym typeface="Courier New"/>
              </a:rPr>
              <a:t>zork</a:t>
            </a:r>
            <a:r>
              <a:rPr lang="en-US" sz="2600" b="1" i="0" u="none" strike="noStrike" cap="none" dirty="0">
                <a:solidFill>
                  <a:schemeClr val="lt1"/>
                </a:solidFill>
                <a:latin typeface="Courier New"/>
                <a:ea typeface="Courier New"/>
                <a:cs typeface="Courier New"/>
                <a:sym typeface="Courier New"/>
              </a:rPr>
              <a:t>, </a:t>
            </a:r>
            <a:r>
              <a:rPr lang="en-US" sz="2600" b="1" dirty="0" err="1" smtClean="0">
                <a:solidFill>
                  <a:srgbClr val="00FFFF"/>
                </a:solidFill>
                <a:latin typeface="Courier New"/>
                <a:ea typeface="Courier New"/>
                <a:cs typeface="Courier New"/>
                <a:sym typeface="Courier New"/>
              </a:rPr>
              <a:t>objeto</a:t>
            </a:r>
            <a:r>
              <a:rPr lang="en-US" sz="2600" b="1" i="0" u="none" strike="noStrike" cap="none" dirty="0" smtClean="0">
                <a:solidFill>
                  <a:schemeClr val="bg1"/>
                </a:solidFill>
                <a:latin typeface="Courier New"/>
                <a:ea typeface="Courier New"/>
                <a:cs typeface="Courier New"/>
                <a:sym typeface="Courier New"/>
              </a:rPr>
              <a:t>)</a:t>
            </a:r>
            <a:endParaRPr lang="en-US" sz="2600" b="1" i="0" u="none" strike="noStrike" cap="none" dirty="0">
              <a:solidFill>
                <a:schemeClr val="bg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dirty="0" smtClean="0">
                <a:solidFill>
                  <a:srgbClr val="FFFF00"/>
                </a:solidFill>
                <a:latin typeface="Courier New"/>
                <a:ea typeface="Courier New"/>
                <a:cs typeface="Courier New"/>
                <a:sym typeface="Courier New"/>
              </a:rPr>
              <a:t>print</a:t>
            </a:r>
            <a:r>
              <a:rPr lang="en-US" sz="2600" b="1" dirty="0">
                <a:solidFill>
                  <a:schemeClr val="lt1"/>
                </a:solidFill>
                <a:latin typeface="Courier New"/>
                <a:ea typeface="Courier New"/>
                <a:cs typeface="Courier New"/>
                <a:sym typeface="Courier New"/>
              </a:rPr>
              <a:t>(</a:t>
            </a:r>
            <a:r>
              <a:rPr lang="en-US" sz="2600" b="1" i="0" u="none" strike="noStrike" cap="none" dirty="0" smtClean="0">
                <a:solidFill>
                  <a:schemeClr val="lt1"/>
                </a:solidFill>
                <a:latin typeface="Courier New"/>
                <a:ea typeface="Courier New"/>
                <a:cs typeface="Courier New"/>
                <a:sym typeface="Courier New"/>
              </a:rPr>
              <a:t>'Después', </a:t>
            </a:r>
            <a:r>
              <a:rPr lang="en-US" sz="2600" b="1" i="0" u="none" strike="noStrike" cap="none" dirty="0" smtClean="0">
                <a:solidFill>
                  <a:srgbClr val="00FF00"/>
                </a:solidFill>
                <a:latin typeface="Courier New"/>
                <a:ea typeface="Courier New"/>
                <a:cs typeface="Courier New"/>
                <a:sym typeface="Courier New"/>
              </a:rPr>
              <a:t>zork</a:t>
            </a:r>
            <a:r>
              <a:rPr lang="en-US" sz="2600" b="1" i="0" u="none" strike="noStrike" cap="none" dirty="0" smtClean="0">
                <a:solidFill>
                  <a:schemeClr val="bg1"/>
                </a:solidFill>
                <a:latin typeface="Courier New"/>
                <a:ea typeface="Courier New"/>
                <a:cs typeface="Courier New"/>
                <a:sym typeface="Courier New"/>
              </a:rPr>
              <a:t>)</a:t>
            </a:r>
            <a:endParaRPr lang="en-US" sz="2600" b="1" i="0" u="none" strike="noStrike" cap="none" dirty="0">
              <a:solidFill>
                <a:schemeClr val="bg1"/>
              </a:solidFill>
              <a:latin typeface="Courier New"/>
              <a:ea typeface="Courier New"/>
              <a:cs typeface="Courier New"/>
              <a:sym typeface="Courier New"/>
            </a:endParaRPr>
          </a:p>
        </p:txBody>
      </p:sp>
      <p:sp>
        <p:nvSpPr>
          <p:cNvPr id="690" name="Shape 690"/>
          <p:cNvSpPr txBox="1"/>
          <p:nvPr/>
        </p:nvSpPr>
        <p:spPr>
          <a:xfrm>
            <a:off x="10261600" y="2183095"/>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countloop.py</a:t>
            </a:r>
            <a:r>
              <a:rPr lang="en-US" sz="3000" u="none" strike="noStrike" cap="none" dirty="0">
                <a:solidFill>
                  <a:srgbClr val="FF7F00"/>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n-US" sz="3000" u="none" strike="noStrike" cap="none" dirty="0" smtClean="0">
                <a:solidFill>
                  <a:srgbClr val="FF7F00"/>
                </a:solidFill>
                <a:latin typeface="Arial" charset="0"/>
                <a:ea typeface="Arial" charset="0"/>
                <a:cs typeface="Arial" charset="0"/>
                <a:sym typeface="Cabin"/>
              </a:rPr>
              <a:t>Antes </a:t>
            </a:r>
            <a:r>
              <a:rPr lang="en-US" sz="3000" u="none" strike="noStrike" cap="none" dirty="0" smtClean="0">
                <a:solidFill>
                  <a:srgbClr val="00FF00"/>
                </a:solidFill>
                <a:latin typeface="Arial" charset="0"/>
                <a:ea typeface="Arial" charset="0"/>
                <a:cs typeface="Arial" charset="0"/>
                <a:sym typeface="Cabin"/>
              </a:rPr>
              <a:t>0</a:t>
            </a:r>
            <a:endParaRPr lang="en-US" sz="30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9</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50</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41</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62</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12</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65</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139</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00"/>
              </a:buClr>
              <a:buSzPct val="25000"/>
              <a:buFont typeface="Cabin"/>
              <a:buNone/>
            </a:pPr>
            <a:r>
              <a:rPr lang="en-US" sz="3000" u="none" strike="noStrike" cap="none" dirty="0">
                <a:solidFill>
                  <a:srgbClr val="00FF00"/>
                </a:solidFill>
                <a:latin typeface="Arial" charset="0"/>
                <a:ea typeface="Arial" charset="0"/>
                <a:cs typeface="Arial" charset="0"/>
                <a:sym typeface="Cabin"/>
              </a:rPr>
              <a:t>154</a:t>
            </a:r>
            <a:r>
              <a:rPr lang="en-US" sz="3000" u="none" strike="noStrike" cap="none" dirty="0">
                <a:solidFill>
                  <a:srgbClr val="FF00FF"/>
                </a:solidFill>
                <a:latin typeface="Arial" charset="0"/>
                <a:ea typeface="Arial" charset="0"/>
                <a:cs typeface="Arial" charset="0"/>
                <a:sym typeface="Cabin"/>
              </a:rPr>
              <a:t> </a:t>
            </a:r>
            <a:r>
              <a:rPr lang="en-US" sz="3000" u="none" strike="noStrike" cap="none" dirty="0">
                <a:solidFill>
                  <a:srgbClr val="00FF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n-US" sz="3000" u="none" strike="noStrike" cap="none" dirty="0" smtClean="0">
                <a:solidFill>
                  <a:srgbClr val="FF7F00"/>
                </a:solidFill>
                <a:latin typeface="Arial" charset="0"/>
                <a:ea typeface="Arial" charset="0"/>
                <a:cs typeface="Arial" charset="0"/>
                <a:sym typeface="Cabin"/>
              </a:rPr>
              <a:t>Después </a:t>
            </a:r>
            <a:r>
              <a:rPr lang="en-US" sz="3000" u="none" strike="noStrike" cap="none" dirty="0">
                <a:solidFill>
                  <a:srgbClr val="00FF00"/>
                </a:solidFill>
                <a:latin typeface="Arial" charset="0"/>
                <a:ea typeface="Arial" charset="0"/>
                <a:cs typeface="Arial" charset="0"/>
                <a:sym typeface="Cabin"/>
              </a:rPr>
              <a:t>154</a:t>
            </a:r>
          </a:p>
        </p:txBody>
      </p:sp>
      <p:sp>
        <p:nvSpPr>
          <p:cNvPr id="691" name="Shape 691"/>
          <p:cNvSpPr txBox="1"/>
          <p:nvPr/>
        </p:nvSpPr>
        <p:spPr>
          <a:xfrm>
            <a:off x="1050925" y="6882308"/>
            <a:ext cx="14643000" cy="1410353"/>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Para </a:t>
            </a:r>
            <a:r>
              <a:rPr lang="es-ES" sz="3200" u="none" strike="noStrike" cap="none" dirty="0" smtClean="0">
                <a:solidFill>
                  <a:srgbClr val="00FF00"/>
                </a:solidFill>
                <a:latin typeface="Arial" charset="0"/>
                <a:ea typeface="Arial" charset="0"/>
                <a:cs typeface="Arial" charset="0"/>
                <a:sym typeface="Cabin"/>
              </a:rPr>
              <a:t>sumar </a:t>
            </a:r>
            <a:r>
              <a:rPr lang="es-ES" sz="3200" u="none" strike="noStrike" cap="none" dirty="0" smtClean="0">
                <a:solidFill>
                  <a:schemeClr val="lt1"/>
                </a:solidFill>
                <a:latin typeface="Arial" charset="0"/>
                <a:ea typeface="Arial" charset="0"/>
                <a:cs typeface="Arial" charset="0"/>
                <a:sym typeface="Cabin"/>
              </a:rPr>
              <a:t>un </a:t>
            </a:r>
            <a:r>
              <a:rPr lang="es-ES" sz="3200" u="none" strike="noStrike" cap="none" dirty="0" smtClean="0">
                <a:solidFill>
                  <a:srgbClr val="00FFFF"/>
                </a:solidFill>
                <a:latin typeface="Arial" charset="0"/>
                <a:ea typeface="Arial" charset="0"/>
                <a:cs typeface="Arial" charset="0"/>
                <a:sym typeface="Cabin"/>
              </a:rPr>
              <a:t>valor</a:t>
            </a:r>
            <a:r>
              <a:rPr lang="es-ES" sz="3200" u="none" strike="noStrike" cap="none" dirty="0" smtClean="0">
                <a:solidFill>
                  <a:schemeClr val="lt1"/>
                </a:solidFill>
                <a:latin typeface="Arial" charset="0"/>
                <a:ea typeface="Arial" charset="0"/>
                <a:cs typeface="Arial" charset="0"/>
                <a:sym typeface="Cabin"/>
              </a:rPr>
              <a:t> que encontramos en un bucle, introducimos una </a:t>
            </a:r>
            <a:r>
              <a:rPr lang="es-ES" sz="3200" u="none" strike="noStrike" cap="none" dirty="0" smtClean="0">
                <a:solidFill>
                  <a:srgbClr val="00FF00"/>
                </a:solidFill>
                <a:latin typeface="Arial" charset="0"/>
                <a:ea typeface="Arial" charset="0"/>
                <a:cs typeface="Arial" charset="0"/>
                <a:sym typeface="Cabin"/>
              </a:rPr>
              <a:t>variable de suma que comience en 0</a:t>
            </a:r>
            <a:r>
              <a:rPr lang="es-ES" sz="3200" u="none" strike="noStrike" cap="none" dirty="0" smtClean="0">
                <a:solidFill>
                  <a:schemeClr val="lt1"/>
                </a:solidFill>
                <a:latin typeface="Arial" charset="0"/>
                <a:ea typeface="Arial" charset="0"/>
                <a:cs typeface="Arial" charset="0"/>
                <a:sym typeface="Cabin"/>
              </a:rPr>
              <a:t> y le sumamos el </a:t>
            </a:r>
            <a:r>
              <a:rPr lang="es-ES" sz="3200" u="none" strike="noStrike" cap="none" dirty="0" smtClean="0">
                <a:solidFill>
                  <a:srgbClr val="00FFFF"/>
                </a:solidFill>
                <a:latin typeface="Arial" charset="0"/>
                <a:ea typeface="Arial" charset="0"/>
                <a:cs typeface="Arial" charset="0"/>
                <a:sym typeface="Cabin"/>
              </a:rPr>
              <a:t>valor</a:t>
            </a:r>
            <a:r>
              <a:rPr lang="es-ES" sz="3200" u="none" strike="noStrike" cap="none" dirty="0" smtClean="0">
                <a:solidFill>
                  <a:schemeClr val="lt1"/>
                </a:solidFill>
                <a:latin typeface="Arial" charset="0"/>
                <a:ea typeface="Arial" charset="0"/>
                <a:cs typeface="Arial" charset="0"/>
                <a:sym typeface="Cabin"/>
              </a:rPr>
              <a:t> a la suma cada vez a través del bucle.</a:t>
            </a:r>
            <a:endParaRPr lang="es-ES" sz="3200" u="none" strike="noStrike" cap="none" dirty="0">
              <a:solidFill>
                <a:schemeClr val="lt1"/>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5"/>
        <p:cNvGrpSpPr/>
        <p:nvPr/>
      </p:nvGrpSpPr>
      <p:grpSpPr>
        <a:xfrm>
          <a:off x="0" y="0"/>
          <a:ext cx="0" cy="0"/>
          <a:chOff x="0" y="0"/>
          <a:chExt cx="0" cy="0"/>
        </a:xfrm>
      </p:grpSpPr>
      <p:sp>
        <p:nvSpPr>
          <p:cNvPr id="696" name="Shape 69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Sacar el Promedio en un Bucle</a:t>
            </a:r>
            <a:endParaRPr lang="es-ES" sz="7600" b="1" u="none" strike="noStrike" cap="none" dirty="0">
              <a:solidFill>
                <a:srgbClr val="FFFF00"/>
              </a:solidFill>
              <a:latin typeface="Arial" charset="0"/>
              <a:ea typeface="Arial" charset="0"/>
              <a:cs typeface="Arial" charset="0"/>
              <a:sym typeface="Cabin"/>
            </a:endParaRPr>
          </a:p>
        </p:txBody>
      </p:sp>
      <p:sp>
        <p:nvSpPr>
          <p:cNvPr id="697" name="Shape 697"/>
          <p:cNvSpPr txBox="1"/>
          <p:nvPr/>
        </p:nvSpPr>
        <p:spPr>
          <a:xfrm>
            <a:off x="1242195" y="2720409"/>
            <a:ext cx="7984200" cy="4061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s-ES" sz="2600" b="1" i="0" u="none" strike="noStrike" cap="none" dirty="0" smtClean="0">
                <a:solidFill>
                  <a:srgbClr val="00FFFF"/>
                </a:solidFill>
                <a:latin typeface="Courier New"/>
                <a:ea typeface="Courier New"/>
                <a:cs typeface="Courier New"/>
                <a:sym typeface="Courier New"/>
              </a:rPr>
              <a:t>conteo = 0</a:t>
            </a:r>
          </a:p>
          <a:p>
            <a:pPr marL="0" marR="0" lvl="0" indent="0" algn="l" rtl="0">
              <a:lnSpc>
                <a:spcPct val="100000"/>
              </a:lnSpc>
              <a:spcBef>
                <a:spcPts val="0"/>
              </a:spcBef>
              <a:spcAft>
                <a:spcPts val="0"/>
              </a:spcAft>
              <a:buClr>
                <a:srgbClr val="00FF00"/>
              </a:buClr>
              <a:buSzPct val="25000"/>
              <a:buFont typeface="Cabin"/>
              <a:buNone/>
            </a:pPr>
            <a:r>
              <a:rPr lang="es-ES" sz="2600" b="1" i="0" u="none" strike="noStrike" cap="none" dirty="0" smtClean="0">
                <a:solidFill>
                  <a:srgbClr val="00FF00"/>
                </a:solidFill>
                <a:latin typeface="Courier New"/>
                <a:ea typeface="Courier New"/>
                <a:cs typeface="Courier New"/>
                <a:sym typeface="Courier New"/>
              </a:rPr>
              <a:t>suma = 0</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FF7F00"/>
                </a:solidFill>
                <a:latin typeface="Courier New"/>
                <a:ea typeface="Courier New"/>
                <a:cs typeface="Courier New"/>
                <a:sym typeface="Courier New"/>
              </a:rPr>
              <a:t>'Antes', </a:t>
            </a:r>
            <a:r>
              <a:rPr lang="es-ES" sz="2600" b="1" i="0" u="none" strike="noStrike" cap="none" dirty="0" smtClean="0">
                <a:solidFill>
                  <a:srgbClr val="00FFFF"/>
                </a:solidFill>
                <a:latin typeface="Courier New"/>
                <a:ea typeface="Courier New"/>
                <a:cs typeface="Courier New"/>
                <a:sym typeface="Courier New"/>
              </a:rPr>
              <a:t>conteo,</a:t>
            </a:r>
            <a:r>
              <a:rPr lang="es-ES" sz="2600" b="1" i="0" u="none" strike="noStrike" cap="none" dirty="0" smtClean="0">
                <a:solidFill>
                  <a:srgbClr val="FF7F00"/>
                </a:solidFill>
                <a:latin typeface="Courier New"/>
                <a:ea typeface="Courier New"/>
                <a:cs typeface="Courier New"/>
                <a:sym typeface="Courier New"/>
              </a:rPr>
              <a:t> </a:t>
            </a:r>
            <a:r>
              <a:rPr lang="es-ES" sz="2600" b="1" i="0" u="none" strike="noStrike" cap="none" dirty="0" smtClean="0">
                <a:solidFill>
                  <a:srgbClr val="00FF00"/>
                </a:solidFill>
                <a:latin typeface="Courier New"/>
                <a:ea typeface="Courier New"/>
                <a:cs typeface="Courier New"/>
                <a:sym typeface="Courier New"/>
              </a:rPr>
              <a:t>suma</a:t>
            </a:r>
            <a:r>
              <a:rPr lang="es-ES" sz="26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err="1" smtClean="0">
                <a:solidFill>
                  <a:srgbClr val="FFFF00"/>
                </a:solidFill>
                <a:latin typeface="Courier New"/>
                <a:ea typeface="Courier New"/>
                <a:cs typeface="Courier New"/>
                <a:sym typeface="Courier New"/>
              </a:rPr>
              <a:t>for</a:t>
            </a:r>
            <a:r>
              <a:rPr lang="es-ES" sz="2600" b="1" i="0" u="none" strike="noStrike" cap="none" dirty="0" smtClean="0">
                <a:solidFill>
                  <a:srgbClr val="FFFF00"/>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 </a:t>
            </a:r>
            <a:r>
              <a:rPr lang="es-ES" sz="2600" b="1" dirty="0">
                <a:solidFill>
                  <a:srgbClr val="FFFF00"/>
                </a:solidFill>
                <a:latin typeface="Courier New"/>
                <a:ea typeface="Courier New"/>
                <a:cs typeface="Courier New"/>
                <a:sym typeface="Courier New"/>
              </a:rPr>
              <a:t>i</a:t>
            </a:r>
            <a:r>
              <a:rPr lang="es-ES" sz="2600" b="1" i="0" u="none" strike="noStrike" cap="none" dirty="0" smtClean="0">
                <a:solidFill>
                  <a:srgbClr val="FFFF00"/>
                </a:solidFill>
                <a:latin typeface="Courier New"/>
                <a:ea typeface="Courier New"/>
                <a:cs typeface="Courier New"/>
                <a:sym typeface="Courier New"/>
              </a:rPr>
              <a:t>n</a:t>
            </a:r>
            <a:r>
              <a:rPr lang="es-ES" sz="2600" b="1" i="0" u="none" strike="noStrike" cap="none" dirty="0" smtClean="0">
                <a:solidFill>
                  <a:srgbClr val="FF00FF"/>
                </a:solidFill>
                <a:latin typeface="Courier New"/>
                <a:ea typeface="Courier New"/>
                <a:cs typeface="Courier New"/>
                <a:sym typeface="Courier New"/>
              </a:rPr>
              <a:t> [9, 41, 12, 3, 74, 15] :</a:t>
            </a:r>
          </a:p>
          <a:p>
            <a:pPr marL="0" marR="0" lvl="0" indent="0" algn="l" rtl="0">
              <a:lnSpc>
                <a:spcPct val="100000"/>
              </a:lnSpc>
              <a:spcBef>
                <a:spcPts val="0"/>
              </a:spcBef>
              <a:spcAft>
                <a:spcPts val="0"/>
              </a:spcAft>
              <a:buClr>
                <a:schemeClr val="lt1"/>
              </a:buClr>
              <a:buSzPct val="25000"/>
              <a:buFont typeface="Cabin"/>
              <a:buNone/>
            </a:pPr>
            <a:r>
              <a:rPr lang="es-ES" sz="2600" b="1" i="0" u="none" strike="noStrike" cap="none" dirty="0" smtClean="0">
                <a:solidFill>
                  <a:schemeClr val="lt1"/>
                </a:solidFill>
                <a:latin typeface="Courier New"/>
                <a:ea typeface="Courier New"/>
                <a:cs typeface="Courier New"/>
                <a:sym typeface="Courier New"/>
              </a:rPr>
              <a:t>    conteo = conteo + 1</a:t>
            </a:r>
          </a:p>
          <a:p>
            <a:pPr marL="0" marR="0" lvl="0" indent="0" algn="l" rtl="0">
              <a:lnSpc>
                <a:spcPct val="100000"/>
              </a:lnSpc>
              <a:spcBef>
                <a:spcPts val="0"/>
              </a:spcBef>
              <a:spcAft>
                <a:spcPts val="0"/>
              </a:spcAft>
              <a:buClr>
                <a:srgbClr val="00FF00"/>
              </a:buClr>
              <a:buSzPct val="25000"/>
              <a:buFont typeface="Cabin"/>
              <a:buNone/>
            </a:pPr>
            <a:r>
              <a:rPr lang="es-ES" sz="2600" b="1" i="0" u="none" strike="noStrike" cap="none" dirty="0" smtClean="0">
                <a:solidFill>
                  <a:srgbClr val="00FF00"/>
                </a:solidFill>
                <a:latin typeface="Courier New"/>
                <a:ea typeface="Courier New"/>
                <a:cs typeface="Courier New"/>
                <a:sym typeface="Courier New"/>
              </a:rPr>
              <a:t>    </a:t>
            </a:r>
            <a:r>
              <a:rPr lang="es-ES" sz="2600" b="1" i="0" u="none" strike="noStrike" cap="none" dirty="0" smtClean="0">
                <a:solidFill>
                  <a:schemeClr val="lt1"/>
                </a:solidFill>
                <a:latin typeface="Courier New"/>
                <a:ea typeface="Courier New"/>
                <a:cs typeface="Courier New"/>
                <a:sym typeface="Courier New"/>
              </a:rPr>
              <a:t>suma = suma + valor</a:t>
            </a:r>
          </a:p>
          <a:p>
            <a:pPr marL="0" marR="0" lvl="0" indent="0" algn="l" rtl="0">
              <a:lnSpc>
                <a:spcPct val="100000"/>
              </a:lnSpc>
              <a:spcBef>
                <a:spcPts val="0"/>
              </a:spcBef>
              <a:spcAft>
                <a:spcPts val="0"/>
              </a:spcAft>
              <a:buClr>
                <a:schemeClr val="lt1"/>
              </a:buClr>
              <a:buSzPct val="25000"/>
              <a:buFont typeface="Cabin"/>
              <a:buNone/>
            </a:pPr>
            <a:r>
              <a:rPr lang="es-ES" sz="2600" b="1" i="0" u="none" strike="noStrike" cap="none" dirty="0" smtClean="0">
                <a:solidFill>
                  <a:schemeClr val="lt1"/>
                </a:solidFill>
                <a:latin typeface="Courier New"/>
                <a:ea typeface="Courier New"/>
                <a:cs typeface="Courier New"/>
                <a:sym typeface="Courier New"/>
              </a:rPr>
              <a:t>    </a:t>
            </a:r>
            <a:r>
              <a:rPr lang="es-ES" sz="2600" b="1" i="0" u="none" strike="noStrike" cap="none" dirty="0" err="1" smtClean="0">
                <a:solidFill>
                  <a:srgbClr val="FFFF00"/>
                </a:solidFill>
                <a:latin typeface="Courier New"/>
                <a:ea typeface="Courier New"/>
                <a:cs typeface="Courier New"/>
                <a:sym typeface="Courier New"/>
              </a:rPr>
              <a:t>print</a:t>
            </a:r>
            <a:r>
              <a:rPr lang="es-ES" sz="2600" b="1" dirty="0" smtClean="0">
                <a:solidFill>
                  <a:schemeClr val="lt1"/>
                </a:solidFill>
                <a:latin typeface="Courier New"/>
                <a:ea typeface="Courier New"/>
                <a:cs typeface="Courier New"/>
                <a:sym typeface="Courier New"/>
              </a:rPr>
              <a:t>(</a:t>
            </a:r>
            <a:r>
              <a:rPr lang="es-ES" sz="2600" b="1" i="0" u="none" strike="noStrike" cap="none" dirty="0" smtClean="0">
                <a:solidFill>
                  <a:srgbClr val="00FFFF"/>
                </a:solidFill>
                <a:latin typeface="Courier New"/>
                <a:ea typeface="Courier New"/>
                <a:cs typeface="Courier New"/>
                <a:sym typeface="Courier New"/>
              </a:rPr>
              <a:t>conteo</a:t>
            </a:r>
            <a:r>
              <a:rPr lang="es-ES" sz="2600" b="1" i="0" u="none" strike="noStrike" cap="none" dirty="0" smtClean="0">
                <a:solidFill>
                  <a:schemeClr val="lt1"/>
                </a:solidFill>
                <a:latin typeface="Courier New"/>
                <a:ea typeface="Courier New"/>
                <a:cs typeface="Courier New"/>
                <a:sym typeface="Courier New"/>
              </a:rPr>
              <a:t>, </a:t>
            </a:r>
            <a:r>
              <a:rPr lang="es-ES" sz="2600" b="1" i="0" u="none" strike="noStrike" cap="none" dirty="0" smtClean="0">
                <a:solidFill>
                  <a:srgbClr val="00FF00"/>
                </a:solidFill>
                <a:latin typeface="Courier New"/>
                <a:ea typeface="Courier New"/>
                <a:cs typeface="Courier New"/>
                <a:sym typeface="Courier New"/>
              </a:rPr>
              <a:t>suma,</a:t>
            </a:r>
            <a:r>
              <a:rPr lang="es-ES" sz="2600" b="1" i="0" u="none" strike="noStrike" cap="none" dirty="0" smtClean="0">
                <a:solidFill>
                  <a:schemeClr val="lt1"/>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a:t>
            </a:r>
            <a:r>
              <a:rPr lang="es-ES" sz="2600" b="1" i="0" u="none" strike="noStrike" cap="none" dirty="0" smtClean="0">
                <a:solidFill>
                  <a:schemeClr val="bg1"/>
                </a:solidFill>
                <a:latin typeface="Courier New"/>
                <a:ea typeface="Courier New"/>
                <a:cs typeface="Courier New"/>
                <a:sym typeface="Courier New"/>
              </a:rPr>
              <a:t>)</a:t>
            </a:r>
          </a:p>
          <a:p>
            <a:pPr lvl="0">
              <a:buClr>
                <a:srgbClr val="FFFF00"/>
              </a:buClr>
              <a:buSzPct val="25000"/>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dirty="0" smtClean="0">
                <a:solidFill>
                  <a:srgbClr val="FF7F00"/>
                </a:solidFill>
                <a:latin typeface="Courier New"/>
                <a:ea typeface="Courier New"/>
                <a:cs typeface="Courier New"/>
                <a:sym typeface="Courier New"/>
              </a:rPr>
              <a:t>'Después</a:t>
            </a:r>
            <a:r>
              <a:rPr lang="es-ES" sz="2600" b="1" i="0" u="none" strike="noStrike" cap="none" dirty="0" smtClean="0">
                <a:solidFill>
                  <a:srgbClr val="FF7F00"/>
                </a:solidFill>
                <a:latin typeface="Courier New"/>
                <a:ea typeface="Courier New"/>
                <a:cs typeface="Courier New"/>
                <a:sym typeface="Courier New"/>
              </a:rPr>
              <a:t>', </a:t>
            </a:r>
            <a:r>
              <a:rPr lang="es-ES" sz="2600" b="1" i="0" u="none" strike="noStrike" cap="none" dirty="0" smtClean="0">
                <a:solidFill>
                  <a:srgbClr val="00FFFF"/>
                </a:solidFill>
                <a:latin typeface="Courier New"/>
                <a:ea typeface="Courier New"/>
                <a:cs typeface="Courier New"/>
                <a:sym typeface="Courier New"/>
              </a:rPr>
              <a:t>conteo,</a:t>
            </a:r>
            <a:r>
              <a:rPr lang="es-ES" sz="2600" b="1" i="0" u="none" strike="noStrike" cap="none" dirty="0" smtClean="0">
                <a:solidFill>
                  <a:srgbClr val="FF7F00"/>
                </a:solidFill>
                <a:latin typeface="Courier New"/>
                <a:ea typeface="Courier New"/>
                <a:cs typeface="Courier New"/>
                <a:sym typeface="Courier New"/>
              </a:rPr>
              <a:t> </a:t>
            </a:r>
            <a:r>
              <a:rPr lang="es-ES" sz="2600" b="1" i="0" u="none" strike="noStrike" cap="none" dirty="0" smtClean="0">
                <a:solidFill>
                  <a:srgbClr val="00FF00"/>
                </a:solidFill>
                <a:latin typeface="Courier New"/>
                <a:ea typeface="Courier New"/>
                <a:cs typeface="Courier New"/>
                <a:sym typeface="Courier New"/>
              </a:rPr>
              <a:t>suma,</a:t>
            </a:r>
            <a:r>
              <a:rPr lang="es-ES" sz="2600" b="1" i="0" u="none" strike="noStrike" cap="none" dirty="0" smtClean="0">
                <a:solidFill>
                  <a:schemeClr val="lt1"/>
                </a:solidFill>
                <a:latin typeface="Courier New"/>
                <a:ea typeface="Courier New"/>
                <a:cs typeface="Courier New"/>
                <a:sym typeface="Courier New"/>
              </a:rPr>
              <a:t> </a:t>
            </a:r>
            <a:r>
              <a:rPr lang="es-ES" sz="2600" b="1" i="0" u="none" strike="noStrike" cap="none" dirty="0" smtClean="0">
                <a:solidFill>
                  <a:srgbClr val="FFFF00"/>
                </a:solidFill>
                <a:latin typeface="Courier New"/>
                <a:ea typeface="Courier New"/>
                <a:cs typeface="Courier New"/>
                <a:sym typeface="Courier New"/>
              </a:rPr>
              <a:t>suma / conteo</a:t>
            </a:r>
            <a:r>
              <a:rPr lang="es-ES" sz="2600" b="1" i="0" u="none" strike="noStrike" cap="none" dirty="0" smtClean="0">
                <a:solidFill>
                  <a:schemeClr val="bg1"/>
                </a:solidFill>
                <a:latin typeface="Courier New"/>
                <a:ea typeface="Courier New"/>
                <a:cs typeface="Courier New"/>
                <a:sym typeface="Courier New"/>
              </a:rPr>
              <a:t>)</a:t>
            </a:r>
            <a:endParaRPr lang="es-ES" sz="2600" b="1" i="0" u="none" strike="noStrike" cap="none" dirty="0">
              <a:solidFill>
                <a:schemeClr val="bg1"/>
              </a:solidFill>
              <a:latin typeface="Courier New"/>
              <a:ea typeface="Courier New"/>
              <a:cs typeface="Courier New"/>
              <a:sym typeface="Courier New"/>
            </a:endParaRPr>
          </a:p>
        </p:txBody>
      </p:sp>
      <p:sp>
        <p:nvSpPr>
          <p:cNvPr id="698" name="Shape 698"/>
          <p:cNvSpPr txBox="1"/>
          <p:nvPr/>
        </p:nvSpPr>
        <p:spPr>
          <a:xfrm>
            <a:off x="10438220" y="2485413"/>
            <a:ext cx="4540199" cy="47466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 </a:t>
            </a:r>
            <a:r>
              <a:rPr lang="es-ES" sz="3000" u="none" strike="noStrike" cap="none" dirty="0" smtClean="0">
                <a:solidFill>
                  <a:srgbClr val="FFFF00"/>
                </a:solidFill>
                <a:latin typeface="Arial" charset="0"/>
                <a:ea typeface="Arial" charset="0"/>
                <a:cs typeface="Arial" charset="0"/>
                <a:sym typeface="Cabin"/>
              </a:rPr>
              <a:t>python averageloop.py </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Antes </a:t>
            </a:r>
            <a:r>
              <a:rPr lang="es-ES" sz="3000" u="none" strike="noStrike" cap="none" dirty="0" smtClean="0">
                <a:solidFill>
                  <a:srgbClr val="00FFFF"/>
                </a:solidFill>
                <a:latin typeface="Arial" charset="0"/>
                <a:ea typeface="Arial" charset="0"/>
                <a:cs typeface="Arial" charset="0"/>
                <a:sym typeface="Cabin"/>
              </a:rPr>
              <a:t>0</a:t>
            </a:r>
            <a:r>
              <a:rPr lang="es-ES" sz="3000" u="none" strike="noStrike" cap="none" dirty="0" smtClean="0">
                <a:solidFill>
                  <a:srgbClr val="FF7F00"/>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0</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1</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9</a:t>
            </a:r>
            <a:r>
              <a:rPr lang="es-ES" sz="3000" u="none" strike="noStrike" cap="none" dirty="0" smtClean="0">
                <a:solidFill>
                  <a:srgbClr val="FF00FF"/>
                </a:solidFill>
                <a:latin typeface="Arial" charset="0"/>
                <a:ea typeface="Arial" charset="0"/>
                <a:cs typeface="Arial" charset="0"/>
                <a:sym typeface="Cabin"/>
              </a:rPr>
              <a:t> 9</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2</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50</a:t>
            </a:r>
            <a:r>
              <a:rPr lang="es-ES" sz="3000" u="none" strike="noStrike" cap="none" dirty="0" smtClean="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3</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62</a:t>
            </a:r>
            <a:r>
              <a:rPr lang="es-ES" sz="3000" u="none" strike="noStrike" cap="none" dirty="0" smtClean="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4</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65</a:t>
            </a:r>
            <a:r>
              <a:rPr lang="es-ES" sz="3000" u="none" strike="noStrike" cap="none" dirty="0" smtClean="0">
                <a:solidFill>
                  <a:srgbClr val="FF00FF"/>
                </a:solidFill>
                <a:latin typeface="Arial" charset="0"/>
                <a:ea typeface="Arial" charset="0"/>
                <a:cs typeface="Arial" charset="0"/>
                <a:sym typeface="Cabin"/>
              </a:rPr>
              <a:t> 3</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5</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139</a:t>
            </a:r>
            <a:r>
              <a:rPr lang="es-ES" sz="3000" u="none" strike="noStrike" cap="none" dirty="0" smtClean="0">
                <a:solidFill>
                  <a:srgbClr val="FF00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00FFFF"/>
              </a:buClr>
              <a:buSzPct val="25000"/>
              <a:buFont typeface="Cabin"/>
              <a:buNone/>
            </a:pPr>
            <a:r>
              <a:rPr lang="es-ES" sz="3000" u="none" strike="noStrike" cap="none" dirty="0" smtClean="0">
                <a:solidFill>
                  <a:srgbClr val="00FFFF"/>
                </a:solidFill>
                <a:latin typeface="Arial" charset="0"/>
                <a:ea typeface="Arial" charset="0"/>
                <a:cs typeface="Arial" charset="0"/>
                <a:sym typeface="Cabin"/>
              </a:rPr>
              <a:t>6</a:t>
            </a:r>
            <a:r>
              <a:rPr lang="es-ES" sz="3000" u="none" strike="noStrike" cap="none" dirty="0" smtClean="0">
                <a:solidFill>
                  <a:srgbClr val="FF00FF"/>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154</a:t>
            </a:r>
            <a:r>
              <a:rPr lang="es-ES" sz="3000" u="none" strike="noStrike" cap="none" dirty="0" smtClean="0">
                <a:solidFill>
                  <a:srgbClr val="FF00FF"/>
                </a:solidFill>
                <a:latin typeface="Arial" charset="0"/>
                <a:ea typeface="Arial" charset="0"/>
                <a:cs typeface="Arial" charset="0"/>
                <a:sym typeface="Cabin"/>
              </a:rPr>
              <a:t> 15</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Después </a:t>
            </a:r>
            <a:r>
              <a:rPr lang="es-ES" sz="3000" u="none" strike="noStrike" cap="none" dirty="0" smtClean="0">
                <a:solidFill>
                  <a:srgbClr val="00FFFF"/>
                </a:solidFill>
                <a:latin typeface="Arial" charset="0"/>
                <a:ea typeface="Arial" charset="0"/>
                <a:cs typeface="Arial" charset="0"/>
                <a:sym typeface="Cabin"/>
              </a:rPr>
              <a:t>6</a:t>
            </a:r>
            <a:r>
              <a:rPr lang="es-ES" sz="3000" u="none" strike="noStrike" cap="none" dirty="0" smtClean="0">
                <a:solidFill>
                  <a:srgbClr val="FF7F00"/>
                </a:solidFill>
                <a:latin typeface="Arial" charset="0"/>
                <a:ea typeface="Arial" charset="0"/>
                <a:cs typeface="Arial" charset="0"/>
                <a:sym typeface="Cabin"/>
              </a:rPr>
              <a:t> </a:t>
            </a:r>
            <a:r>
              <a:rPr lang="es-ES" sz="3000" u="none" strike="noStrike" cap="none" dirty="0" smtClean="0">
                <a:solidFill>
                  <a:srgbClr val="00FF00"/>
                </a:solidFill>
                <a:latin typeface="Arial" charset="0"/>
                <a:ea typeface="Arial" charset="0"/>
                <a:cs typeface="Arial" charset="0"/>
                <a:sym typeface="Cabin"/>
              </a:rPr>
              <a:t>154</a:t>
            </a:r>
            <a:r>
              <a:rPr lang="es-ES" sz="3000" u="none" strike="noStrike" cap="none" dirty="0" smtClean="0">
                <a:solidFill>
                  <a:schemeClr val="lt1"/>
                </a:solidFill>
                <a:latin typeface="Arial" charset="0"/>
                <a:ea typeface="Arial" charset="0"/>
                <a:cs typeface="Arial" charset="0"/>
                <a:sym typeface="Cabin"/>
              </a:rPr>
              <a:t> </a:t>
            </a:r>
            <a:r>
              <a:rPr lang="es-ES" sz="3000" u="none" strike="noStrike" cap="none" dirty="0" smtClean="0">
                <a:solidFill>
                  <a:srgbClr val="FFFF00"/>
                </a:solidFill>
                <a:latin typeface="Arial" charset="0"/>
                <a:ea typeface="Arial" charset="0"/>
                <a:cs typeface="Arial" charset="0"/>
                <a:sym typeface="Cabin"/>
              </a:rPr>
              <a:t>25</a:t>
            </a:r>
            <a:endParaRPr lang="es-ES" sz="3000" u="none" strike="noStrike" cap="none" dirty="0">
              <a:solidFill>
                <a:srgbClr val="FFFF00"/>
              </a:solidFill>
              <a:latin typeface="Arial" charset="0"/>
              <a:ea typeface="Arial" charset="0"/>
              <a:cs typeface="Arial" charset="0"/>
              <a:sym typeface="Cabin"/>
            </a:endParaRPr>
          </a:p>
        </p:txBody>
      </p:sp>
      <p:sp>
        <p:nvSpPr>
          <p:cNvPr id="699" name="Shape 699"/>
          <p:cNvSpPr txBox="1"/>
          <p:nvPr/>
        </p:nvSpPr>
        <p:spPr>
          <a:xfrm>
            <a:off x="925398" y="7080418"/>
            <a:ext cx="14589791" cy="1143000"/>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Un </a:t>
            </a:r>
            <a:r>
              <a:rPr lang="es-ES" sz="3200" u="none" strike="noStrike" cap="none" dirty="0" smtClean="0">
                <a:solidFill>
                  <a:srgbClr val="FFFF00"/>
                </a:solidFill>
                <a:latin typeface="Arial" charset="0"/>
                <a:ea typeface="Arial" charset="0"/>
                <a:cs typeface="Arial" charset="0"/>
                <a:sym typeface="Cabin"/>
              </a:rPr>
              <a:t>promedio</a:t>
            </a:r>
            <a:r>
              <a:rPr lang="es-ES" sz="3200" u="none" strike="noStrike" cap="none" dirty="0" smtClean="0">
                <a:solidFill>
                  <a:schemeClr val="lt1"/>
                </a:solidFill>
                <a:latin typeface="Arial" charset="0"/>
                <a:ea typeface="Arial" charset="0"/>
                <a:cs typeface="Arial" charset="0"/>
                <a:sym typeface="Cabin"/>
              </a:rPr>
              <a:t> solo combina los patrones de </a:t>
            </a:r>
            <a:r>
              <a:rPr lang="es-ES" sz="3200" u="none" strike="noStrike" cap="none" dirty="0" smtClean="0">
                <a:solidFill>
                  <a:srgbClr val="00FFFF"/>
                </a:solidFill>
                <a:latin typeface="Arial" charset="0"/>
                <a:ea typeface="Arial" charset="0"/>
                <a:cs typeface="Arial" charset="0"/>
                <a:sym typeface="Cabin"/>
              </a:rPr>
              <a:t>conteo (count)</a:t>
            </a:r>
            <a:r>
              <a:rPr lang="es-ES" sz="3200" u="none" strike="noStrike" cap="none" dirty="0" smtClean="0">
                <a:solidFill>
                  <a:schemeClr val="lt1"/>
                </a:solidFill>
                <a:latin typeface="Arial" charset="0"/>
                <a:ea typeface="Arial" charset="0"/>
                <a:cs typeface="Arial" charset="0"/>
                <a:sym typeface="Cabin"/>
              </a:rPr>
              <a:t> y </a:t>
            </a:r>
            <a:r>
              <a:rPr lang="es-ES" sz="3200" u="none" strike="noStrike" cap="none" dirty="0" smtClean="0">
                <a:solidFill>
                  <a:srgbClr val="00FF00"/>
                </a:solidFill>
                <a:latin typeface="Arial" charset="0"/>
                <a:ea typeface="Arial" charset="0"/>
                <a:cs typeface="Arial" charset="0"/>
                <a:sym typeface="Cabin"/>
              </a:rPr>
              <a:t>suma (sum)</a:t>
            </a:r>
            <a:endParaRPr lang="es-ES" sz="3200" u="none" strike="noStrike" cap="none" dirty="0" smtClean="0">
              <a:solidFill>
                <a:schemeClr val="lt1"/>
              </a:solidFill>
              <a:latin typeface="Arial" charset="0"/>
              <a:ea typeface="Arial" charset="0"/>
              <a:cs typeface="Arial" charset="0"/>
              <a:sym typeface="Cabin"/>
            </a:endParaRPr>
          </a:p>
          <a:p>
            <a:pPr marL="0" marR="0" lvl="0" indent="0" rtl="0">
              <a:lnSpc>
                <a:spcPct val="115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y </a:t>
            </a:r>
            <a:r>
              <a:rPr lang="es-ES" sz="3200" u="none" strike="noStrike" cap="none" dirty="0" smtClean="0">
                <a:solidFill>
                  <a:srgbClr val="FFFF00"/>
                </a:solidFill>
                <a:latin typeface="Arial" charset="0"/>
                <a:ea typeface="Arial" charset="0"/>
                <a:cs typeface="Arial" charset="0"/>
                <a:sym typeface="Cabin"/>
              </a:rPr>
              <a:t>divide cuando el bucle ha </a:t>
            </a:r>
            <a:r>
              <a:rPr lang="es-ES" sz="3200" dirty="0" smtClean="0">
                <a:solidFill>
                  <a:srgbClr val="FFFF00"/>
                </a:solidFill>
                <a:latin typeface="Arial" charset="0"/>
                <a:ea typeface="Arial" charset="0"/>
                <a:cs typeface="Arial" charset="0"/>
                <a:sym typeface="Cabin"/>
              </a:rPr>
              <a:t>terminado</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3"/>
        <p:cNvGrpSpPr/>
        <p:nvPr/>
      </p:nvGrpSpPr>
      <p:grpSpPr>
        <a:xfrm>
          <a:off x="0" y="0"/>
          <a:ext cx="0" cy="0"/>
          <a:chOff x="0" y="0"/>
          <a:chExt cx="0" cy="0"/>
        </a:xfrm>
      </p:grpSpPr>
      <p:sp>
        <p:nvSpPr>
          <p:cNvPr id="704" name="Shape 704"/>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s-ES" sz="7600" b="1" u="none" strike="noStrike" cap="none" dirty="0" smtClean="0">
                <a:solidFill>
                  <a:srgbClr val="FFFF00"/>
                </a:solidFill>
                <a:latin typeface="Arial" charset="0"/>
                <a:ea typeface="Arial" charset="0"/>
                <a:cs typeface="Arial" charset="0"/>
                <a:sym typeface="Cabin"/>
              </a:rPr>
              <a:t>Filtrar en un Bucle</a:t>
            </a:r>
            <a:endParaRPr lang="es-ES" sz="7600" b="1" u="none" strike="noStrike" cap="none" dirty="0">
              <a:solidFill>
                <a:srgbClr val="FFFF00"/>
              </a:solidFill>
              <a:latin typeface="Arial" charset="0"/>
              <a:ea typeface="Arial" charset="0"/>
              <a:cs typeface="Arial" charset="0"/>
              <a:sym typeface="Cabin"/>
            </a:endParaRPr>
          </a:p>
        </p:txBody>
      </p:sp>
      <p:sp>
        <p:nvSpPr>
          <p:cNvPr id="705" name="Shape 705"/>
          <p:cNvSpPr txBox="1"/>
          <p:nvPr/>
        </p:nvSpPr>
        <p:spPr>
          <a:xfrm>
            <a:off x="1841205" y="2500765"/>
            <a:ext cx="7687500"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FF7F00"/>
                </a:solidFill>
                <a:latin typeface="Courier New"/>
                <a:ea typeface="Courier New"/>
                <a:cs typeface="Courier New"/>
                <a:sym typeface="Courier New"/>
              </a:rPr>
              <a:t>'Antes</a:t>
            </a:r>
            <a:r>
              <a:rPr lang="es-ES" sz="2600" b="1" dirty="0" smtClean="0">
                <a:solidFill>
                  <a:srgbClr val="FF7F00"/>
                </a:solidFill>
                <a:latin typeface="Courier New"/>
                <a:ea typeface="Courier New"/>
                <a:cs typeface="Courier New"/>
                <a:sym typeface="Courier New"/>
              </a:rPr>
              <a:t>'</a:t>
            </a:r>
            <a:r>
              <a:rPr lang="es-ES" sz="2600" b="1"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err="1" smtClean="0">
                <a:solidFill>
                  <a:srgbClr val="FFFF00"/>
                </a:solidFill>
                <a:latin typeface="Courier New"/>
                <a:ea typeface="Courier New"/>
                <a:cs typeface="Courier New"/>
                <a:sym typeface="Courier New"/>
              </a:rPr>
              <a:t>for</a:t>
            </a:r>
            <a:r>
              <a:rPr lang="es-ES" sz="2600" b="1" i="0" u="none" strike="noStrike" cap="none" dirty="0" smtClean="0">
                <a:solidFill>
                  <a:srgbClr val="FFFF00"/>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 </a:t>
            </a:r>
            <a:r>
              <a:rPr lang="es-ES" sz="2600" b="1" dirty="0">
                <a:solidFill>
                  <a:srgbClr val="FFFF00"/>
                </a:solidFill>
                <a:latin typeface="Courier New"/>
                <a:ea typeface="Courier New"/>
                <a:cs typeface="Courier New"/>
                <a:sym typeface="Courier New"/>
              </a:rPr>
              <a:t>i</a:t>
            </a:r>
            <a:r>
              <a:rPr lang="es-ES" sz="2600" b="1" i="0" u="none" strike="noStrike" cap="none" dirty="0" smtClean="0">
                <a:solidFill>
                  <a:srgbClr val="FFFF00"/>
                </a:solidFill>
                <a:latin typeface="Courier New"/>
                <a:ea typeface="Courier New"/>
                <a:cs typeface="Courier New"/>
                <a:sym typeface="Courier New"/>
              </a:rPr>
              <a:t>n</a:t>
            </a:r>
            <a:r>
              <a:rPr lang="es-ES" sz="2600" b="1" i="0" u="none" strike="noStrike" cap="none" dirty="0" smtClean="0">
                <a:solidFill>
                  <a:srgbClr val="FF00FF"/>
                </a:solidFill>
                <a:latin typeface="Courier New"/>
                <a:ea typeface="Courier New"/>
                <a:cs typeface="Courier New"/>
                <a:sym typeface="Courier New"/>
              </a:rPr>
              <a:t> [9, 41, 12, 3, 74, 15] :</a:t>
            </a:r>
          </a:p>
          <a:p>
            <a:pPr marL="0" marR="0" lvl="0" indent="0" algn="l" rtl="0">
              <a:lnSpc>
                <a:spcPct val="100000"/>
              </a:lnSpc>
              <a:spcBef>
                <a:spcPts val="0"/>
              </a:spcBef>
              <a:spcAft>
                <a:spcPts val="0"/>
              </a:spcAft>
              <a:buClr>
                <a:srgbClr val="00FFFF"/>
              </a:buClr>
              <a:buSzPct val="25000"/>
              <a:buFont typeface="Cabin"/>
              <a:buNone/>
            </a:pPr>
            <a:r>
              <a:rPr lang="es-ES" sz="2600" b="1" i="0" u="none" strike="noStrike" cap="none" dirty="0" smtClean="0">
                <a:solidFill>
                  <a:srgbClr val="00FFFF"/>
                </a:solidFill>
                <a:latin typeface="Courier New"/>
                <a:ea typeface="Courier New"/>
                <a:cs typeface="Courier New"/>
                <a:sym typeface="Courier New"/>
              </a:rPr>
              <a:t>    </a:t>
            </a:r>
            <a:r>
              <a:rPr lang="es-ES" sz="2600" b="1" i="0" u="none" strike="noStrike" cap="none" dirty="0" err="1" smtClean="0">
                <a:solidFill>
                  <a:srgbClr val="FFFF00"/>
                </a:solidFill>
                <a:latin typeface="Courier New"/>
                <a:ea typeface="Courier New"/>
                <a:cs typeface="Courier New"/>
                <a:sym typeface="Courier New"/>
              </a:rPr>
              <a:t>if</a:t>
            </a:r>
            <a:r>
              <a:rPr lang="es-ES" sz="2600" b="1" i="0" u="none" strike="noStrike" cap="none" dirty="0" smtClean="0">
                <a:solidFill>
                  <a:srgbClr val="FFFF00"/>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a:t>
            </a:r>
            <a:r>
              <a:rPr lang="es-ES" sz="2600" b="1" i="0" u="none" strike="noStrike" cap="none" dirty="0" smtClean="0">
                <a:solidFill>
                  <a:srgbClr val="00FFFF"/>
                </a:solidFill>
                <a:latin typeface="Courier New"/>
                <a:ea typeface="Courier New"/>
                <a:cs typeface="Courier New"/>
                <a:sym typeface="Courier New"/>
              </a:rPr>
              <a:t> &gt; 20:</a:t>
            </a:r>
          </a:p>
          <a:p>
            <a:pPr lvl="0">
              <a:buClr>
                <a:srgbClr val="00FFFF"/>
              </a:buClr>
              <a:buSzPct val="25000"/>
            </a:pPr>
            <a:r>
              <a:rPr lang="es-ES" sz="2600" b="1" i="0" u="none" strike="noStrike" cap="none" dirty="0" smtClean="0">
                <a:solidFill>
                  <a:srgbClr val="00FFFF"/>
                </a:solidFill>
                <a:latin typeface="Courier New"/>
                <a:ea typeface="Courier New"/>
                <a:cs typeface="Courier New"/>
                <a:sym typeface="Courier New"/>
              </a:rPr>
              <a:t> 	    print </a:t>
            </a:r>
            <a:r>
              <a:rPr lang="es-ES" sz="2600" b="1" dirty="0">
                <a:solidFill>
                  <a:srgbClr val="00FFFF"/>
                </a:solidFill>
                <a:latin typeface="Courier New"/>
                <a:ea typeface="Courier New"/>
                <a:cs typeface="Courier New"/>
                <a:sym typeface="Courier New"/>
              </a:rPr>
              <a:t>'Mayor </a:t>
            </a:r>
            <a:r>
              <a:rPr lang="es-ES" sz="2600" b="1" i="0" u="none" strike="noStrike" cap="none" dirty="0" err="1" smtClean="0">
                <a:solidFill>
                  <a:srgbClr val="00FFFF"/>
                </a:solidFill>
                <a:latin typeface="Courier New"/>
                <a:ea typeface="Courier New"/>
                <a:cs typeface="Courier New"/>
                <a:sym typeface="Courier New"/>
              </a:rPr>
              <a:t>Número',valor</a:t>
            </a:r>
            <a:endParaRPr lang="es-ES" sz="2600" b="1" i="0" u="none" strike="noStrike" cap="none" dirty="0" smtClean="0">
              <a:solidFill>
                <a:srgbClr val="00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FF7F00"/>
                </a:solidFill>
                <a:latin typeface="Courier New"/>
                <a:ea typeface="Courier New"/>
                <a:cs typeface="Courier New"/>
                <a:sym typeface="Courier New"/>
              </a:rPr>
              <a:t>'Después'</a:t>
            </a:r>
            <a:r>
              <a:rPr lang="es-ES" sz="2600" b="1" i="0" u="none" strike="noStrike" cap="none" dirty="0" smtClean="0">
                <a:solidFill>
                  <a:schemeClr val="bg1"/>
                </a:solidFill>
                <a:latin typeface="Courier New"/>
                <a:ea typeface="Courier New"/>
                <a:cs typeface="Courier New"/>
                <a:sym typeface="Courier New"/>
              </a:rPr>
              <a:t>)</a:t>
            </a:r>
            <a:endParaRPr lang="es-ES" sz="2600" b="1" i="0" u="none" strike="noStrike" cap="none" dirty="0">
              <a:solidFill>
                <a:schemeClr val="bg1"/>
              </a:solidFill>
              <a:latin typeface="Courier New"/>
              <a:ea typeface="Courier New"/>
              <a:cs typeface="Courier New"/>
              <a:sym typeface="Courier New"/>
            </a:endParaRPr>
          </a:p>
        </p:txBody>
      </p:sp>
      <p:sp>
        <p:nvSpPr>
          <p:cNvPr id="706" name="Shape 706"/>
          <p:cNvSpPr txBox="1"/>
          <p:nvPr/>
        </p:nvSpPr>
        <p:spPr>
          <a:xfrm>
            <a:off x="10172416" y="2602365"/>
            <a:ext cx="3744899"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 </a:t>
            </a:r>
            <a:r>
              <a:rPr lang="es-ES" sz="3000" u="none" strike="noStrike" cap="none" dirty="0" smtClean="0">
                <a:solidFill>
                  <a:srgbClr val="FFFF00"/>
                </a:solidFill>
                <a:latin typeface="Arial" charset="0"/>
                <a:ea typeface="Arial" charset="0"/>
                <a:cs typeface="Arial" charset="0"/>
                <a:sym typeface="Cabin"/>
              </a:rPr>
              <a:t>python search1.py</a:t>
            </a:r>
            <a:r>
              <a:rPr lang="es-ES" sz="3000" u="none" strike="noStrike" cap="none" dirty="0" smtClean="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Antes</a:t>
            </a:r>
          </a:p>
          <a:p>
            <a:pPr lvl="0">
              <a:buClr>
                <a:srgbClr val="00FFFF"/>
              </a:buClr>
              <a:buSzPct val="25000"/>
            </a:pPr>
            <a:r>
              <a:rPr lang="es-ES" sz="3000" dirty="0" smtClean="0">
                <a:solidFill>
                  <a:srgbClr val="00FFFF"/>
                </a:solidFill>
                <a:latin typeface="Arial" charset="0"/>
                <a:ea typeface="Arial" charset="0"/>
                <a:cs typeface="Arial" charset="0"/>
                <a:sym typeface="Cabin"/>
              </a:rPr>
              <a:t>Mayor </a:t>
            </a:r>
            <a:r>
              <a:rPr lang="es-ES" sz="3000" dirty="0">
                <a:solidFill>
                  <a:srgbClr val="00FFFF"/>
                </a:solidFill>
                <a:latin typeface="Arial" charset="0"/>
                <a:ea typeface="Arial" charset="0"/>
                <a:cs typeface="Arial" charset="0"/>
                <a:sym typeface="Cabin"/>
              </a:rPr>
              <a:t>n</a:t>
            </a:r>
            <a:r>
              <a:rPr lang="es-ES" sz="3000" dirty="0" smtClean="0">
                <a:solidFill>
                  <a:srgbClr val="00FFFF"/>
                </a:solidFill>
                <a:latin typeface="Arial" charset="0"/>
                <a:ea typeface="Arial" charset="0"/>
                <a:cs typeface="Arial" charset="0"/>
                <a:sym typeface="Cabin"/>
              </a:rPr>
              <a:t>úmero  </a:t>
            </a:r>
            <a:r>
              <a:rPr lang="es-ES" sz="3000" u="none" strike="noStrike" cap="none" dirty="0" smtClean="0">
                <a:solidFill>
                  <a:srgbClr val="00FFFF"/>
                </a:solidFill>
                <a:latin typeface="Arial" charset="0"/>
                <a:ea typeface="Arial" charset="0"/>
                <a:cs typeface="Arial" charset="0"/>
                <a:sym typeface="Cabin"/>
              </a:rPr>
              <a:t>41</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FF"/>
                </a:solidFill>
                <a:latin typeface="Arial" charset="0"/>
                <a:ea typeface="Arial" charset="0"/>
                <a:cs typeface="Arial" charset="0"/>
                <a:sym typeface="Cabin"/>
              </a:rPr>
              <a:t>Mayor número</a:t>
            </a:r>
            <a:r>
              <a:rPr lang="es-ES" sz="3000" u="none" strike="noStrike" cap="none" dirty="0" smtClean="0">
                <a:solidFill>
                  <a:srgbClr val="00FF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Después</a:t>
            </a:r>
            <a:endParaRPr lang="es-ES" sz="3000" u="none" strike="noStrike" cap="none" dirty="0">
              <a:solidFill>
                <a:srgbClr val="FF7F00"/>
              </a:solidFill>
              <a:latin typeface="Arial" charset="0"/>
              <a:ea typeface="Arial" charset="0"/>
              <a:cs typeface="Arial" charset="0"/>
              <a:sym typeface="Cabin"/>
            </a:endParaRPr>
          </a:p>
        </p:txBody>
      </p:sp>
      <p:sp>
        <p:nvSpPr>
          <p:cNvPr id="707" name="Shape 707"/>
          <p:cNvSpPr txBox="1"/>
          <p:nvPr/>
        </p:nvSpPr>
        <p:spPr>
          <a:xfrm>
            <a:off x="1293530" y="5803035"/>
            <a:ext cx="12296346" cy="1143000"/>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Utilizamos un enunciado hipotético</a:t>
            </a:r>
            <a:r>
              <a:rPr lang="es-ES" sz="3600" u="none" strike="noStrike" cap="none" dirty="0" smtClean="0">
                <a:solidFill>
                  <a:srgbClr val="FFFFFF"/>
                </a:solidFill>
                <a:latin typeface="Arial" charset="0"/>
                <a:ea typeface="Arial" charset="0"/>
                <a:cs typeface="Arial" charset="0"/>
                <a:sym typeface="Cabin"/>
              </a:rPr>
              <a:t> “</a:t>
            </a:r>
            <a:r>
              <a:rPr lang="es-ES" sz="3600" u="none" strike="noStrike" cap="none" dirty="0" smtClean="0">
                <a:solidFill>
                  <a:srgbClr val="FFFF00"/>
                </a:solidFill>
                <a:latin typeface="Arial" charset="0"/>
                <a:ea typeface="Arial" charset="0"/>
                <a:cs typeface="Arial" charset="0"/>
                <a:sym typeface="Cabin"/>
              </a:rPr>
              <a:t>if”</a:t>
            </a:r>
            <a:r>
              <a:rPr lang="es-ES" sz="3600" u="none" strike="noStrike" cap="none" dirty="0" smtClean="0">
                <a:solidFill>
                  <a:srgbClr val="FFFFFF"/>
                </a:solidFill>
                <a:latin typeface="Arial" charset="0"/>
                <a:ea typeface="Arial" charset="0"/>
                <a:cs typeface="Arial" charset="0"/>
                <a:sym typeface="Cabin"/>
              </a:rPr>
              <a:t> en el</a:t>
            </a:r>
            <a:r>
              <a:rPr lang="es-ES" sz="3600" u="none" strike="noStrike" cap="none" dirty="0" smtClean="0">
                <a:solidFill>
                  <a:schemeClr val="lt1"/>
                </a:solidFill>
                <a:latin typeface="Arial" charset="0"/>
                <a:ea typeface="Arial" charset="0"/>
                <a:cs typeface="Arial" charset="0"/>
                <a:sym typeface="Cabin"/>
              </a:rPr>
              <a:t> </a:t>
            </a:r>
            <a:r>
              <a:rPr lang="es-ES" sz="3600" u="none" strike="noStrike" cap="none" dirty="0" smtClean="0">
                <a:solidFill>
                  <a:srgbClr val="FF00FF"/>
                </a:solidFill>
                <a:latin typeface="Arial" charset="0"/>
                <a:ea typeface="Arial" charset="0"/>
                <a:cs typeface="Arial" charset="0"/>
                <a:sym typeface="Cabin"/>
              </a:rPr>
              <a:t>bucle</a:t>
            </a:r>
            <a:r>
              <a:rPr lang="es-ES" sz="3600" u="none" strike="noStrike" cap="none" dirty="0" smtClean="0">
                <a:solidFill>
                  <a:schemeClr val="lt1"/>
                </a:solidFill>
                <a:latin typeface="Arial" charset="0"/>
                <a:ea typeface="Arial" charset="0"/>
                <a:cs typeface="Arial" charset="0"/>
                <a:sym typeface="Cabin"/>
              </a:rPr>
              <a:t> para captar / filtrar los valores que estamos buscando.</a:t>
            </a:r>
            <a:endParaRPr lang="es-ES" sz="3600" u="none" strike="noStrike" cap="none" dirty="0">
              <a:solidFill>
                <a:schemeClr val="lt1"/>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1"/>
        <p:cNvGrpSpPr/>
        <p:nvPr/>
      </p:nvGrpSpPr>
      <p:grpSpPr>
        <a:xfrm>
          <a:off x="0" y="0"/>
          <a:ext cx="0" cy="0"/>
          <a:chOff x="0" y="0"/>
          <a:chExt cx="0" cy="0"/>
        </a:xfrm>
      </p:grpSpPr>
      <p:sp>
        <p:nvSpPr>
          <p:cNvPr id="712" name="Shape 71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6600" b="1" dirty="0" smtClean="0">
                <a:solidFill>
                  <a:srgbClr val="FFFF00"/>
                </a:solidFill>
                <a:latin typeface="Arial" charset="0"/>
                <a:ea typeface="Arial" charset="0"/>
                <a:cs typeface="Arial" charset="0"/>
                <a:sym typeface="Cabin"/>
              </a:rPr>
              <a:t>Búsqueda Utilizando </a:t>
            </a:r>
            <a:r>
              <a:rPr lang="es-ES" sz="6600" b="1" u="none" strike="noStrike" cap="none" dirty="0" smtClean="0">
                <a:solidFill>
                  <a:srgbClr val="FFFF00"/>
                </a:solidFill>
                <a:latin typeface="Arial" charset="0"/>
                <a:ea typeface="Arial" charset="0"/>
                <a:cs typeface="Arial" charset="0"/>
                <a:sym typeface="Cabin"/>
              </a:rPr>
              <a:t>una Variable Booleana</a:t>
            </a:r>
            <a:endParaRPr lang="es-ES" sz="6600" b="1" u="none" strike="noStrike" cap="none" dirty="0">
              <a:solidFill>
                <a:srgbClr val="FFFF00"/>
              </a:solidFill>
              <a:latin typeface="Arial" charset="0"/>
              <a:ea typeface="Arial" charset="0"/>
              <a:cs typeface="Arial" charset="0"/>
              <a:sym typeface="Cabin"/>
            </a:endParaRPr>
          </a:p>
        </p:txBody>
      </p:sp>
      <p:sp>
        <p:nvSpPr>
          <p:cNvPr id="713" name="Shape 713"/>
          <p:cNvSpPr txBox="1"/>
          <p:nvPr/>
        </p:nvSpPr>
        <p:spPr>
          <a:xfrm>
            <a:off x="1703375" y="2610701"/>
            <a:ext cx="77078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s-ES" sz="2600" b="1" i="0" u="none" strike="noStrike" cap="none" dirty="0" smtClean="0">
                <a:solidFill>
                  <a:srgbClr val="00FF00"/>
                </a:solidFill>
                <a:latin typeface="Courier New"/>
                <a:ea typeface="Courier New"/>
                <a:cs typeface="Courier New"/>
                <a:sym typeface="Courier New"/>
              </a:rPr>
              <a:t>found = </a:t>
            </a:r>
            <a:r>
              <a:rPr lang="es-ES" sz="2600" b="1" i="0" u="none" strike="noStrike" cap="none" dirty="0" smtClean="0">
                <a:solidFill>
                  <a:srgbClr val="FFFF00"/>
                </a:solidFill>
                <a:latin typeface="Courier New"/>
                <a:ea typeface="Courier New"/>
                <a:cs typeface="Courier New"/>
                <a:sym typeface="Courier New"/>
              </a:rPr>
              <a:t>False</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FF7F00"/>
                </a:solidFill>
                <a:latin typeface="Courier New"/>
                <a:ea typeface="Courier New"/>
                <a:cs typeface="Courier New"/>
                <a:sym typeface="Courier New"/>
              </a:rPr>
              <a:t>'Antes', </a:t>
            </a:r>
            <a:r>
              <a:rPr lang="es-ES" sz="2600" b="1" i="0" u="none" strike="noStrike" cap="none" dirty="0" smtClean="0">
                <a:solidFill>
                  <a:srgbClr val="00FF00"/>
                </a:solidFill>
                <a:latin typeface="Courier New"/>
                <a:ea typeface="Courier New"/>
                <a:cs typeface="Courier New"/>
                <a:sym typeface="Courier New"/>
              </a:rPr>
              <a:t>found</a:t>
            </a:r>
            <a:r>
              <a:rPr lang="es-ES" sz="26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err="1" smtClean="0">
                <a:solidFill>
                  <a:srgbClr val="FFFF00"/>
                </a:solidFill>
                <a:latin typeface="Courier New"/>
                <a:ea typeface="Courier New"/>
                <a:cs typeface="Courier New"/>
                <a:sym typeface="Courier New"/>
              </a:rPr>
              <a:t>for</a:t>
            </a:r>
            <a:r>
              <a:rPr lang="es-ES" sz="2600" b="1" i="0" u="none" strike="noStrike" cap="none" dirty="0" smtClean="0">
                <a:solidFill>
                  <a:srgbClr val="FFFF00"/>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 </a:t>
            </a:r>
            <a:r>
              <a:rPr lang="es-ES" sz="2600" b="1" dirty="0" smtClean="0">
                <a:solidFill>
                  <a:srgbClr val="FFFF00"/>
                </a:solidFill>
                <a:latin typeface="Courier New"/>
                <a:ea typeface="Courier New"/>
                <a:cs typeface="Courier New"/>
                <a:sym typeface="Courier New"/>
              </a:rPr>
              <a:t>in </a:t>
            </a:r>
            <a:r>
              <a:rPr lang="es-ES" sz="2600" b="1" i="0" u="none" strike="noStrike" cap="none" dirty="0" smtClean="0">
                <a:solidFill>
                  <a:srgbClr val="FF00FF"/>
                </a:solidFill>
                <a:latin typeface="Courier New"/>
                <a:ea typeface="Courier New"/>
                <a:cs typeface="Courier New"/>
                <a:sym typeface="Courier New"/>
              </a:rPr>
              <a:t>[9, 41, 12, 3, 74, 15] : </a:t>
            </a:r>
          </a:p>
          <a:p>
            <a:pPr marL="0" marR="0" lvl="0" indent="0" algn="l" rtl="0">
              <a:lnSpc>
                <a:spcPct val="100000"/>
              </a:lnSpc>
              <a:spcBef>
                <a:spcPts val="0"/>
              </a:spcBef>
              <a:spcAft>
                <a:spcPts val="0"/>
              </a:spcAft>
              <a:buClr>
                <a:srgbClr val="FF00FF"/>
              </a:buClr>
              <a:buSzPct val="25000"/>
              <a:buFont typeface="Cabin"/>
              <a:buNone/>
            </a:pPr>
            <a:r>
              <a:rPr lang="es-ES" sz="2600" b="1" i="0" u="none" strike="noStrike" cap="none" dirty="0" smtClean="0">
                <a:solidFill>
                  <a:srgbClr val="FF00FF"/>
                </a:solidFill>
                <a:latin typeface="Courier New"/>
                <a:ea typeface="Courier New"/>
                <a:cs typeface="Courier New"/>
                <a:sym typeface="Courier New"/>
              </a:rPr>
              <a:t>   </a:t>
            </a:r>
            <a:r>
              <a:rPr lang="es-ES" sz="2600" b="1" i="0" u="none" strike="noStrike" cap="none" dirty="0" err="1" smtClean="0">
                <a:solidFill>
                  <a:srgbClr val="FFFF00"/>
                </a:solidFill>
                <a:latin typeface="Courier New"/>
                <a:ea typeface="Courier New"/>
                <a:cs typeface="Courier New"/>
                <a:sym typeface="Courier New"/>
              </a:rPr>
              <a:t>if</a:t>
            </a:r>
            <a:r>
              <a:rPr lang="es-ES" sz="2600" b="1" i="0" u="none" strike="noStrike" cap="none" dirty="0" smtClean="0">
                <a:solidFill>
                  <a:srgbClr val="FFFF00"/>
                </a:solidFill>
                <a:latin typeface="Courier New"/>
                <a:ea typeface="Courier New"/>
                <a:cs typeface="Courier New"/>
                <a:sym typeface="Courier New"/>
              </a:rPr>
              <a:t> </a:t>
            </a:r>
            <a:r>
              <a:rPr lang="es-ES" sz="2600" b="1" i="0" u="none" strike="noStrike" cap="none" dirty="0" smtClean="0">
                <a:solidFill>
                  <a:srgbClr val="FF00FF"/>
                </a:solidFill>
                <a:latin typeface="Courier New"/>
                <a:ea typeface="Courier New"/>
                <a:cs typeface="Courier New"/>
                <a:sym typeface="Courier New"/>
              </a:rPr>
              <a:t>valor == 3 :</a:t>
            </a:r>
          </a:p>
          <a:p>
            <a:pPr marL="0" marR="0" lvl="0" indent="0" algn="l" rtl="0">
              <a:lnSpc>
                <a:spcPct val="100000"/>
              </a:lnSpc>
              <a:spcBef>
                <a:spcPts val="0"/>
              </a:spcBef>
              <a:spcAft>
                <a:spcPts val="0"/>
              </a:spcAft>
              <a:buClr>
                <a:srgbClr val="FF00FF"/>
              </a:buClr>
              <a:buSzPct val="25000"/>
              <a:buFont typeface="Cabin"/>
              <a:buNone/>
            </a:pPr>
            <a:r>
              <a:rPr lang="es-ES" sz="2600" b="1" i="0" u="none" strike="noStrike" cap="none" dirty="0" smtClean="0">
                <a:solidFill>
                  <a:srgbClr val="FF00FF"/>
                </a:solidFill>
                <a:latin typeface="Courier New"/>
                <a:ea typeface="Courier New"/>
                <a:cs typeface="Courier New"/>
                <a:sym typeface="Courier New"/>
              </a:rPr>
              <a:t> </a:t>
            </a:r>
            <a:r>
              <a:rPr lang="es-ES" sz="2600" b="1" i="0" u="none" strike="noStrike" cap="none" dirty="0" smtClean="0">
                <a:solidFill>
                  <a:srgbClr val="00FF00"/>
                </a:solidFill>
                <a:latin typeface="Courier New"/>
                <a:ea typeface="Courier New"/>
                <a:cs typeface="Courier New"/>
                <a:sym typeface="Courier New"/>
              </a:rPr>
              <a:t>      found = </a:t>
            </a:r>
            <a:r>
              <a:rPr lang="es-ES" sz="2600" b="1" i="0" u="none" strike="noStrike" cap="none" dirty="0" smtClean="0">
                <a:solidFill>
                  <a:srgbClr val="FFFF00"/>
                </a:solidFill>
                <a:latin typeface="Courier New"/>
                <a:ea typeface="Courier New"/>
                <a:cs typeface="Courier New"/>
                <a:sym typeface="Courier New"/>
              </a:rPr>
              <a:t>True</a:t>
            </a:r>
          </a:p>
          <a:p>
            <a:pPr marL="0" marR="0" lvl="0" indent="0" algn="l" rtl="0">
              <a:lnSpc>
                <a:spcPct val="100000"/>
              </a:lnSpc>
              <a:spcBef>
                <a:spcPts val="0"/>
              </a:spcBef>
              <a:spcAft>
                <a:spcPts val="0"/>
              </a:spcAft>
              <a:buClr>
                <a:srgbClr val="FF00FF"/>
              </a:buClr>
              <a:buSzPct val="25000"/>
              <a:buFont typeface="Cabin"/>
              <a:buNone/>
            </a:pPr>
            <a:r>
              <a:rPr lang="es-ES" sz="2600" b="1" i="0" u="none" strike="noStrike" cap="none" dirty="0" smtClean="0">
                <a:solidFill>
                  <a:srgbClr val="FF00FF"/>
                </a:solidFill>
                <a:latin typeface="Courier New"/>
                <a:ea typeface="Courier New"/>
                <a:cs typeface="Courier New"/>
                <a:sym typeface="Courier New"/>
              </a:rPr>
              <a:t>   </a:t>
            </a: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00FF00"/>
                </a:solidFill>
                <a:latin typeface="Courier New"/>
                <a:ea typeface="Courier New"/>
                <a:cs typeface="Courier New"/>
                <a:sym typeface="Courier New"/>
              </a:rPr>
              <a:t>found</a:t>
            </a:r>
            <a:r>
              <a:rPr lang="es-ES" sz="2600" b="1" i="0" u="none" strike="noStrike" cap="none" dirty="0" smtClean="0">
                <a:solidFill>
                  <a:srgbClr val="FF00FF"/>
                </a:solidFill>
                <a:latin typeface="Courier New"/>
                <a:ea typeface="Courier New"/>
                <a:cs typeface="Courier New"/>
                <a:sym typeface="Courier New"/>
              </a:rPr>
              <a:t>, valor</a:t>
            </a:r>
            <a:r>
              <a:rPr lang="es-ES" sz="2600" b="1" i="0" u="none" strike="noStrike" cap="none" dirty="0"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dirty="0" smtClean="0">
                <a:solidFill>
                  <a:srgbClr val="FFFF00"/>
                </a:solidFill>
                <a:latin typeface="Courier New"/>
                <a:ea typeface="Courier New"/>
                <a:cs typeface="Courier New"/>
                <a:sym typeface="Courier New"/>
              </a:rPr>
              <a:t>print</a:t>
            </a:r>
            <a:r>
              <a:rPr lang="es-ES" sz="2600" b="1" dirty="0" smtClean="0">
                <a:solidFill>
                  <a:schemeClr val="bg1"/>
                </a:solidFill>
                <a:latin typeface="Courier New"/>
                <a:ea typeface="Courier New"/>
                <a:cs typeface="Courier New"/>
                <a:sym typeface="Courier New"/>
              </a:rPr>
              <a:t>(</a:t>
            </a:r>
            <a:r>
              <a:rPr lang="es-ES" sz="2600" b="1" i="0" u="none" strike="noStrike" cap="none" dirty="0" smtClean="0">
                <a:solidFill>
                  <a:srgbClr val="FF7F00"/>
                </a:solidFill>
                <a:latin typeface="Courier New"/>
                <a:ea typeface="Courier New"/>
                <a:cs typeface="Courier New"/>
                <a:sym typeface="Courier New"/>
              </a:rPr>
              <a:t>'Después', </a:t>
            </a:r>
            <a:r>
              <a:rPr lang="es-ES" sz="2600" b="1" i="0" u="none" strike="noStrike" cap="none" dirty="0" smtClean="0">
                <a:solidFill>
                  <a:srgbClr val="00FF00"/>
                </a:solidFill>
                <a:latin typeface="Courier New"/>
                <a:ea typeface="Courier New"/>
                <a:cs typeface="Courier New"/>
                <a:sym typeface="Courier New"/>
              </a:rPr>
              <a:t>found</a:t>
            </a:r>
            <a:r>
              <a:rPr lang="es-ES" sz="2600" b="1" i="0" u="none" strike="noStrike" cap="none" dirty="0" smtClean="0">
                <a:solidFill>
                  <a:schemeClr val="bg1"/>
                </a:solidFill>
                <a:latin typeface="Courier New"/>
                <a:ea typeface="Courier New"/>
                <a:cs typeface="Courier New"/>
                <a:sym typeface="Courier New"/>
              </a:rPr>
              <a:t>)</a:t>
            </a:r>
            <a:endParaRPr lang="es-ES" sz="2600" b="1" i="0" u="none" strike="noStrike" cap="none" dirty="0">
              <a:solidFill>
                <a:schemeClr val="bg1"/>
              </a:solidFill>
              <a:latin typeface="Courier New"/>
              <a:ea typeface="Courier New"/>
              <a:cs typeface="Courier New"/>
              <a:sym typeface="Courier New"/>
            </a:endParaRPr>
          </a:p>
        </p:txBody>
      </p:sp>
      <p:sp>
        <p:nvSpPr>
          <p:cNvPr id="714" name="Shape 714"/>
          <p:cNvSpPr txBox="1"/>
          <p:nvPr/>
        </p:nvSpPr>
        <p:spPr>
          <a:xfrm>
            <a:off x="10034586" y="2056229"/>
            <a:ext cx="5590896"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 </a:t>
            </a:r>
            <a:r>
              <a:rPr lang="es-ES" sz="3000" u="none" strike="noStrike" cap="none" dirty="0" smtClean="0">
                <a:solidFill>
                  <a:srgbClr val="FFFF00"/>
                </a:solidFill>
                <a:latin typeface="Arial" charset="0"/>
                <a:ea typeface="Arial" charset="0"/>
                <a:cs typeface="Arial" charset="0"/>
                <a:sym typeface="Cabin"/>
              </a:rPr>
              <a:t>python search1.py</a:t>
            </a:r>
            <a:r>
              <a:rPr lang="es-ES" sz="3000" u="none" strike="noStrike" cap="none" dirty="0" smtClean="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Antes </a:t>
            </a:r>
            <a:r>
              <a:rPr lang="es-ES" sz="3000" u="none" strike="noStrike" cap="none" dirty="0" smtClean="0">
                <a:solidFill>
                  <a:srgbClr val="00FF00"/>
                </a:solidFill>
                <a:latin typeface="Arial" charset="0"/>
                <a:ea typeface="Arial" charset="0"/>
                <a:cs typeface="Arial" charset="0"/>
                <a:sym typeface="Cabin"/>
              </a:rPr>
              <a:t>False (Falsa)</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False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9</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False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41</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False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12</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True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3</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True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74</a:t>
            </a:r>
          </a:p>
          <a:p>
            <a:pPr lvl="0">
              <a:buClr>
                <a:srgbClr val="00FF00"/>
              </a:buClr>
              <a:buSzPct val="25000"/>
            </a:pPr>
            <a:r>
              <a:rPr lang="es-ES" sz="3000" u="none" strike="noStrike" cap="none" dirty="0" smtClean="0">
                <a:solidFill>
                  <a:srgbClr val="00FF00"/>
                </a:solidFill>
                <a:latin typeface="Arial" charset="0"/>
                <a:ea typeface="Arial" charset="0"/>
                <a:cs typeface="Arial" charset="0"/>
                <a:sym typeface="Cabin"/>
              </a:rPr>
              <a:t>True</a:t>
            </a:r>
            <a:r>
              <a:rPr lang="es-ES" sz="3000" u="none" strike="noStrike" cap="none" dirty="0" smtClean="0">
                <a:solidFill>
                  <a:srgbClr val="FF00FF"/>
                </a:solidFill>
                <a:latin typeface="Arial" charset="0"/>
                <a:ea typeface="Arial" charset="0"/>
                <a:cs typeface="Arial" charset="0"/>
                <a:sym typeface="Cabin"/>
              </a:rPr>
              <a:t> </a:t>
            </a:r>
            <a:r>
              <a:rPr lang="es-ES" sz="3000" dirty="0">
                <a:solidFill>
                  <a:srgbClr val="00FF00"/>
                </a:solidFill>
                <a:latin typeface="Arial" charset="0"/>
                <a:ea typeface="Arial" charset="0"/>
                <a:cs typeface="Arial" charset="0"/>
                <a:sym typeface="Cabin"/>
              </a:rPr>
              <a:t>(</a:t>
            </a:r>
            <a:r>
              <a:rPr lang="es-ES" sz="3000" dirty="0" smtClean="0">
                <a:solidFill>
                  <a:srgbClr val="00FF00"/>
                </a:solidFill>
                <a:latin typeface="Arial" charset="0"/>
                <a:ea typeface="Arial" charset="0"/>
                <a:cs typeface="Arial" charset="0"/>
                <a:sym typeface="Cabin"/>
              </a:rPr>
              <a:t>Falsa) </a:t>
            </a:r>
            <a:r>
              <a:rPr lang="es-ES" sz="3000" u="none" strike="noStrike" cap="none" dirty="0" smtClean="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Después </a:t>
            </a:r>
            <a:r>
              <a:rPr lang="es-ES" sz="3000" u="none" strike="noStrike" cap="none" dirty="0" smtClean="0">
                <a:solidFill>
                  <a:srgbClr val="00FF00"/>
                </a:solidFill>
                <a:latin typeface="Arial" charset="0"/>
                <a:ea typeface="Arial" charset="0"/>
                <a:cs typeface="Arial" charset="0"/>
                <a:sym typeface="Cabin"/>
              </a:rPr>
              <a:t>True (Verdadera)</a:t>
            </a:r>
            <a:endParaRPr lang="es-ES" sz="3000" u="none" strike="noStrike" cap="none" dirty="0">
              <a:solidFill>
                <a:srgbClr val="00FF00"/>
              </a:solidFill>
              <a:latin typeface="Arial" charset="0"/>
              <a:ea typeface="Arial" charset="0"/>
              <a:cs typeface="Arial" charset="0"/>
              <a:sym typeface="Cabin"/>
            </a:endParaRPr>
          </a:p>
        </p:txBody>
      </p:sp>
      <p:sp>
        <p:nvSpPr>
          <p:cNvPr id="715" name="Shape 715"/>
          <p:cNvSpPr txBox="1"/>
          <p:nvPr/>
        </p:nvSpPr>
        <p:spPr>
          <a:xfrm>
            <a:off x="567559" y="7041028"/>
            <a:ext cx="14520141" cy="1695003"/>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s-ES" sz="3200" u="none" strike="noStrike" cap="none" dirty="0" smtClean="0">
                <a:solidFill>
                  <a:schemeClr val="lt1"/>
                </a:solidFill>
                <a:latin typeface="Arial" charset="0"/>
                <a:ea typeface="Arial" charset="0"/>
                <a:cs typeface="Arial" charset="0"/>
                <a:sym typeface="Cabin"/>
              </a:rPr>
              <a:t>Si solo deseamos buscar y</a:t>
            </a:r>
            <a:r>
              <a:rPr lang="es-ES" sz="3200" u="none" strike="noStrike" cap="none" dirty="0" smtClean="0">
                <a:solidFill>
                  <a:srgbClr val="FF0000"/>
                </a:solidFill>
                <a:latin typeface="Arial" charset="0"/>
                <a:ea typeface="Arial" charset="0"/>
                <a:cs typeface="Arial" charset="0"/>
                <a:sym typeface="Cabin"/>
              </a:rPr>
              <a:t> </a:t>
            </a:r>
            <a:r>
              <a:rPr lang="es-ES" sz="3200" u="none" strike="noStrike" cap="none" dirty="0" smtClean="0">
                <a:solidFill>
                  <a:srgbClr val="00FF00"/>
                </a:solidFill>
                <a:latin typeface="Arial" charset="0"/>
                <a:ea typeface="Arial" charset="0"/>
                <a:cs typeface="Arial" charset="0"/>
                <a:sym typeface="Cabin"/>
              </a:rPr>
              <a:t>saber si un valor fue hallado (</a:t>
            </a:r>
            <a:r>
              <a:rPr lang="es-ES" sz="3200" u="none" strike="noStrike" cap="none" dirty="0" err="1" smtClean="0">
                <a:solidFill>
                  <a:srgbClr val="00FF00"/>
                </a:solidFill>
                <a:latin typeface="Arial" charset="0"/>
                <a:ea typeface="Arial" charset="0"/>
                <a:cs typeface="Arial" charset="0"/>
                <a:sym typeface="Cabin"/>
              </a:rPr>
              <a:t>found</a:t>
            </a:r>
            <a:r>
              <a:rPr lang="es-ES" sz="3200" u="none" strike="noStrike" cap="none" dirty="0" smtClean="0">
                <a:solidFill>
                  <a:srgbClr val="00FF00"/>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 utilizamos una </a:t>
            </a:r>
            <a:r>
              <a:rPr lang="es-ES" sz="3200" u="none" strike="noStrike" cap="none" dirty="0" smtClean="0">
                <a:solidFill>
                  <a:srgbClr val="00FF00"/>
                </a:solidFill>
                <a:latin typeface="Arial" charset="0"/>
                <a:ea typeface="Arial" charset="0"/>
                <a:cs typeface="Arial" charset="0"/>
                <a:sym typeface="Cabin"/>
              </a:rPr>
              <a:t>variable</a:t>
            </a:r>
            <a:r>
              <a:rPr lang="es-ES" sz="3200" u="none" strike="noStrike" cap="none" dirty="0" smtClean="0">
                <a:solidFill>
                  <a:schemeClr val="lt1"/>
                </a:solidFill>
                <a:latin typeface="Arial" charset="0"/>
                <a:ea typeface="Arial" charset="0"/>
                <a:cs typeface="Arial" charset="0"/>
                <a:sym typeface="Cabin"/>
              </a:rPr>
              <a:t> que comience como </a:t>
            </a:r>
            <a:r>
              <a:rPr lang="es-ES" sz="3200" u="none" strike="noStrike" cap="none" dirty="0" smtClean="0">
                <a:solidFill>
                  <a:srgbClr val="FFFF00"/>
                </a:solidFill>
                <a:latin typeface="Arial" charset="0"/>
                <a:ea typeface="Arial" charset="0"/>
                <a:cs typeface="Arial" charset="0"/>
                <a:sym typeface="Cabin"/>
              </a:rPr>
              <a:t>False</a:t>
            </a:r>
            <a:r>
              <a:rPr lang="es-ES" sz="3200" u="none" strike="noStrike" cap="none" dirty="0" smtClean="0">
                <a:solidFill>
                  <a:schemeClr val="lt1"/>
                </a:solidFill>
                <a:latin typeface="Arial" charset="0"/>
                <a:ea typeface="Arial" charset="0"/>
                <a:cs typeface="Arial" charset="0"/>
                <a:sym typeface="Cabin"/>
              </a:rPr>
              <a:t> (Falsa) y se vuelva </a:t>
            </a:r>
            <a:r>
              <a:rPr lang="es-ES" sz="3200" u="none" strike="noStrike" cap="none" dirty="0" smtClean="0">
                <a:solidFill>
                  <a:srgbClr val="FFFF00"/>
                </a:solidFill>
                <a:latin typeface="Arial" charset="0"/>
                <a:ea typeface="Arial" charset="0"/>
                <a:cs typeface="Arial" charset="0"/>
                <a:sym typeface="Cabin"/>
              </a:rPr>
              <a:t>True</a:t>
            </a:r>
            <a:r>
              <a:rPr lang="es-ES" sz="3200" u="none" strike="noStrike" cap="none" dirty="0" smtClean="0">
                <a:solidFill>
                  <a:schemeClr val="lt1"/>
                </a:solidFill>
                <a:latin typeface="Arial" charset="0"/>
                <a:ea typeface="Arial" charset="0"/>
                <a:cs typeface="Arial" charset="0"/>
                <a:sym typeface="Cabin"/>
              </a:rPr>
              <a:t> (Verdadera) tan pronto como </a:t>
            </a:r>
            <a:r>
              <a:rPr lang="es-ES" sz="3200" u="none" strike="noStrike" cap="none" dirty="0" smtClean="0">
                <a:solidFill>
                  <a:srgbClr val="00FF00"/>
                </a:solidFill>
                <a:latin typeface="Arial" charset="0"/>
                <a:ea typeface="Arial" charset="0"/>
                <a:cs typeface="Arial" charset="0"/>
                <a:sym typeface="Cabin"/>
              </a:rPr>
              <a:t>encontramos (</a:t>
            </a:r>
            <a:r>
              <a:rPr lang="es-ES" sz="3200" u="none" strike="noStrike" cap="none" dirty="0" err="1" smtClean="0">
                <a:solidFill>
                  <a:srgbClr val="00FF00"/>
                </a:solidFill>
                <a:latin typeface="Arial" charset="0"/>
                <a:ea typeface="Arial" charset="0"/>
                <a:cs typeface="Arial" charset="0"/>
                <a:sym typeface="Cabin"/>
              </a:rPr>
              <a:t>find</a:t>
            </a:r>
            <a:r>
              <a:rPr lang="es-ES" sz="3200" u="none" strike="noStrike" cap="none" dirty="0" smtClean="0">
                <a:solidFill>
                  <a:srgbClr val="00FF00"/>
                </a:solidFill>
                <a:latin typeface="Arial" charset="0"/>
                <a:ea typeface="Arial" charset="0"/>
                <a:cs typeface="Arial" charset="0"/>
                <a:sym typeface="Cabin"/>
              </a:rPr>
              <a:t>) </a:t>
            </a:r>
            <a:r>
              <a:rPr lang="es-ES" sz="3200" u="none" strike="noStrike" cap="none" dirty="0" smtClean="0">
                <a:solidFill>
                  <a:schemeClr val="lt1"/>
                </a:solidFill>
                <a:latin typeface="Arial" charset="0"/>
                <a:ea typeface="Arial" charset="0"/>
                <a:cs typeface="Arial" charset="0"/>
                <a:sym typeface="Cabin"/>
              </a:rPr>
              <a:t>lo que estamos buscando.</a:t>
            </a:r>
            <a:endParaRPr lang="es-ES" sz="3200" u="none" strike="noStrike" cap="none" dirty="0">
              <a:solidFill>
                <a:schemeClr val="lt1"/>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ES" sz="7200" b="1" dirty="0" smtClean="0">
                <a:solidFill>
                  <a:srgbClr val="FFFF00"/>
                </a:solidFill>
                <a:latin typeface="Arial" charset="0"/>
                <a:ea typeface="Arial" charset="0"/>
                <a:cs typeface="Arial" charset="0"/>
                <a:sym typeface="Cabin"/>
              </a:rPr>
              <a:t>Cómo Encontrar el Menor Valor</a:t>
            </a:r>
            <a:endParaRPr lang="es-ES" sz="7200" b="1" dirty="0">
              <a:solidFill>
                <a:srgbClr val="FFFF00"/>
              </a:solidFill>
              <a:latin typeface="Arial" charset="0"/>
              <a:ea typeface="Arial" charset="0"/>
              <a:cs typeface="Arial" charset="0"/>
              <a:sym typeface="Cabin"/>
            </a:endParaRPr>
          </a:p>
        </p:txBody>
      </p:sp>
      <p:sp>
        <p:nvSpPr>
          <p:cNvPr id="721" name="Shape 721"/>
          <p:cNvSpPr txBox="1"/>
          <p:nvPr/>
        </p:nvSpPr>
        <p:spPr>
          <a:xfrm>
            <a:off x="1620375" y="3009225"/>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s-ES" sz="2600" b="1" noProof="1" smtClean="0">
                <a:solidFill>
                  <a:srgbClr val="00FF00"/>
                </a:solidFill>
                <a:latin typeface="Courier New"/>
                <a:ea typeface="Courier New"/>
                <a:cs typeface="Courier New"/>
                <a:sym typeface="Courier New"/>
              </a:rPr>
              <a:t>mayor_hasta_ahora = -1</a:t>
            </a: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'Antes', </a:t>
            </a:r>
            <a:r>
              <a:rPr lang="es-ES" sz="2600" b="1" noProof="1" smtClean="0">
                <a:solidFill>
                  <a:srgbClr val="00FF00"/>
                </a:solidFill>
                <a:latin typeface="Courier New"/>
                <a:ea typeface="Courier New"/>
                <a:cs typeface="Courier New"/>
                <a:sym typeface="Courier New"/>
              </a:rPr>
              <a:t>mayor_hasta_ahora</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noProof="1" smtClean="0">
                <a:solidFill>
                  <a:srgbClr val="FFFF00"/>
                </a:solidFill>
                <a:latin typeface="Courier New"/>
                <a:ea typeface="Courier New"/>
                <a:cs typeface="Courier New"/>
                <a:sym typeface="Courier New"/>
              </a:rPr>
              <a:t>for </a:t>
            </a:r>
            <a:r>
              <a:rPr lang="es-ES" sz="2600" b="1" i="0" u="none" strike="noStrike" cap="none" noProof="1" smtClean="0">
                <a:solidFill>
                  <a:srgbClr val="FF00FF"/>
                </a:solidFill>
                <a:latin typeface="Courier New"/>
                <a:ea typeface="Courier New"/>
                <a:cs typeface="Courier New"/>
                <a:sym typeface="Courier New"/>
              </a:rPr>
              <a:t>th</a:t>
            </a:r>
            <a:r>
              <a:rPr lang="es-ES" sz="2600" b="1" noProof="1" smtClean="0">
                <a:solidFill>
                  <a:srgbClr val="FF00FF"/>
                </a:solidFill>
                <a:latin typeface="Courier New"/>
                <a:ea typeface="Courier New"/>
                <a:cs typeface="Courier New"/>
                <a:sym typeface="Courier New"/>
              </a:rPr>
              <a:t>e_num</a:t>
            </a: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FFFF00"/>
                </a:solidFill>
                <a:latin typeface="Courier New"/>
                <a:ea typeface="Courier New"/>
                <a:cs typeface="Courier New"/>
                <a:sym typeface="Courier New"/>
              </a:rPr>
              <a:t>in </a:t>
            </a:r>
            <a:r>
              <a:rPr lang="es-ES" sz="2600" b="1" i="0" u="none" strike="noStrike" cap="none" noProof="1" smtClean="0">
                <a:solidFill>
                  <a:srgbClr val="FF00FF"/>
                </a:solidFill>
                <a:latin typeface="Courier New"/>
                <a:ea typeface="Courier New"/>
                <a:cs typeface="Courier New"/>
                <a:sym typeface="Courier New"/>
              </a:rPr>
              <a:t>[9, 41, 12, 3, 74, 15] :</a:t>
            </a:r>
          </a:p>
          <a:p>
            <a:pPr lvl="0">
              <a:buClr>
                <a:srgbClr val="FFFF00"/>
              </a:buClr>
              <a:buSzPct val="25000"/>
            </a:pPr>
            <a:r>
              <a:rPr lang="es-ES" sz="2600" b="1" noProof="1" smtClean="0">
                <a:solidFill>
                  <a:srgbClr val="FF00FF"/>
                </a:solidFill>
                <a:latin typeface="Courier New"/>
                <a:ea typeface="Courier New"/>
                <a:cs typeface="Courier New"/>
                <a:sym typeface="Courier New"/>
              </a:rPr>
              <a:t>   if the_num &gt; </a:t>
            </a:r>
            <a:r>
              <a:rPr lang="es-ES" sz="2600" b="1" noProof="1" smtClean="0">
                <a:solidFill>
                  <a:srgbClr val="00FF00"/>
                </a:solidFill>
                <a:latin typeface="Courier New"/>
                <a:ea typeface="Courier New"/>
                <a:cs typeface="Courier New"/>
                <a:sym typeface="Courier New"/>
              </a:rPr>
              <a:t>mayor_hasta_ahora</a:t>
            </a:r>
            <a:r>
              <a:rPr lang="es-ES" sz="2600" b="1" noProof="1" smtClean="0">
                <a:solidFill>
                  <a:srgbClr val="FF00FF"/>
                </a:solidFill>
                <a:latin typeface="Courier New"/>
                <a:ea typeface="Courier New"/>
                <a:cs typeface="Courier New"/>
                <a:sym typeface="Courier New"/>
              </a:rPr>
              <a:t> :</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00FF00"/>
                </a:solidFill>
                <a:latin typeface="Courier New"/>
                <a:ea typeface="Courier New"/>
                <a:cs typeface="Courier New"/>
                <a:sym typeface="Courier New"/>
              </a:rPr>
              <a:t>mayor_hasta_ahora = </a:t>
            </a:r>
            <a:r>
              <a:rPr lang="es-ES" sz="2600" b="1" noProof="1" smtClean="0">
                <a:solidFill>
                  <a:srgbClr val="FF00FF"/>
                </a:solidFill>
                <a:latin typeface="Courier New"/>
                <a:ea typeface="Courier New"/>
                <a:cs typeface="Courier New"/>
                <a:sym typeface="Courier New"/>
              </a:rPr>
              <a:t>the_num</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noProof="1" smtClean="0">
                <a:solidFill>
                  <a:srgbClr val="00FF00"/>
                </a:solidFill>
                <a:latin typeface="Courier New"/>
                <a:ea typeface="Courier New"/>
                <a:cs typeface="Courier New"/>
                <a:sym typeface="Courier New"/>
              </a:rPr>
              <a:t>mayor_hasta_ahora,</a:t>
            </a: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FF00FF"/>
                </a:solidFill>
                <a:latin typeface="Courier New"/>
                <a:ea typeface="Courier New"/>
                <a:cs typeface="Courier New"/>
                <a:sym typeface="Courier New"/>
              </a:rPr>
              <a:t>the_num</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00FF"/>
              </a:buClr>
              <a:buFont typeface="Cabin"/>
              <a:buNone/>
            </a:pPr>
            <a:endParaRPr lang="es-ES" sz="2600" b="1" noProof="1" smtClean="0">
              <a:solidFill>
                <a:srgbClr val="FF00FF"/>
              </a:solidFill>
              <a:latin typeface="Courier New"/>
              <a:ea typeface="Courier New"/>
              <a:cs typeface="Courier New"/>
              <a:sym typeface="Courier New"/>
            </a:endParaRP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'Después', </a:t>
            </a:r>
            <a:r>
              <a:rPr lang="es-ES" sz="2600" b="1" noProof="1" smtClean="0">
                <a:solidFill>
                  <a:srgbClr val="00FF00"/>
                </a:solidFill>
                <a:latin typeface="Courier New"/>
                <a:ea typeface="Courier New"/>
                <a:cs typeface="Courier New"/>
                <a:sym typeface="Courier New"/>
              </a:rPr>
              <a:t>mayor_hasta_ahora</a:t>
            </a:r>
            <a:r>
              <a:rPr lang="es-ES" sz="2600" b="1" noProof="1" smtClean="0">
                <a:solidFill>
                  <a:schemeClr val="bg1"/>
                </a:solidFill>
                <a:latin typeface="Courier New"/>
                <a:ea typeface="Courier New"/>
                <a:cs typeface="Courier New"/>
                <a:sym typeface="Courier New"/>
              </a:rPr>
              <a:t>)</a:t>
            </a:r>
            <a:endParaRPr lang="es-ES" sz="2600" b="1" noProof="1">
              <a:solidFill>
                <a:schemeClr val="bg1"/>
              </a:solidFill>
              <a:latin typeface="Courier New"/>
              <a:ea typeface="Courier New"/>
              <a:cs typeface="Courier New"/>
              <a:sym typeface="Courier New"/>
            </a:endParaRPr>
          </a:p>
        </p:txBody>
      </p:sp>
      <p:sp>
        <p:nvSpPr>
          <p:cNvPr id="722" name="Shape 722"/>
          <p:cNvSpPr txBox="1"/>
          <p:nvPr/>
        </p:nvSpPr>
        <p:spPr>
          <a:xfrm>
            <a:off x="10261600" y="2286000"/>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a:t>
            </a:r>
            <a:r>
              <a:rPr lang="en-US" sz="3000" u="none" strike="noStrike" cap="none" dirty="0">
                <a:solidFill>
                  <a:srgbClr val="FFFF00"/>
                </a:solidFill>
                <a:latin typeface="Arial" charset="0"/>
                <a:ea typeface="Arial" charset="0"/>
                <a:cs typeface="Arial" charset="0"/>
                <a:sym typeface="Cabin"/>
              </a:rPr>
              <a:t> python </a:t>
            </a:r>
            <a:r>
              <a:rPr lang="en-US" sz="3000" dirty="0">
                <a:solidFill>
                  <a:srgbClr val="FFFF00"/>
                </a:solidFill>
                <a:latin typeface="Arial" charset="0"/>
                <a:ea typeface="Arial" charset="0"/>
                <a:cs typeface="Arial" charset="0"/>
                <a:sym typeface="Cabin"/>
              </a:rPr>
              <a:t>largest</a:t>
            </a:r>
            <a:r>
              <a:rPr lang="en-US" sz="3000" u="none" strike="noStrike" cap="none" dirty="0">
                <a:solidFill>
                  <a:srgbClr val="FFFF00"/>
                </a:solidFill>
                <a:latin typeface="Arial" charset="0"/>
                <a:ea typeface="Arial" charset="0"/>
                <a:cs typeface="Arial" charset="0"/>
                <a:sym typeface="Cabin"/>
              </a:rPr>
              <a:t>.py</a:t>
            </a:r>
          </a:p>
          <a:p>
            <a:pPr marL="0" marR="0" lvl="0" indent="0" algn="l" rtl="0">
              <a:lnSpc>
                <a:spcPct val="100000"/>
              </a:lnSpc>
              <a:spcBef>
                <a:spcPts val="0"/>
              </a:spcBef>
              <a:spcAft>
                <a:spcPts val="0"/>
              </a:spcAft>
              <a:buClr>
                <a:srgbClr val="FF7F00"/>
              </a:buClr>
              <a:buSzPct val="25000"/>
              <a:buFont typeface="Cabin"/>
              <a:buNone/>
            </a:pPr>
            <a:r>
              <a:rPr lang="en-US" sz="3000" u="none" strike="noStrike" cap="none" dirty="0" smtClean="0">
                <a:solidFill>
                  <a:srgbClr val="FF7F00"/>
                </a:solidFill>
                <a:latin typeface="Arial" charset="0"/>
                <a:ea typeface="Arial" charset="0"/>
                <a:cs typeface="Arial" charset="0"/>
                <a:sym typeface="Cabin"/>
              </a:rPr>
              <a:t>Antes </a:t>
            </a:r>
            <a:r>
              <a:rPr lang="en-US" sz="3000" dirty="0">
                <a:solidFill>
                  <a:srgbClr val="00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9</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41</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n-US" sz="3000" dirty="0">
                <a:solidFill>
                  <a:srgbClr val="00FF00"/>
                </a:solidFill>
                <a:latin typeface="Arial" charset="0"/>
                <a:ea typeface="Arial" charset="0"/>
                <a:cs typeface="Arial" charset="0"/>
                <a:sym typeface="Cabin"/>
              </a:rPr>
              <a:t>74</a:t>
            </a:r>
            <a:r>
              <a:rPr lang="en-US" sz="3000" u="none" strike="noStrike" cap="none" dirty="0">
                <a:solidFill>
                  <a:srgbClr val="00FFFF"/>
                </a:solidFill>
                <a:latin typeface="Arial" charset="0"/>
                <a:ea typeface="Arial" charset="0"/>
                <a:cs typeface="Arial" charset="0"/>
                <a:sym typeface="Cabin"/>
              </a:rPr>
              <a:t>  </a:t>
            </a:r>
            <a:r>
              <a:rPr lang="en-US" sz="3000" u="none" strike="noStrike" cap="none" dirty="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n-US" sz="3000" u="none" strike="noStrike" cap="none" dirty="0" smtClean="0">
                <a:solidFill>
                  <a:srgbClr val="FF7F00"/>
                </a:solidFill>
                <a:latin typeface="Arial" charset="0"/>
                <a:ea typeface="Arial" charset="0"/>
                <a:cs typeface="Arial" charset="0"/>
                <a:sym typeface="Cabin"/>
              </a:rPr>
              <a:t>Después </a:t>
            </a:r>
            <a:r>
              <a:rPr lang="en-US" sz="3000" dirty="0">
                <a:solidFill>
                  <a:srgbClr val="00FFFF"/>
                </a:solidFill>
                <a:latin typeface="Arial" charset="0"/>
                <a:ea typeface="Arial" charset="0"/>
                <a:cs typeface="Arial" charset="0"/>
                <a:sym typeface="Cabin"/>
              </a:rPr>
              <a:t>74</a:t>
            </a:r>
          </a:p>
        </p:txBody>
      </p:sp>
      <p:sp>
        <p:nvSpPr>
          <p:cNvPr id="723" name="Shape 723"/>
          <p:cNvSpPr txBox="1"/>
          <p:nvPr/>
        </p:nvSpPr>
        <p:spPr>
          <a:xfrm>
            <a:off x="906525" y="6928721"/>
            <a:ext cx="14757599" cy="1111349"/>
          </a:xfrm>
          <a:prstGeom prst="rect">
            <a:avLst/>
          </a:prstGeom>
          <a:noFill/>
          <a:ln>
            <a:noFill/>
          </a:ln>
        </p:spPr>
        <p:txBody>
          <a:bodyPr lIns="0" tIns="0" rIns="0" bIns="0" anchor="ctr" anchorCtr="0">
            <a:noAutofit/>
          </a:bodyPr>
          <a:lstStyle/>
          <a:p>
            <a:pPr marL="0" marR="0" lvl="0" indent="0" rtl="0">
              <a:lnSpc>
                <a:spcPct val="115000"/>
              </a:lnSpc>
              <a:spcBef>
                <a:spcPts val="0"/>
              </a:spcBef>
              <a:spcAft>
                <a:spcPts val="0"/>
              </a:spcAft>
              <a:buClr>
                <a:schemeClr val="lt1"/>
              </a:buClr>
              <a:buSzPct val="25000"/>
              <a:buFont typeface="Cabin"/>
              <a:buNone/>
            </a:pPr>
            <a:r>
              <a:rPr lang="es-ES" sz="3200" dirty="0" smtClean="0">
                <a:solidFill>
                  <a:schemeClr val="lt1"/>
                </a:solidFill>
                <a:latin typeface="Arial" charset="0"/>
                <a:ea typeface="Arial" charset="0"/>
                <a:cs typeface="Arial" charset="0"/>
                <a:sym typeface="Cabin"/>
              </a:rPr>
              <a:t>¿Cómo cambiaríamos esto para hacer que encuentre el menor valor de la lista?</a:t>
            </a:r>
            <a:endParaRPr lang="es-ES" sz="3200" dirty="0">
              <a:solidFill>
                <a:schemeClr val="lt1"/>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Shape 728"/>
          <p:cNvSpPr txBox="1">
            <a:spLocks noGrp="1"/>
          </p:cNvSpPr>
          <p:nvPr>
            <p:ph type="title"/>
          </p:nvPr>
        </p:nvSpPr>
        <p:spPr>
          <a:xfrm>
            <a:off x="186441" y="817417"/>
            <a:ext cx="15477684" cy="2191807"/>
          </a:xfrm>
          <a:prstGeom prst="rect">
            <a:avLst/>
          </a:prstGeom>
          <a:noFill/>
          <a:ln>
            <a:noFill/>
          </a:ln>
        </p:spPr>
        <p:txBody>
          <a:bodyPr lIns="38100" tIns="38100" rIns="38100" bIns="38100" anchor="ctr" anchorCtr="0">
            <a:noAutofit/>
          </a:bodyPr>
          <a:lstStyle/>
          <a:p>
            <a:pPr lvl="0">
              <a:buClr>
                <a:srgbClr val="00FF00"/>
              </a:buClr>
              <a:buSzPct val="25000"/>
            </a:pPr>
            <a:r>
              <a:rPr lang="es-ES" sz="8000" b="1" dirty="0" smtClean="0">
                <a:solidFill>
                  <a:srgbClr val="FFFF00"/>
                </a:solidFill>
                <a:latin typeface="Arial" charset="0"/>
                <a:ea typeface="Arial" charset="0"/>
                <a:cs typeface="Arial" charset="0"/>
                <a:sym typeface="Cabin"/>
              </a:rPr>
              <a:t>Cómo Encontrar el Menor Valor</a:t>
            </a:r>
            <a:endParaRPr lang="en-US" sz="7600" b="1" dirty="0">
              <a:solidFill>
                <a:srgbClr val="FFFF00"/>
              </a:solidFill>
              <a:latin typeface="Arial" charset="0"/>
              <a:ea typeface="Arial" charset="0"/>
              <a:cs typeface="Arial" charset="0"/>
              <a:sym typeface="Cabin"/>
            </a:endParaRPr>
          </a:p>
        </p:txBody>
      </p:sp>
      <p:sp>
        <p:nvSpPr>
          <p:cNvPr id="729" name="Shape 729"/>
          <p:cNvSpPr txBox="1"/>
          <p:nvPr/>
        </p:nvSpPr>
        <p:spPr>
          <a:xfrm>
            <a:off x="1620375" y="3009225"/>
            <a:ext cx="7995899"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FF"/>
              </a:buClr>
              <a:buSzPct val="25000"/>
              <a:buFont typeface="Cabin"/>
              <a:buNone/>
            </a:pPr>
            <a:r>
              <a:rPr lang="es-ES" sz="2600" b="1" noProof="1" smtClean="0">
                <a:solidFill>
                  <a:srgbClr val="00FF00"/>
                </a:solidFill>
                <a:latin typeface="Courier New"/>
                <a:ea typeface="Courier New"/>
                <a:cs typeface="Courier New"/>
                <a:sym typeface="Courier New"/>
              </a:rPr>
              <a:t>menor_hasta_ahora = -1</a:t>
            </a: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'Antes', </a:t>
            </a:r>
            <a:r>
              <a:rPr lang="es-ES" sz="2600" b="1" noProof="1" smtClean="0">
                <a:solidFill>
                  <a:srgbClr val="00FF00"/>
                </a:solidFill>
                <a:latin typeface="Courier New"/>
                <a:ea typeface="Courier New"/>
                <a:cs typeface="Courier New"/>
                <a:sym typeface="Courier New"/>
              </a:rPr>
              <a:t>menor_hasta_ahora</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noProof="1" smtClean="0">
                <a:solidFill>
                  <a:srgbClr val="FFFF00"/>
                </a:solidFill>
                <a:latin typeface="Courier New"/>
                <a:ea typeface="Courier New"/>
                <a:cs typeface="Courier New"/>
                <a:sym typeface="Courier New"/>
              </a:rPr>
              <a:t>for </a:t>
            </a:r>
            <a:r>
              <a:rPr lang="es-ES" sz="2600" b="1" i="0" u="none" strike="noStrike" cap="none" noProof="1" smtClean="0">
                <a:solidFill>
                  <a:srgbClr val="FF00FF"/>
                </a:solidFill>
                <a:latin typeface="Courier New"/>
                <a:ea typeface="Courier New"/>
                <a:cs typeface="Courier New"/>
                <a:sym typeface="Courier New"/>
              </a:rPr>
              <a:t>th</a:t>
            </a:r>
            <a:r>
              <a:rPr lang="es-ES" sz="2600" b="1" noProof="1" smtClean="0">
                <a:solidFill>
                  <a:srgbClr val="FF00FF"/>
                </a:solidFill>
                <a:latin typeface="Courier New"/>
                <a:ea typeface="Courier New"/>
                <a:cs typeface="Courier New"/>
                <a:sym typeface="Courier New"/>
              </a:rPr>
              <a:t>e_num</a:t>
            </a:r>
            <a:r>
              <a:rPr lang="es-ES" sz="2600" b="1" i="0" u="none" strike="noStrike" cap="none" noProof="1" smtClean="0">
                <a:solidFill>
                  <a:srgbClr val="FF00FF"/>
                </a:solidFill>
                <a:latin typeface="Courier New"/>
                <a:ea typeface="Courier New"/>
                <a:cs typeface="Courier New"/>
                <a:sym typeface="Courier New"/>
              </a:rPr>
              <a:t> </a:t>
            </a:r>
            <a:r>
              <a:rPr lang="es-ES" sz="2600" b="1" i="0" u="none" strike="noStrike" cap="none" noProof="1" smtClean="0">
                <a:solidFill>
                  <a:srgbClr val="FFFF00"/>
                </a:solidFill>
                <a:latin typeface="Courier New"/>
                <a:ea typeface="Courier New"/>
                <a:cs typeface="Courier New"/>
                <a:sym typeface="Courier New"/>
              </a:rPr>
              <a:t>in</a:t>
            </a:r>
            <a:r>
              <a:rPr lang="es-ES" sz="2600" b="1" i="0" u="none" strike="noStrike" cap="none" noProof="1" smtClean="0">
                <a:solidFill>
                  <a:srgbClr val="FF00FF"/>
                </a:solidFill>
                <a:latin typeface="Courier New"/>
                <a:ea typeface="Courier New"/>
                <a:cs typeface="Courier New"/>
                <a:sym typeface="Courier New"/>
              </a:rPr>
              <a:t> [9, 41, 12, 3, 74, 15] :</a:t>
            </a:r>
          </a:p>
          <a:p>
            <a:pPr lvl="0">
              <a:buClr>
                <a:srgbClr val="FFFF00"/>
              </a:buClr>
              <a:buSzPct val="25000"/>
            </a:pPr>
            <a:r>
              <a:rPr lang="es-ES" sz="2600" b="1" noProof="1" smtClean="0">
                <a:solidFill>
                  <a:srgbClr val="FF00FF"/>
                </a:solidFill>
                <a:latin typeface="Courier New"/>
                <a:ea typeface="Courier New"/>
                <a:cs typeface="Courier New"/>
                <a:sym typeface="Courier New"/>
              </a:rPr>
              <a:t>   if the_num &lt; </a:t>
            </a:r>
            <a:r>
              <a:rPr lang="es-ES" sz="2600" b="1" noProof="1" smtClean="0">
                <a:solidFill>
                  <a:srgbClr val="00FF00"/>
                </a:solidFill>
                <a:latin typeface="Courier New"/>
                <a:ea typeface="Courier New"/>
                <a:cs typeface="Courier New"/>
                <a:sym typeface="Courier New"/>
              </a:rPr>
              <a:t>menor_hasta_ahora</a:t>
            </a:r>
            <a:r>
              <a:rPr lang="es-ES" sz="2600" b="1" noProof="1" smtClean="0">
                <a:solidFill>
                  <a:srgbClr val="FF00FF"/>
                </a:solidFill>
                <a:latin typeface="Courier New"/>
                <a:ea typeface="Courier New"/>
                <a:cs typeface="Courier New"/>
                <a:sym typeface="Courier New"/>
              </a:rPr>
              <a:t> :</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00FF00"/>
                </a:solidFill>
                <a:latin typeface="Courier New"/>
                <a:ea typeface="Courier New"/>
                <a:cs typeface="Courier New"/>
                <a:sym typeface="Courier New"/>
              </a:rPr>
              <a:t>menor_hasta_ahora = </a:t>
            </a:r>
            <a:r>
              <a:rPr lang="es-ES" sz="2600" b="1" noProof="1" smtClean="0">
                <a:solidFill>
                  <a:srgbClr val="FF00FF"/>
                </a:solidFill>
                <a:latin typeface="Courier New"/>
                <a:ea typeface="Courier New"/>
                <a:cs typeface="Courier New"/>
                <a:sym typeface="Courier New"/>
              </a:rPr>
              <a:t>the_num</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noProof="1" smtClean="0">
                <a:solidFill>
                  <a:srgbClr val="00FF00"/>
                </a:solidFill>
                <a:latin typeface="Courier New"/>
                <a:ea typeface="Courier New"/>
                <a:cs typeface="Courier New"/>
                <a:sym typeface="Courier New"/>
              </a:rPr>
              <a:t>menor_hasta_ahora,</a:t>
            </a: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FF00FF"/>
                </a:solidFill>
                <a:latin typeface="Courier New"/>
                <a:ea typeface="Courier New"/>
                <a:cs typeface="Courier New"/>
                <a:sym typeface="Courier New"/>
              </a:rPr>
              <a:t>the_num</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00FF"/>
              </a:buClr>
              <a:buFont typeface="Cabin"/>
              <a:buNone/>
            </a:pPr>
            <a:endParaRPr lang="es-ES" sz="2600" b="1" noProof="1" smtClean="0">
              <a:solidFill>
                <a:srgbClr val="FF00FF"/>
              </a:solidFill>
              <a:latin typeface="Courier New"/>
              <a:ea typeface="Courier New"/>
              <a:cs typeface="Courier New"/>
              <a:sym typeface="Courier New"/>
            </a:endParaRP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i="0" u="none" strike="noStrike" cap="none"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'Después', </a:t>
            </a:r>
            <a:r>
              <a:rPr lang="es-ES" sz="2600" b="1" noProof="1" smtClean="0">
                <a:solidFill>
                  <a:srgbClr val="00FF00"/>
                </a:solidFill>
                <a:latin typeface="Courier New"/>
                <a:ea typeface="Courier New"/>
                <a:cs typeface="Courier New"/>
                <a:sym typeface="Courier New"/>
              </a:rPr>
              <a:t>menor_hasta_ahora</a:t>
            </a:r>
            <a:r>
              <a:rPr lang="es-ES" sz="2600" b="1" noProof="1" smtClean="0">
                <a:solidFill>
                  <a:schemeClr val="bg1"/>
                </a:solidFill>
                <a:latin typeface="Courier New"/>
                <a:ea typeface="Courier New"/>
                <a:cs typeface="Courier New"/>
                <a:sym typeface="Courier New"/>
              </a:rPr>
              <a:t>)</a:t>
            </a:r>
            <a:endParaRPr lang="es-ES" sz="2600" b="1" noProof="1">
              <a:solidFill>
                <a:schemeClr val="bg1"/>
              </a:solidFill>
              <a:latin typeface="Courier New"/>
              <a:ea typeface="Courier New"/>
              <a:cs typeface="Courier New"/>
              <a:sym typeface="Courier New"/>
            </a:endParaRPr>
          </a:p>
        </p:txBody>
      </p:sp>
      <p:sp>
        <p:nvSpPr>
          <p:cNvPr id="730" name="Shape 730"/>
          <p:cNvSpPr txBox="1"/>
          <p:nvPr/>
        </p:nvSpPr>
        <p:spPr>
          <a:xfrm>
            <a:off x="906525" y="6603821"/>
            <a:ext cx="14757599" cy="992188"/>
          </a:xfrm>
          <a:prstGeom prst="rect">
            <a:avLst/>
          </a:prstGeom>
          <a:noFill/>
          <a:ln>
            <a:noFill/>
          </a:ln>
        </p:spPr>
        <p:txBody>
          <a:bodyPr lIns="0" tIns="0" rIns="0" bIns="0" anchor="ctr" anchorCtr="0">
            <a:noAutofit/>
          </a:bodyPr>
          <a:lstStyle/>
          <a:p>
            <a:pPr lvl="0">
              <a:lnSpc>
                <a:spcPct val="115000"/>
              </a:lnSpc>
              <a:buClr>
                <a:schemeClr val="lt1"/>
              </a:buClr>
              <a:buSzPct val="25000"/>
            </a:pPr>
            <a:r>
              <a:rPr lang="es-ES" sz="3200" dirty="0" smtClean="0">
                <a:solidFill>
                  <a:schemeClr val="lt1"/>
                </a:solidFill>
                <a:latin typeface="Arial" charset="0"/>
                <a:ea typeface="Arial" charset="0"/>
                <a:cs typeface="Arial" charset="0"/>
                <a:sym typeface="Cabin"/>
              </a:rPr>
              <a:t>Cambiamos el nombre de la variable por </a:t>
            </a:r>
            <a:r>
              <a:rPr lang="es-ES" sz="3200" dirty="0" smtClean="0">
                <a:solidFill>
                  <a:srgbClr val="00FF00"/>
                </a:solidFill>
                <a:latin typeface="Arial" charset="0"/>
                <a:ea typeface="Arial" charset="0"/>
                <a:cs typeface="Arial" charset="0"/>
                <a:sym typeface="Cabin"/>
              </a:rPr>
              <a:t>menor </a:t>
            </a:r>
            <a:r>
              <a:rPr lang="es-ES" sz="3200" dirty="0">
                <a:solidFill>
                  <a:srgbClr val="00FF00"/>
                </a:solidFill>
                <a:latin typeface="Arial" charset="0"/>
                <a:ea typeface="Arial" charset="0"/>
                <a:cs typeface="Arial" charset="0"/>
                <a:sym typeface="Cabin"/>
              </a:rPr>
              <a:t>valor hasta </a:t>
            </a:r>
            <a:r>
              <a:rPr lang="es-ES" sz="3200" dirty="0" smtClean="0">
                <a:solidFill>
                  <a:srgbClr val="00FF00"/>
                </a:solidFill>
                <a:latin typeface="Arial" charset="0"/>
                <a:ea typeface="Arial" charset="0"/>
                <a:cs typeface="Arial" charset="0"/>
                <a:sym typeface="Cabin"/>
              </a:rPr>
              <a:t>ahora (</a:t>
            </a:r>
            <a:r>
              <a:rPr lang="es-ES" sz="3200" dirty="0" err="1" smtClean="0">
                <a:solidFill>
                  <a:srgbClr val="00FF00"/>
                </a:solidFill>
                <a:latin typeface="Arial" charset="0"/>
                <a:ea typeface="Arial" charset="0"/>
                <a:cs typeface="Arial" charset="0"/>
                <a:sym typeface="Cabin"/>
              </a:rPr>
              <a:t>smallest_so_far</a:t>
            </a:r>
            <a:r>
              <a:rPr lang="es-ES" sz="3200" dirty="0" smtClean="0">
                <a:solidFill>
                  <a:srgbClr val="00FF00"/>
                </a:solidFill>
                <a:latin typeface="Arial" charset="0"/>
                <a:ea typeface="Arial" charset="0"/>
                <a:cs typeface="Arial" charset="0"/>
                <a:sym typeface="Cabin"/>
              </a:rPr>
              <a:t>) </a:t>
            </a:r>
            <a:r>
              <a:rPr lang="es-ES" sz="3200" dirty="0" smtClean="0">
                <a:solidFill>
                  <a:schemeClr val="lt1"/>
                </a:solidFill>
                <a:latin typeface="Arial" charset="0"/>
                <a:ea typeface="Arial" charset="0"/>
                <a:cs typeface="Arial" charset="0"/>
                <a:sym typeface="Cabin"/>
              </a:rPr>
              <a:t>y cambiamos </a:t>
            </a:r>
            <a:r>
              <a:rPr lang="es-ES" sz="3200" dirty="0" smtClean="0">
                <a:solidFill>
                  <a:srgbClr val="00FFFF"/>
                </a:solidFill>
                <a:latin typeface="Arial" charset="0"/>
                <a:ea typeface="Arial" charset="0"/>
                <a:cs typeface="Arial" charset="0"/>
                <a:sym typeface="Cabin"/>
              </a:rPr>
              <a:t>&gt;</a:t>
            </a:r>
            <a:r>
              <a:rPr lang="es-ES" sz="3200" dirty="0" smtClean="0">
                <a:solidFill>
                  <a:schemeClr val="lt1"/>
                </a:solidFill>
                <a:latin typeface="Arial" charset="0"/>
                <a:ea typeface="Arial" charset="0"/>
                <a:cs typeface="Arial" charset="0"/>
                <a:sym typeface="Cabin"/>
              </a:rPr>
              <a:t> por </a:t>
            </a:r>
            <a:r>
              <a:rPr lang="es-ES" sz="3200" dirty="0" smtClean="0">
                <a:solidFill>
                  <a:srgbClr val="00FFFF"/>
                </a:solidFill>
                <a:latin typeface="Arial" charset="0"/>
                <a:ea typeface="Arial" charset="0"/>
                <a:cs typeface="Arial" charset="0"/>
                <a:sym typeface="Cabin"/>
              </a:rPr>
              <a:t>&lt;</a:t>
            </a:r>
            <a:endParaRPr lang="es-ES" sz="3200" dirty="0">
              <a:solidFill>
                <a:srgbClr val="00FFFF"/>
              </a:solidFill>
              <a:latin typeface="Arial" charset="0"/>
              <a:ea typeface="Arial" charset="0"/>
              <a:cs typeface="Arial" charset="0"/>
              <a:sym typeface="Cabin"/>
            </a:endParaRPr>
          </a:p>
        </p:txBody>
      </p:sp>
      <p:sp>
        <p:nvSpPr>
          <p:cNvPr id="6" name="5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9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Shape 728"/>
          <p:cNvSpPr txBox="1">
            <a:spLocks noGrp="1"/>
          </p:cNvSpPr>
          <p:nvPr>
            <p:ph type="title"/>
          </p:nvPr>
        </p:nvSpPr>
        <p:spPr>
          <a:prstGeom prst="rect">
            <a:avLst/>
          </a:prstGeom>
          <a:noFill/>
          <a:ln>
            <a:noFill/>
          </a:ln>
        </p:spPr>
        <p:txBody>
          <a:bodyPr lIns="38100" tIns="38100" rIns="38100" bIns="38100" anchor="ctr" anchorCtr="0">
            <a:noAutofit/>
          </a:bodyPr>
          <a:lstStyle/>
          <a:p>
            <a:pPr lvl="0">
              <a:buClr>
                <a:srgbClr val="00FF00"/>
              </a:buClr>
              <a:buSzPct val="25000"/>
            </a:pPr>
            <a:r>
              <a:rPr lang="es-ES" sz="7200" b="1" dirty="0" smtClean="0">
                <a:solidFill>
                  <a:srgbClr val="FFFF00"/>
                </a:solidFill>
                <a:latin typeface="Arial" charset="0"/>
                <a:ea typeface="Arial" charset="0"/>
                <a:cs typeface="Arial" charset="0"/>
                <a:sym typeface="Cabin"/>
              </a:rPr>
              <a:t>Cómo Encontrar el Menor Valor</a:t>
            </a:r>
            <a:endParaRPr lang="en-US" sz="7600" b="1" dirty="0">
              <a:solidFill>
                <a:srgbClr val="FFFF00"/>
              </a:solidFill>
              <a:latin typeface="Arial" charset="0"/>
              <a:ea typeface="Arial" charset="0"/>
              <a:cs typeface="Arial" charset="0"/>
              <a:sym typeface="Cabin"/>
            </a:endParaRPr>
          </a:p>
        </p:txBody>
      </p:sp>
      <p:sp>
        <p:nvSpPr>
          <p:cNvPr id="729" name="Shape 729"/>
          <p:cNvSpPr txBox="1"/>
          <p:nvPr/>
        </p:nvSpPr>
        <p:spPr>
          <a:xfrm>
            <a:off x="1620375" y="3009225"/>
            <a:ext cx="7995899" cy="3324300"/>
          </a:xfrm>
          <a:prstGeom prst="rect">
            <a:avLst/>
          </a:prstGeom>
          <a:noFill/>
          <a:ln>
            <a:noFill/>
          </a:ln>
        </p:spPr>
        <p:txBody>
          <a:bodyPr lIns="0" tIns="0" rIns="0" bIns="0" anchor="ctr" anchorCtr="0">
            <a:noAutofit/>
          </a:bodyPr>
          <a:lstStyle/>
          <a:p>
            <a:pPr lvl="0">
              <a:buClr>
                <a:srgbClr val="00FFFF"/>
              </a:buClr>
              <a:buSzPct val="25000"/>
            </a:pPr>
            <a:r>
              <a:rPr lang="en-US" sz="2600" b="1" noProof="1" smtClean="0">
                <a:solidFill>
                  <a:srgbClr val="00FF00"/>
                </a:solidFill>
                <a:latin typeface="Courier New"/>
                <a:ea typeface="Courier New"/>
                <a:cs typeface="Courier New"/>
                <a:sym typeface="Courier New"/>
              </a:rPr>
              <a:t>menor_hasta_ahora</a:t>
            </a:r>
            <a:r>
              <a:rPr lang="es-ES" sz="2600" b="1" noProof="1" smtClean="0">
                <a:solidFill>
                  <a:srgbClr val="00FF00"/>
                </a:solidFill>
                <a:latin typeface="Courier New"/>
                <a:ea typeface="Courier New"/>
                <a:cs typeface="Courier New"/>
                <a:sym typeface="Courier New"/>
              </a:rPr>
              <a:t> = -1</a:t>
            </a: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'Antes', </a:t>
            </a:r>
            <a:r>
              <a:rPr lang="en-US" sz="2600" b="1" noProof="1" smtClean="0">
                <a:solidFill>
                  <a:srgbClr val="00FF00"/>
                </a:solidFill>
                <a:latin typeface="Courier New"/>
                <a:ea typeface="Courier New"/>
                <a:cs typeface="Courier New"/>
                <a:sym typeface="Courier New"/>
              </a:rPr>
              <a:t>menor_hasta_ahora</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2600" b="1" i="0" u="none" strike="noStrike" cap="none" noProof="1" smtClean="0">
                <a:solidFill>
                  <a:srgbClr val="FFFF00"/>
                </a:solidFill>
                <a:latin typeface="Courier New"/>
                <a:ea typeface="Courier New"/>
                <a:cs typeface="Courier New"/>
                <a:sym typeface="Courier New"/>
              </a:rPr>
              <a:t>for </a:t>
            </a:r>
            <a:r>
              <a:rPr lang="es-ES" sz="2600" b="1" i="0" u="none" strike="noStrike" cap="none" noProof="1" smtClean="0">
                <a:solidFill>
                  <a:srgbClr val="FF00FF"/>
                </a:solidFill>
                <a:latin typeface="Courier New"/>
                <a:ea typeface="Courier New"/>
                <a:cs typeface="Courier New"/>
                <a:sym typeface="Courier New"/>
              </a:rPr>
              <a:t>th</a:t>
            </a:r>
            <a:r>
              <a:rPr lang="es-ES" sz="2600" b="1" noProof="1" smtClean="0">
                <a:solidFill>
                  <a:srgbClr val="FF00FF"/>
                </a:solidFill>
                <a:latin typeface="Courier New"/>
                <a:ea typeface="Courier New"/>
                <a:cs typeface="Courier New"/>
                <a:sym typeface="Courier New"/>
              </a:rPr>
              <a:t>e_num</a:t>
            </a: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FFFF00"/>
                </a:solidFill>
                <a:latin typeface="Courier New"/>
                <a:ea typeface="Courier New"/>
                <a:cs typeface="Courier New"/>
                <a:sym typeface="Courier New"/>
              </a:rPr>
              <a:t>i</a:t>
            </a:r>
            <a:r>
              <a:rPr lang="es-ES" sz="2600" b="1" i="0" u="none" strike="noStrike" cap="none" noProof="1" smtClean="0">
                <a:solidFill>
                  <a:srgbClr val="FFFF00"/>
                </a:solidFill>
                <a:latin typeface="Courier New"/>
                <a:ea typeface="Courier New"/>
                <a:cs typeface="Courier New"/>
                <a:sym typeface="Courier New"/>
              </a:rPr>
              <a:t>n </a:t>
            </a:r>
            <a:r>
              <a:rPr lang="es-ES" sz="2600" b="1" i="0" u="none" strike="noStrike" cap="none" noProof="1" smtClean="0">
                <a:solidFill>
                  <a:srgbClr val="FF00FF"/>
                </a:solidFill>
                <a:latin typeface="Courier New"/>
                <a:ea typeface="Courier New"/>
                <a:cs typeface="Courier New"/>
                <a:sym typeface="Courier New"/>
              </a:rPr>
              <a:t>[9, 41, 12, 3, 74, 15] :</a:t>
            </a:r>
          </a:p>
          <a:p>
            <a:pPr lvl="0">
              <a:buClr>
                <a:srgbClr val="FFFF00"/>
              </a:buClr>
              <a:buSzPct val="25000"/>
            </a:pPr>
            <a:r>
              <a:rPr lang="es-ES" sz="2600" b="1" noProof="1" smtClean="0">
                <a:solidFill>
                  <a:srgbClr val="FF00FF"/>
                </a:solidFill>
                <a:latin typeface="Courier New"/>
                <a:ea typeface="Courier New"/>
                <a:cs typeface="Courier New"/>
                <a:sym typeface="Courier New"/>
              </a:rPr>
              <a:t>   if the_num &lt; </a:t>
            </a:r>
            <a:r>
              <a:rPr lang="en-US" sz="2600" b="1" noProof="1" smtClean="0">
                <a:solidFill>
                  <a:srgbClr val="00FF00"/>
                </a:solidFill>
                <a:latin typeface="Courier New"/>
                <a:ea typeface="Courier New"/>
                <a:cs typeface="Courier New"/>
                <a:sym typeface="Courier New"/>
              </a:rPr>
              <a:t>menor_hasta_ahora</a:t>
            </a:r>
            <a:r>
              <a:rPr lang="es-ES" sz="2600" b="1" noProof="1" smtClean="0">
                <a:solidFill>
                  <a:srgbClr val="FF00FF"/>
                </a:solidFill>
                <a:latin typeface="Courier New"/>
                <a:ea typeface="Courier New"/>
                <a:cs typeface="Courier New"/>
                <a:sym typeface="Courier New"/>
              </a:rPr>
              <a:t> :</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menor_hasta_ahora</a:t>
            </a:r>
            <a:r>
              <a:rPr lang="es-ES" sz="2600" b="1" noProof="1" smtClean="0">
                <a:solidFill>
                  <a:srgbClr val="00FF00"/>
                </a:solidFill>
                <a:latin typeface="Courier New"/>
                <a:ea typeface="Courier New"/>
                <a:cs typeface="Courier New"/>
                <a:sym typeface="Courier New"/>
              </a:rPr>
              <a:t> = </a:t>
            </a:r>
            <a:r>
              <a:rPr lang="es-ES" sz="2600" b="1" noProof="1" smtClean="0">
                <a:solidFill>
                  <a:srgbClr val="FF00FF"/>
                </a:solidFill>
                <a:latin typeface="Courier New"/>
                <a:ea typeface="Courier New"/>
                <a:cs typeface="Courier New"/>
                <a:sym typeface="Courier New"/>
              </a:rPr>
              <a:t>the_num</a:t>
            </a:r>
          </a:p>
          <a:p>
            <a:pPr lvl="0">
              <a:buClr>
                <a:srgbClr val="FF00FF"/>
              </a:buClr>
              <a:buSzPct val="25000"/>
            </a:pPr>
            <a:r>
              <a:rPr lang="es-ES" sz="2600" b="1" i="0" u="none" strike="noStrike" cap="none" noProof="1" smtClean="0">
                <a:solidFill>
                  <a:srgbClr val="FF00FF"/>
                </a:solidFill>
                <a:latin typeface="Courier New"/>
                <a:ea typeface="Courier New"/>
                <a:cs typeface="Courier New"/>
                <a:sym typeface="Courier New"/>
              </a:rPr>
              <a:t>   </a:t>
            </a:r>
            <a:r>
              <a:rPr lang="es-ES" sz="2600" b="1" i="0" u="none" strike="noStrike" cap="none" noProof="1" smtClean="0">
                <a:solidFill>
                  <a:srgbClr val="FFFF00"/>
                </a:solidFill>
                <a:latin typeface="Courier New"/>
                <a:ea typeface="Courier New"/>
                <a:cs typeface="Courier New"/>
                <a:sym typeface="Courier New"/>
              </a:rPr>
              <a:t>print</a:t>
            </a:r>
            <a:r>
              <a:rPr lang="es-ES" sz="2600" b="1" noProof="1" smtClean="0">
                <a:solidFill>
                  <a:schemeClr val="bg1"/>
                </a:solidFill>
                <a:latin typeface="Courier New"/>
                <a:ea typeface="Courier New"/>
                <a:cs typeface="Courier New"/>
                <a:sym typeface="Courier New"/>
              </a:rPr>
              <a:t>(</a:t>
            </a:r>
            <a:r>
              <a:rPr lang="en-US" sz="2600" b="1" noProof="1" smtClean="0">
                <a:solidFill>
                  <a:srgbClr val="00FF00"/>
                </a:solidFill>
                <a:latin typeface="Courier New"/>
                <a:ea typeface="Courier New"/>
                <a:cs typeface="Courier New"/>
                <a:sym typeface="Courier New"/>
              </a:rPr>
              <a:t>menor_hasta_ahora</a:t>
            </a:r>
            <a:r>
              <a:rPr lang="es-ES" sz="2600" b="1" noProof="1" smtClean="0">
                <a:solidFill>
                  <a:srgbClr val="00FF00"/>
                </a:solidFill>
                <a:latin typeface="Courier New"/>
                <a:ea typeface="Courier New"/>
                <a:cs typeface="Courier New"/>
                <a:sym typeface="Courier New"/>
              </a:rPr>
              <a:t>,</a:t>
            </a:r>
            <a:r>
              <a:rPr lang="es-ES" sz="2600" b="1" i="0" u="none" strike="noStrike" cap="none" noProof="1" smtClean="0">
                <a:solidFill>
                  <a:srgbClr val="FF00FF"/>
                </a:solidFill>
                <a:latin typeface="Courier New"/>
                <a:ea typeface="Courier New"/>
                <a:cs typeface="Courier New"/>
                <a:sym typeface="Courier New"/>
              </a:rPr>
              <a:t> </a:t>
            </a:r>
            <a:r>
              <a:rPr lang="es-ES" sz="2600" b="1" noProof="1" smtClean="0">
                <a:solidFill>
                  <a:srgbClr val="FF00FF"/>
                </a:solidFill>
                <a:latin typeface="Courier New"/>
                <a:ea typeface="Courier New"/>
                <a:cs typeface="Courier New"/>
                <a:sym typeface="Courier New"/>
              </a:rPr>
              <a:t>the_num</a:t>
            </a:r>
            <a:r>
              <a:rPr lang="es-E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00FF"/>
              </a:buClr>
              <a:buFont typeface="Cabin"/>
              <a:buNone/>
            </a:pPr>
            <a:endParaRPr lang="es-ES" sz="2600" b="1" noProof="1" smtClean="0">
              <a:solidFill>
                <a:srgbClr val="FF00FF"/>
              </a:solidFill>
              <a:latin typeface="Courier New"/>
              <a:ea typeface="Courier New"/>
              <a:cs typeface="Courier New"/>
              <a:sym typeface="Courier New"/>
            </a:endParaRPr>
          </a:p>
          <a:p>
            <a:pPr lvl="0">
              <a:buClr>
                <a:srgbClr val="FFFF00"/>
              </a:buClr>
              <a:buSzPct val="25000"/>
            </a:pPr>
            <a:r>
              <a:rPr lang="es-ES" sz="2600" b="1" i="0" u="none" strike="noStrike" cap="none" noProof="1" smtClean="0">
                <a:solidFill>
                  <a:srgbClr val="FFFF00"/>
                </a:solidFill>
                <a:latin typeface="Courier New"/>
                <a:ea typeface="Courier New"/>
                <a:cs typeface="Courier New"/>
                <a:sym typeface="Courier New"/>
              </a:rPr>
              <a:t>print</a:t>
            </a:r>
            <a:r>
              <a:rPr lang="es-ES" sz="2600" b="1" i="0" u="none" strike="noStrike" cap="none" noProof="1" smtClean="0">
                <a:solidFill>
                  <a:schemeClr val="bg1"/>
                </a:solidFill>
                <a:latin typeface="Courier New"/>
                <a:ea typeface="Courier New"/>
                <a:cs typeface="Courier New"/>
                <a:sym typeface="Courier New"/>
              </a:rPr>
              <a:t>(</a:t>
            </a:r>
            <a:r>
              <a:rPr lang="es-ES" sz="2600" b="1" i="0" u="none" strike="noStrike" cap="none" noProof="1" smtClean="0">
                <a:solidFill>
                  <a:srgbClr val="FF7F00"/>
                </a:solidFill>
                <a:latin typeface="Courier New"/>
                <a:ea typeface="Courier New"/>
                <a:cs typeface="Courier New"/>
                <a:sym typeface="Courier New"/>
              </a:rPr>
              <a:t>'Después', </a:t>
            </a:r>
            <a:r>
              <a:rPr lang="en-US" sz="2600" b="1" noProof="1" smtClean="0">
                <a:solidFill>
                  <a:srgbClr val="00FF00"/>
                </a:solidFill>
                <a:latin typeface="Courier New"/>
                <a:ea typeface="Courier New"/>
                <a:cs typeface="Courier New"/>
                <a:sym typeface="Courier New"/>
              </a:rPr>
              <a:t>menor_hasta_ahora</a:t>
            </a:r>
            <a:r>
              <a:rPr lang="es-ES" sz="2600" b="1" noProof="1" smtClean="0">
                <a:solidFill>
                  <a:schemeClr val="bg1"/>
                </a:solidFill>
                <a:latin typeface="Courier New"/>
                <a:ea typeface="Courier New"/>
                <a:cs typeface="Courier New"/>
                <a:sym typeface="Courier New"/>
              </a:rPr>
              <a:t>)</a:t>
            </a:r>
            <a:endParaRPr lang="es-ES" sz="2600" b="1" noProof="1">
              <a:solidFill>
                <a:schemeClr val="bg1"/>
              </a:solidFill>
              <a:latin typeface="Courier New"/>
              <a:ea typeface="Courier New"/>
              <a:cs typeface="Courier New"/>
              <a:sym typeface="Courier New"/>
            </a:endParaRPr>
          </a:p>
        </p:txBody>
      </p:sp>
      <p:sp>
        <p:nvSpPr>
          <p:cNvPr id="730" name="Shape 730"/>
          <p:cNvSpPr txBox="1"/>
          <p:nvPr/>
        </p:nvSpPr>
        <p:spPr>
          <a:xfrm>
            <a:off x="906525" y="6776205"/>
            <a:ext cx="14757599" cy="992188"/>
          </a:xfrm>
          <a:prstGeom prst="rect">
            <a:avLst/>
          </a:prstGeom>
          <a:noFill/>
          <a:ln>
            <a:noFill/>
          </a:ln>
        </p:spPr>
        <p:txBody>
          <a:bodyPr lIns="0" tIns="0" rIns="0" bIns="0" anchor="ctr" anchorCtr="0">
            <a:noAutofit/>
          </a:bodyPr>
          <a:lstStyle/>
          <a:p>
            <a:pPr lvl="0">
              <a:lnSpc>
                <a:spcPct val="115000"/>
              </a:lnSpc>
              <a:buClr>
                <a:schemeClr val="lt1"/>
              </a:buClr>
              <a:buSzPct val="25000"/>
            </a:pPr>
            <a:r>
              <a:rPr lang="es-ES" sz="3200" dirty="0" smtClean="0">
                <a:solidFill>
                  <a:schemeClr val="lt1"/>
                </a:solidFill>
                <a:latin typeface="Arial" charset="0"/>
                <a:ea typeface="Arial" charset="0"/>
                <a:cs typeface="Arial" charset="0"/>
                <a:sym typeface="Cabin"/>
              </a:rPr>
              <a:t>Cambiamos el nombre de la variable por </a:t>
            </a:r>
            <a:r>
              <a:rPr lang="es-ES" sz="3200" dirty="0" smtClean="0">
                <a:solidFill>
                  <a:srgbClr val="00FF00"/>
                </a:solidFill>
                <a:latin typeface="Arial" charset="0"/>
                <a:ea typeface="Arial" charset="0"/>
                <a:cs typeface="Arial" charset="0"/>
                <a:sym typeface="Cabin"/>
              </a:rPr>
              <a:t>menor valor hasta ahora (</a:t>
            </a:r>
            <a:r>
              <a:rPr lang="es-ES" sz="3200" dirty="0" err="1">
                <a:solidFill>
                  <a:srgbClr val="00FF00"/>
                </a:solidFill>
                <a:latin typeface="Arial" charset="0"/>
                <a:ea typeface="Arial" charset="0"/>
                <a:cs typeface="Arial" charset="0"/>
                <a:sym typeface="Cabin"/>
              </a:rPr>
              <a:t>smallest_so_far</a:t>
            </a:r>
            <a:r>
              <a:rPr lang="es-ES" sz="3200" dirty="0">
                <a:solidFill>
                  <a:srgbClr val="00FF00"/>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 y cambiamos </a:t>
            </a:r>
            <a:r>
              <a:rPr lang="es-ES" sz="3200" dirty="0" smtClean="0">
                <a:solidFill>
                  <a:srgbClr val="00FFFF"/>
                </a:solidFill>
                <a:latin typeface="Arial" charset="0"/>
                <a:ea typeface="Arial" charset="0"/>
                <a:cs typeface="Arial" charset="0"/>
                <a:sym typeface="Cabin"/>
              </a:rPr>
              <a:t>&gt;</a:t>
            </a:r>
            <a:r>
              <a:rPr lang="es-ES" sz="3200" dirty="0" smtClean="0">
                <a:solidFill>
                  <a:schemeClr val="lt1"/>
                </a:solidFill>
                <a:latin typeface="Arial" charset="0"/>
                <a:ea typeface="Arial" charset="0"/>
                <a:cs typeface="Arial" charset="0"/>
                <a:sym typeface="Cabin"/>
              </a:rPr>
              <a:t> por </a:t>
            </a:r>
            <a:r>
              <a:rPr lang="es-ES" sz="3200" dirty="0" smtClean="0">
                <a:solidFill>
                  <a:srgbClr val="00FFFF"/>
                </a:solidFill>
                <a:latin typeface="Arial" charset="0"/>
                <a:ea typeface="Arial" charset="0"/>
                <a:cs typeface="Arial" charset="0"/>
                <a:sym typeface="Cabin"/>
              </a:rPr>
              <a:t>&lt;</a:t>
            </a:r>
            <a:endParaRPr lang="es-ES" sz="3200" dirty="0">
              <a:solidFill>
                <a:srgbClr val="00FFFF"/>
              </a:solidFill>
              <a:latin typeface="Arial" charset="0"/>
              <a:ea typeface="Arial" charset="0"/>
              <a:cs typeface="Arial" charset="0"/>
              <a:sym typeface="Cabin"/>
            </a:endParaRPr>
          </a:p>
        </p:txBody>
      </p:sp>
      <p:sp>
        <p:nvSpPr>
          <p:cNvPr id="5" name="Shape 737"/>
          <p:cNvSpPr txBox="1"/>
          <p:nvPr/>
        </p:nvSpPr>
        <p:spPr>
          <a:xfrm>
            <a:off x="10143852" y="2323781"/>
            <a:ext cx="4219499" cy="498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a:t>
            </a:r>
            <a:r>
              <a:rPr lang="es-ES" sz="3000" u="none" strike="noStrike" cap="none" dirty="0" smtClean="0">
                <a:solidFill>
                  <a:srgbClr val="FFFF00"/>
                </a:solidFill>
                <a:latin typeface="Arial" charset="0"/>
                <a:ea typeface="Arial" charset="0"/>
                <a:cs typeface="Arial" charset="0"/>
                <a:sym typeface="Cabin"/>
              </a:rPr>
              <a:t> python </a:t>
            </a:r>
            <a:r>
              <a:rPr lang="es-ES" sz="3000" dirty="0" smtClean="0">
                <a:solidFill>
                  <a:srgbClr val="FFFF00"/>
                </a:solidFill>
                <a:latin typeface="Arial" charset="0"/>
                <a:ea typeface="Arial" charset="0"/>
                <a:cs typeface="Arial" charset="0"/>
                <a:sym typeface="Cabin"/>
              </a:rPr>
              <a:t>smallbad</a:t>
            </a:r>
            <a:r>
              <a:rPr lang="es-ES" sz="3000" u="none" strike="noStrike" cap="none" dirty="0" smtClean="0">
                <a:solidFill>
                  <a:srgbClr val="FFFF00"/>
                </a:solidFill>
                <a:latin typeface="Arial" charset="0"/>
                <a:ea typeface="Arial" charset="0"/>
                <a:cs typeface="Arial" charset="0"/>
                <a:sym typeface="Cabin"/>
              </a:rPr>
              <a:t>.py</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Antes </a:t>
            </a:r>
            <a:r>
              <a:rPr lang="es-ES" sz="3000" dirty="0" smtClean="0">
                <a:solidFill>
                  <a:srgbClr val="00FFFF"/>
                </a:solidFill>
                <a:latin typeface="Arial" charset="0"/>
                <a:ea typeface="Arial" charset="0"/>
                <a:cs typeface="Arial" charset="0"/>
                <a:sym typeface="Cabin"/>
              </a:rPr>
              <a:t>-1</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00FFFF"/>
                </a:solidFill>
                <a:latin typeface="Arial" charset="0"/>
                <a:ea typeface="Arial" charset="0"/>
                <a:cs typeface="Arial" charset="0"/>
                <a:sym typeface="Cabin"/>
              </a:rPr>
              <a:t>  </a:t>
            </a:r>
            <a:r>
              <a:rPr lang="es-ES" sz="3000" u="none" strike="noStrike" cap="none" dirty="0" smtClean="0">
                <a:solidFill>
                  <a:srgbClr val="FF00FF"/>
                </a:solidFill>
                <a:latin typeface="Arial" charset="0"/>
                <a:ea typeface="Arial" charset="0"/>
                <a:cs typeface="Arial" charset="0"/>
                <a:sym typeface="Cabin"/>
              </a:rPr>
              <a:t>9</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00FFFF"/>
                </a:solidFill>
                <a:latin typeface="Arial" charset="0"/>
                <a:ea typeface="Arial" charset="0"/>
                <a:cs typeface="Arial" charset="0"/>
                <a:sym typeface="Cabin"/>
              </a:rPr>
              <a:t>  </a:t>
            </a:r>
            <a:r>
              <a:rPr lang="es-ES" sz="3000" u="none" strike="noStrike" cap="none" dirty="0" smtClean="0">
                <a:solidFill>
                  <a:srgbClr val="FF00FF"/>
                </a:solidFill>
                <a:latin typeface="Arial" charset="0"/>
                <a:ea typeface="Arial" charset="0"/>
                <a:cs typeface="Arial" charset="0"/>
                <a:sym typeface="Cabin"/>
              </a:rPr>
              <a:t>3</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00FFFF"/>
                </a:solidFill>
                <a:latin typeface="Arial" charset="0"/>
                <a:ea typeface="Arial" charset="0"/>
                <a:cs typeface="Arial" charset="0"/>
                <a:sym typeface="Cabin"/>
              </a:rPr>
              <a:t>  </a:t>
            </a:r>
            <a:r>
              <a:rPr lang="es-ES" sz="3000" u="none" strike="noStrike" cap="none" dirty="0" smtClean="0">
                <a:solidFill>
                  <a:srgbClr val="FF00FF"/>
                </a:solidFill>
                <a:latin typeface="Arial" charset="0"/>
                <a:ea typeface="Arial" charset="0"/>
                <a:cs typeface="Arial" charset="0"/>
                <a:sym typeface="Cabin"/>
              </a:rPr>
              <a:t>74</a:t>
            </a:r>
          </a:p>
          <a:p>
            <a:pPr marL="0" marR="0" lvl="0" indent="0" algn="l" rtl="0">
              <a:lnSpc>
                <a:spcPct val="100000"/>
              </a:lnSpc>
              <a:spcBef>
                <a:spcPts val="0"/>
              </a:spcBef>
              <a:spcAft>
                <a:spcPts val="0"/>
              </a:spcAft>
              <a:buClr>
                <a:srgbClr val="00FFFF"/>
              </a:buClr>
              <a:buSzPct val="25000"/>
              <a:buFont typeface="Cabin"/>
              <a:buNone/>
            </a:pPr>
            <a:r>
              <a:rPr lang="es-ES" sz="3000" dirty="0" smtClean="0">
                <a:solidFill>
                  <a:srgbClr val="00FF00"/>
                </a:solidFill>
                <a:latin typeface="Arial" charset="0"/>
                <a:ea typeface="Arial" charset="0"/>
                <a:cs typeface="Arial" charset="0"/>
                <a:sym typeface="Cabin"/>
              </a:rPr>
              <a:t>-1</a:t>
            </a:r>
            <a:r>
              <a:rPr lang="es-ES" sz="3000" u="none" strike="noStrike" cap="none" dirty="0" smtClean="0">
                <a:solidFill>
                  <a:srgbClr val="00FFFF"/>
                </a:solidFill>
                <a:latin typeface="Arial" charset="0"/>
                <a:ea typeface="Arial" charset="0"/>
                <a:cs typeface="Arial" charset="0"/>
                <a:sym typeface="Cabin"/>
              </a:rPr>
              <a:t>  </a:t>
            </a:r>
            <a:r>
              <a:rPr lang="es-ES" sz="3000" u="none" strike="noStrike" cap="none" dirty="0" smtClean="0">
                <a:solidFill>
                  <a:srgbClr val="FF00FF"/>
                </a:solidFill>
                <a:latin typeface="Arial" charset="0"/>
                <a:ea typeface="Arial" charset="0"/>
                <a:cs typeface="Arial" charset="0"/>
                <a:sym typeface="Cabin"/>
              </a:rPr>
              <a:t>15</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Después </a:t>
            </a:r>
            <a:r>
              <a:rPr lang="es-ES" sz="3000" dirty="0" smtClean="0">
                <a:solidFill>
                  <a:srgbClr val="00FFFF"/>
                </a:solidFill>
                <a:latin typeface="Arial" charset="0"/>
                <a:ea typeface="Arial" charset="0"/>
                <a:cs typeface="Arial" charset="0"/>
                <a:sym typeface="Cabin"/>
              </a:rPr>
              <a:t>-1</a:t>
            </a:r>
            <a:endParaRPr lang="es-ES" sz="3000" dirty="0">
              <a:solidFill>
                <a:srgbClr val="00FFFF"/>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extLst>
      <p:ext uri="{BB962C8B-B14F-4D97-AF65-F5344CB8AC3E}">
        <p14:creationId xmlns:p14="http://schemas.microsoft.com/office/powerpoint/2010/main" val="165775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Shape 743"/>
          <p:cNvSpPr txBox="1"/>
          <p:nvPr/>
        </p:nvSpPr>
        <p:spPr>
          <a:xfrm>
            <a:off x="1537935" y="2023359"/>
            <a:ext cx="77483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600" b="1" i="0" u="none" strike="noStrike" cap="none" noProof="1" smtClean="0">
                <a:solidFill>
                  <a:srgbClr val="00FF00"/>
                </a:solidFill>
                <a:latin typeface="Courier New"/>
                <a:ea typeface="Courier New"/>
                <a:cs typeface="Courier New"/>
                <a:sym typeface="Courier New"/>
              </a:rPr>
              <a:t>menor </a:t>
            </a:r>
            <a:r>
              <a:rPr lang="en-US" sz="2600" b="1" i="0" u="none" strike="noStrike" cap="none" noProof="1" smtClean="0">
                <a:solidFill>
                  <a:srgbClr val="00FF00"/>
                </a:solidFill>
                <a:latin typeface="Courier New"/>
                <a:ea typeface="Courier New"/>
                <a:cs typeface="Courier New"/>
                <a:sym typeface="Courier New"/>
              </a:rPr>
              <a:t>=</a:t>
            </a:r>
            <a:r>
              <a:rPr lang="en-US" sz="2600" b="1" i="0" u="none" strike="noStrike" cap="none" noProof="1" smtClean="0">
                <a:solidFill>
                  <a:srgbClr val="FF7F00"/>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Ninguno</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noProof="1" smtClean="0">
                <a:solidFill>
                  <a:srgbClr val="FFFF00"/>
                </a:solidFill>
                <a:latin typeface="Courier New"/>
                <a:ea typeface="Courier New"/>
                <a:cs typeface="Courier New"/>
                <a:sym typeface="Courier New"/>
              </a:rPr>
              <a:t>print</a:t>
            </a:r>
            <a:r>
              <a:rPr lang="en-US" sz="2600" b="1" i="0" u="none" strike="noStrike" cap="none" noProof="1" smtClean="0">
                <a:solidFill>
                  <a:schemeClr val="bg1"/>
                </a:solidFill>
                <a:latin typeface="Courier New"/>
                <a:ea typeface="Courier New"/>
                <a:cs typeface="Courier New"/>
                <a:sym typeface="Courier New"/>
              </a:rPr>
              <a:t>(</a:t>
            </a:r>
            <a:r>
              <a:rPr lang="en-US" sz="2600" b="1" i="0" u="none" strike="noStrike" cap="none" noProof="1" smtClean="0">
                <a:solidFill>
                  <a:srgbClr val="FF7F00"/>
                </a:solidFill>
                <a:latin typeface="Courier New"/>
                <a:ea typeface="Courier New"/>
                <a:cs typeface="Courier New"/>
                <a:sym typeface="Courier New"/>
              </a:rPr>
              <a:t>'Antes</a:t>
            </a:r>
            <a:r>
              <a:rPr lang="en-US" sz="2600" b="1" noProof="1" smtClean="0">
                <a:solidFill>
                  <a:srgbClr val="FF7F00"/>
                </a:solidFill>
                <a:latin typeface="Courier New"/>
                <a:ea typeface="Courier New"/>
                <a:cs typeface="Courier New"/>
                <a:sym typeface="Courier New"/>
              </a:rPr>
              <a:t>'</a:t>
            </a:r>
            <a:r>
              <a:rPr lang="en-US" sz="2600" b="1" noProof="1" smtClean="0">
                <a:solidFill>
                  <a:schemeClr val="bg1"/>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600" b="1" i="0" u="none" strike="noStrike" cap="none" noProof="1" smtClean="0">
                <a:solidFill>
                  <a:srgbClr val="FFFF00"/>
                </a:solidFill>
                <a:latin typeface="Courier New"/>
                <a:ea typeface="Courier New"/>
                <a:cs typeface="Courier New"/>
                <a:sym typeface="Courier New"/>
              </a:rPr>
              <a:t>for </a:t>
            </a:r>
            <a:r>
              <a:rPr lang="en-US" sz="2600" b="1" i="0" u="none" strike="noStrike" cap="none" noProof="1" smtClean="0">
                <a:solidFill>
                  <a:srgbClr val="FF00FF"/>
                </a:solidFill>
                <a:latin typeface="Courier New"/>
                <a:ea typeface="Courier New"/>
                <a:cs typeface="Courier New"/>
                <a:sym typeface="Courier New"/>
              </a:rPr>
              <a:t>valor </a:t>
            </a:r>
            <a:r>
              <a:rPr lang="en-US" sz="2600" b="1" i="0" u="none" strike="noStrike" cap="none" noProof="1" smtClean="0">
                <a:solidFill>
                  <a:schemeClr val="lt1"/>
                </a:solidFill>
                <a:latin typeface="Courier New"/>
                <a:ea typeface="Courier New"/>
                <a:cs typeface="Courier New"/>
                <a:sym typeface="Courier New"/>
              </a:rPr>
              <a:t>in </a:t>
            </a:r>
            <a:r>
              <a:rPr lang="en-US" sz="2600" b="1" i="0" u="none" strike="noStrike" cap="none" noProof="1" smtClean="0">
                <a:solidFill>
                  <a:srgbClr val="FF00FF"/>
                </a:solidFill>
                <a:latin typeface="Courier New"/>
                <a:ea typeface="Courier New"/>
                <a:cs typeface="Courier New"/>
                <a:sym typeface="Courier New"/>
              </a:rPr>
              <a:t>[9, 41, 12, 3, 74, 15] :</a:t>
            </a:r>
          </a:p>
          <a:p>
            <a:pPr lvl="0">
              <a:buClr>
                <a:srgbClr val="FF00FF"/>
              </a:buClr>
              <a:buSzPct val="25000"/>
            </a:pPr>
            <a:r>
              <a:rPr lang="en-US" sz="2600" b="1" i="0" u="none" strike="noStrike" cap="none" noProof="1" smtClean="0">
                <a:solidFill>
                  <a:srgbClr val="FF00FF"/>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if </a:t>
            </a:r>
            <a:r>
              <a:rPr lang="en-US" sz="2600" b="1" noProof="1" smtClean="0">
                <a:solidFill>
                  <a:srgbClr val="00FF00"/>
                </a:solidFill>
                <a:latin typeface="Courier New"/>
                <a:ea typeface="Courier New"/>
                <a:cs typeface="Courier New"/>
                <a:sym typeface="Courier New"/>
              </a:rPr>
              <a:t>menor </a:t>
            </a:r>
            <a:r>
              <a:rPr lang="en-US" sz="2600" b="1" u="none" strike="noStrike" cap="none" noProof="1" smtClean="0">
                <a:solidFill>
                  <a:srgbClr val="FFFF00"/>
                </a:solidFill>
                <a:latin typeface="Courier New"/>
                <a:ea typeface="Courier New"/>
                <a:cs typeface="Courier New"/>
                <a:sym typeface="Courier New"/>
              </a:rPr>
              <a:t>is </a:t>
            </a:r>
            <a:r>
              <a:rPr lang="en-US" sz="2600" b="1" i="0" u="none" strike="noStrike" cap="none" noProof="1" smtClean="0">
                <a:solidFill>
                  <a:srgbClr val="00FF00"/>
                </a:solidFill>
                <a:latin typeface="Courier New"/>
                <a:ea typeface="Courier New"/>
                <a:cs typeface="Courier New"/>
                <a:sym typeface="Courier New"/>
              </a:rPr>
              <a:t>Ninguno</a:t>
            </a:r>
            <a:r>
              <a:rPr lang="en-US" sz="2600" b="1" i="0" u="none" strike="noStrike" cap="none" noProof="1" smtClean="0">
                <a:solidFill>
                  <a:srgbClr val="FF00FF"/>
                </a:solidFill>
                <a:latin typeface="Courier New"/>
                <a:ea typeface="Courier New"/>
                <a:cs typeface="Courier New"/>
                <a:sym typeface="Courier New"/>
              </a:rPr>
              <a:t>: </a:t>
            </a:r>
          </a:p>
          <a:p>
            <a:pPr lvl="0">
              <a:buClr>
                <a:srgbClr val="00FF00"/>
              </a:buClr>
              <a:buSzPct val="25000"/>
            </a:pPr>
            <a:r>
              <a:rPr lang="en-US" sz="2600" b="1" i="0" u="none" strike="noStrike" cap="none" noProof="1" smtClean="0">
                <a:solidFill>
                  <a:srgbClr val="00FF00"/>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rgbClr val="FF00FF"/>
                </a:solidFill>
                <a:latin typeface="Courier New"/>
                <a:ea typeface="Courier New"/>
                <a:cs typeface="Courier New"/>
                <a:sym typeface="Courier New"/>
              </a:rPr>
              <a:t>= </a:t>
            </a:r>
            <a:r>
              <a:rPr lang="en-US" sz="2600" b="1" i="0" u="none" strike="noStrike" cap="none" noProof="1" smtClean="0">
                <a:solidFill>
                  <a:srgbClr val="FF00FF"/>
                </a:solidFill>
                <a:latin typeface="Courier New"/>
                <a:ea typeface="Courier New"/>
                <a:cs typeface="Courier New"/>
                <a:sym typeface="Courier New"/>
              </a:rPr>
              <a:t>valor</a:t>
            </a:r>
          </a:p>
          <a:p>
            <a:pPr lvl="0">
              <a:buClr>
                <a:srgbClr val="FF00FF"/>
              </a:buClr>
              <a:buSzPct val="25000"/>
            </a:pPr>
            <a:r>
              <a:rPr lang="en-US" sz="2600" b="1" i="0" u="none" strike="noStrike" cap="none" noProof="1" smtClean="0">
                <a:solidFill>
                  <a:srgbClr val="FF00FF"/>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elif</a:t>
            </a:r>
            <a:r>
              <a:rPr lang="en-US" sz="2600" b="1" i="0" u="none" strike="noStrike" cap="none" noProof="1" smtClean="0">
                <a:solidFill>
                  <a:srgbClr val="FF00FF"/>
                </a:solidFill>
                <a:latin typeface="Courier New"/>
                <a:ea typeface="Courier New"/>
                <a:cs typeface="Courier New"/>
                <a:sym typeface="Courier New"/>
              </a:rPr>
              <a:t> valor </a:t>
            </a:r>
            <a:r>
              <a:rPr lang="en-US" sz="2600" b="1" i="0" u="none" strike="noStrike" cap="none" noProof="1" smtClean="0">
                <a:solidFill>
                  <a:srgbClr val="FF00FF"/>
                </a:solidFill>
                <a:latin typeface="Courier New"/>
                <a:ea typeface="Courier New"/>
                <a:cs typeface="Courier New"/>
                <a:sym typeface="Courier New"/>
              </a:rPr>
              <a:t>&lt; </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rgbClr val="FF00FF"/>
                </a:solidFill>
                <a:latin typeface="Courier New"/>
                <a:ea typeface="Courier New"/>
                <a:cs typeface="Courier New"/>
                <a:sym typeface="Courier New"/>
              </a:rPr>
              <a:t>: </a:t>
            </a:r>
          </a:p>
          <a:p>
            <a:pPr lvl="0">
              <a:buClr>
                <a:srgbClr val="00FF00"/>
              </a:buClr>
              <a:buSzPct val="25000"/>
            </a:pPr>
            <a:r>
              <a:rPr lang="en-US" sz="2600" b="1" i="0" u="none" strike="noStrike" cap="none" noProof="1" smtClean="0">
                <a:solidFill>
                  <a:srgbClr val="00FF00"/>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a:t>
            </a:r>
            <a:r>
              <a:rPr lang="en-US" sz="2600" b="1" i="0" u="none" strike="noStrike" cap="none" noProof="1" smtClean="0">
                <a:solidFill>
                  <a:srgbClr val="FF00FF"/>
                </a:solidFill>
                <a:latin typeface="Courier New"/>
                <a:ea typeface="Courier New"/>
                <a:cs typeface="Courier New"/>
                <a:sym typeface="Courier New"/>
              </a:rPr>
              <a:t> </a:t>
            </a:r>
            <a:r>
              <a:rPr lang="en-US" sz="2600" b="1" i="0" u="none" strike="noStrike" cap="none" noProof="1" smtClean="0">
                <a:solidFill>
                  <a:srgbClr val="FF00FF"/>
                </a:solidFill>
                <a:latin typeface="Courier New"/>
                <a:ea typeface="Courier New"/>
                <a:cs typeface="Courier New"/>
                <a:sym typeface="Courier New"/>
              </a:rPr>
              <a:t>= valor</a:t>
            </a:r>
          </a:p>
          <a:p>
            <a:pPr lvl="0">
              <a:buClr>
                <a:srgbClr val="FF00FF"/>
              </a:buClr>
              <a:buSzPct val="25000"/>
            </a:pPr>
            <a:r>
              <a:rPr lang="en-US" sz="2600" b="1" i="0" u="none" strike="noStrike" cap="none" noProof="1" smtClean="0">
                <a:solidFill>
                  <a:srgbClr val="FF00FF"/>
                </a:solidFill>
                <a:latin typeface="Courier New"/>
                <a:ea typeface="Courier New"/>
                <a:cs typeface="Courier New"/>
                <a:sym typeface="Courier New"/>
              </a:rPr>
              <a:t>    </a:t>
            </a:r>
            <a:r>
              <a:rPr lang="en-US" sz="2600" b="1" i="0" u="none" strike="noStrike" cap="none" noProof="1" smtClean="0">
                <a:solidFill>
                  <a:srgbClr val="FFFF00"/>
                </a:solidFill>
                <a:latin typeface="Courier New"/>
                <a:ea typeface="Courier New"/>
                <a:cs typeface="Courier New"/>
                <a:sym typeface="Courier New"/>
              </a:rPr>
              <a:t>print</a:t>
            </a:r>
            <a:r>
              <a:rPr lang="en-US" sz="2600" b="1" noProof="1" smtClean="0">
                <a:solidFill>
                  <a:schemeClr val="bg1"/>
                </a:solidFill>
                <a:latin typeface="Courier New"/>
                <a:ea typeface="Courier New"/>
                <a:cs typeface="Courier New"/>
                <a:sym typeface="Courier New"/>
              </a:rPr>
              <a:t>(</a:t>
            </a:r>
            <a:r>
              <a:rPr lang="en-US" sz="2600" b="1" noProof="1" smtClean="0">
                <a:solidFill>
                  <a:srgbClr val="00FF00"/>
                </a:solidFill>
                <a:latin typeface="Courier New"/>
                <a:ea typeface="Courier New"/>
                <a:cs typeface="Courier New"/>
                <a:sym typeface="Courier New"/>
              </a:rPr>
              <a:t>menor, </a:t>
            </a:r>
            <a:r>
              <a:rPr lang="en-US" sz="2600" b="1" i="0" u="none" strike="noStrike" cap="none" noProof="1" smtClean="0">
                <a:solidFill>
                  <a:srgbClr val="FF00FF"/>
                </a:solidFill>
                <a:latin typeface="Courier New"/>
                <a:ea typeface="Courier New"/>
                <a:cs typeface="Courier New"/>
                <a:sym typeface="Courier New"/>
              </a:rPr>
              <a:t>valor</a:t>
            </a:r>
            <a:r>
              <a:rPr lang="en-US" sz="2600" b="1" i="0" u="none" strike="noStrike" cap="none" noProof="1" smtClean="0">
                <a:solidFill>
                  <a:schemeClr val="bg1"/>
                </a:solidFill>
                <a:latin typeface="Courier New"/>
                <a:ea typeface="Courier New"/>
                <a:cs typeface="Courier New"/>
                <a:sym typeface="Courier New"/>
              </a:rPr>
              <a:t>)</a:t>
            </a:r>
          </a:p>
          <a:p>
            <a:pPr lvl="0">
              <a:buClr>
                <a:srgbClr val="FFFF00"/>
              </a:buClr>
              <a:buSzPct val="25000"/>
            </a:pPr>
            <a:r>
              <a:rPr lang="en-US" sz="2600" b="1" i="0" u="none" strike="noStrike" cap="none" noProof="1" smtClean="0">
                <a:solidFill>
                  <a:srgbClr val="FFFF00"/>
                </a:solidFill>
                <a:latin typeface="Courier New"/>
                <a:ea typeface="Courier New"/>
                <a:cs typeface="Courier New"/>
                <a:sym typeface="Courier New"/>
              </a:rPr>
              <a:t>print</a:t>
            </a:r>
            <a:r>
              <a:rPr lang="en-US" sz="2600" b="1" noProof="1" smtClean="0">
                <a:solidFill>
                  <a:schemeClr val="bg1"/>
                </a:solidFill>
                <a:latin typeface="Courier New"/>
                <a:ea typeface="Courier New"/>
                <a:cs typeface="Courier New"/>
                <a:sym typeface="Courier New"/>
              </a:rPr>
              <a:t>(</a:t>
            </a:r>
            <a:r>
              <a:rPr lang="en-US" sz="2600" b="1" i="0" u="none" strike="noStrike" cap="none" noProof="1" smtClean="0">
                <a:solidFill>
                  <a:srgbClr val="FF7F00"/>
                </a:solidFill>
                <a:latin typeface="Courier New"/>
                <a:ea typeface="Courier New"/>
                <a:cs typeface="Courier New"/>
                <a:sym typeface="Courier New"/>
              </a:rPr>
              <a:t>'Después</a:t>
            </a:r>
            <a:r>
              <a:rPr lang="en-US" sz="2600" b="1" i="0" u="none" strike="noStrike" cap="none" noProof="1" smtClean="0">
                <a:solidFill>
                  <a:srgbClr val="FF7F00"/>
                </a:solidFill>
                <a:latin typeface="Courier New"/>
                <a:ea typeface="Courier New"/>
                <a:cs typeface="Courier New"/>
                <a:sym typeface="Courier New"/>
              </a:rPr>
              <a:t>', </a:t>
            </a:r>
            <a:r>
              <a:rPr lang="en-US" sz="2600" b="1" noProof="1" smtClean="0">
                <a:solidFill>
                  <a:srgbClr val="00FF00"/>
                </a:solidFill>
                <a:latin typeface="Courier New"/>
                <a:ea typeface="Courier New"/>
                <a:cs typeface="Courier New"/>
                <a:sym typeface="Courier New"/>
              </a:rPr>
              <a:t>menor</a:t>
            </a:r>
            <a:r>
              <a:rPr lang="en-US" sz="2600" b="1" i="0" u="none" strike="noStrike" cap="none" noProof="1" smtClean="0">
                <a:solidFill>
                  <a:schemeClr val="bg1"/>
                </a:solidFill>
                <a:latin typeface="Courier New"/>
                <a:ea typeface="Courier New"/>
                <a:cs typeface="Courier New"/>
                <a:sym typeface="Courier New"/>
              </a:rPr>
              <a:t>)</a:t>
            </a:r>
            <a:endParaRPr lang="en-US" sz="2600" b="1" i="0" u="none" strike="noStrike" cap="none" noProof="1">
              <a:solidFill>
                <a:schemeClr val="bg1"/>
              </a:solidFill>
              <a:latin typeface="Courier New"/>
              <a:ea typeface="Courier New"/>
              <a:cs typeface="Courier New"/>
              <a:sym typeface="Courier New"/>
            </a:endParaRPr>
          </a:p>
        </p:txBody>
      </p:sp>
      <p:sp>
        <p:nvSpPr>
          <p:cNvPr id="744" name="Shape 744"/>
          <p:cNvSpPr txBox="1"/>
          <p:nvPr/>
        </p:nvSpPr>
        <p:spPr>
          <a:xfrm>
            <a:off x="10303846" y="2340236"/>
            <a:ext cx="37973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000" u="none" strike="noStrike" cap="none" dirty="0" smtClean="0">
                <a:solidFill>
                  <a:schemeClr val="lt1"/>
                </a:solidFill>
                <a:latin typeface="Arial" charset="0"/>
                <a:ea typeface="Arial" charset="0"/>
                <a:cs typeface="Arial" charset="0"/>
                <a:sym typeface="Cabin"/>
              </a:rPr>
              <a:t>$</a:t>
            </a:r>
            <a:r>
              <a:rPr lang="es-ES" sz="3000" u="none" strike="noStrike" cap="none" dirty="0" smtClean="0">
                <a:solidFill>
                  <a:srgbClr val="FFFF00"/>
                </a:solidFill>
                <a:latin typeface="Arial" charset="0"/>
                <a:ea typeface="Arial" charset="0"/>
                <a:cs typeface="Arial" charset="0"/>
                <a:sym typeface="Cabin"/>
              </a:rPr>
              <a:t> python smallest.py </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Antes</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9</a:t>
            </a:r>
            <a:r>
              <a:rPr lang="es-ES" sz="3000" u="none" strike="noStrike" cap="none" dirty="0" smtClean="0">
                <a:solidFill>
                  <a:srgbClr val="FF00FF"/>
                </a:solidFill>
                <a:latin typeface="Arial" charset="0"/>
                <a:ea typeface="Arial" charset="0"/>
                <a:cs typeface="Arial" charset="0"/>
                <a:sym typeface="Cabin"/>
              </a:rPr>
              <a:t> 9</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9</a:t>
            </a:r>
            <a:r>
              <a:rPr lang="es-ES" sz="3000" u="none" strike="noStrike" cap="none" dirty="0" smtClean="0">
                <a:solidFill>
                  <a:srgbClr val="FF00FF"/>
                </a:solidFill>
                <a:latin typeface="Arial" charset="0"/>
                <a:ea typeface="Arial" charset="0"/>
                <a:cs typeface="Arial" charset="0"/>
                <a:sym typeface="Cabin"/>
              </a:rPr>
              <a:t> 41</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9</a:t>
            </a:r>
            <a:r>
              <a:rPr lang="es-ES" sz="3000" u="none" strike="noStrike" cap="none" dirty="0" smtClean="0">
                <a:solidFill>
                  <a:srgbClr val="FF00FF"/>
                </a:solidFill>
                <a:latin typeface="Arial" charset="0"/>
                <a:ea typeface="Arial" charset="0"/>
                <a:cs typeface="Arial" charset="0"/>
                <a:sym typeface="Cabin"/>
              </a:rPr>
              <a:t> 12</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3</a:t>
            </a:r>
            <a:r>
              <a:rPr lang="es-ES" sz="3000" u="none" strike="noStrike" cap="none" dirty="0" smtClean="0">
                <a:solidFill>
                  <a:srgbClr val="FF00FF"/>
                </a:solidFill>
                <a:latin typeface="Arial" charset="0"/>
                <a:ea typeface="Arial" charset="0"/>
                <a:cs typeface="Arial" charset="0"/>
                <a:sym typeface="Cabin"/>
              </a:rPr>
              <a:t> 3</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3</a:t>
            </a:r>
            <a:r>
              <a:rPr lang="es-ES" sz="3000" u="none" strike="noStrike" cap="none" dirty="0" smtClean="0">
                <a:solidFill>
                  <a:srgbClr val="FF00FF"/>
                </a:solidFill>
                <a:latin typeface="Arial" charset="0"/>
                <a:ea typeface="Arial" charset="0"/>
                <a:cs typeface="Arial" charset="0"/>
                <a:sym typeface="Cabin"/>
              </a:rPr>
              <a:t> 74</a:t>
            </a:r>
          </a:p>
          <a:p>
            <a:pPr marL="0" marR="0" lvl="0" indent="0" algn="l" rtl="0">
              <a:lnSpc>
                <a:spcPct val="100000"/>
              </a:lnSpc>
              <a:spcBef>
                <a:spcPts val="0"/>
              </a:spcBef>
              <a:spcAft>
                <a:spcPts val="0"/>
              </a:spcAft>
              <a:buClr>
                <a:srgbClr val="00FF00"/>
              </a:buClr>
              <a:buSzPct val="25000"/>
              <a:buFont typeface="Cabin"/>
              <a:buNone/>
            </a:pPr>
            <a:r>
              <a:rPr lang="es-ES" sz="3000" u="none" strike="noStrike" cap="none" dirty="0" smtClean="0">
                <a:solidFill>
                  <a:srgbClr val="00FF00"/>
                </a:solidFill>
                <a:latin typeface="Arial" charset="0"/>
                <a:ea typeface="Arial" charset="0"/>
                <a:cs typeface="Arial" charset="0"/>
                <a:sym typeface="Cabin"/>
              </a:rPr>
              <a:t>3</a:t>
            </a:r>
            <a:r>
              <a:rPr lang="es-ES" sz="3000" u="none" strike="noStrike" cap="none" dirty="0" smtClean="0">
                <a:solidFill>
                  <a:srgbClr val="FF00FF"/>
                </a:solidFill>
                <a:latin typeface="Arial" charset="0"/>
                <a:ea typeface="Arial" charset="0"/>
                <a:cs typeface="Arial" charset="0"/>
                <a:sym typeface="Cabin"/>
              </a:rPr>
              <a:t> 15</a:t>
            </a:r>
          </a:p>
          <a:p>
            <a:pPr marL="0" marR="0" lvl="0" indent="0" algn="l" rtl="0">
              <a:lnSpc>
                <a:spcPct val="100000"/>
              </a:lnSpc>
              <a:spcBef>
                <a:spcPts val="0"/>
              </a:spcBef>
              <a:spcAft>
                <a:spcPts val="0"/>
              </a:spcAft>
              <a:buClr>
                <a:srgbClr val="FF7F00"/>
              </a:buClr>
              <a:buSzPct val="25000"/>
              <a:buFont typeface="Cabin"/>
              <a:buNone/>
            </a:pPr>
            <a:r>
              <a:rPr lang="es-ES" sz="3000" u="none" strike="noStrike" cap="none" dirty="0" smtClean="0">
                <a:solidFill>
                  <a:srgbClr val="FF7F00"/>
                </a:solidFill>
                <a:latin typeface="Arial" charset="0"/>
                <a:ea typeface="Arial" charset="0"/>
                <a:cs typeface="Arial" charset="0"/>
                <a:sym typeface="Cabin"/>
              </a:rPr>
              <a:t>Después </a:t>
            </a:r>
            <a:r>
              <a:rPr lang="es-ES" sz="3000" u="none" strike="noStrike" cap="none" dirty="0" smtClean="0">
                <a:solidFill>
                  <a:srgbClr val="00FF00"/>
                </a:solidFill>
                <a:latin typeface="Arial" charset="0"/>
                <a:ea typeface="Arial" charset="0"/>
                <a:cs typeface="Arial" charset="0"/>
                <a:sym typeface="Cabin"/>
              </a:rPr>
              <a:t>3</a:t>
            </a:r>
            <a:endParaRPr lang="es-ES" sz="3000" u="none" strike="noStrike" cap="none" dirty="0">
              <a:solidFill>
                <a:srgbClr val="00FF00"/>
              </a:solidFill>
              <a:latin typeface="Arial" charset="0"/>
              <a:ea typeface="Arial" charset="0"/>
              <a:cs typeface="Arial" charset="0"/>
              <a:sym typeface="Cabin"/>
            </a:endParaRPr>
          </a:p>
        </p:txBody>
      </p:sp>
      <p:sp>
        <p:nvSpPr>
          <p:cNvPr id="745" name="Shape 745"/>
          <p:cNvSpPr txBox="1"/>
          <p:nvPr/>
        </p:nvSpPr>
        <p:spPr>
          <a:xfrm>
            <a:off x="774085" y="7008158"/>
            <a:ext cx="14859000" cy="1168451"/>
          </a:xfrm>
          <a:prstGeom prst="rect">
            <a:avLst/>
          </a:prstGeom>
          <a:noFill/>
          <a:ln>
            <a:noFill/>
          </a:ln>
        </p:spPr>
        <p:txBody>
          <a:bodyPr lIns="0" tIns="0" rIns="0" bIns="0" anchor="ctr" anchorCtr="0">
            <a:noAutofit/>
          </a:bodyPr>
          <a:lstStyle/>
          <a:p>
            <a:pPr lvl="0">
              <a:lnSpc>
                <a:spcPct val="115000"/>
              </a:lnSpc>
              <a:buClr>
                <a:schemeClr val="lt1"/>
              </a:buClr>
              <a:buSzPct val="25000"/>
            </a:pPr>
            <a:r>
              <a:rPr lang="es-ES" sz="3200" u="none" strike="noStrike" cap="none" dirty="0" smtClean="0">
                <a:solidFill>
                  <a:schemeClr val="lt1"/>
                </a:solidFill>
                <a:latin typeface="Arial" charset="0"/>
                <a:ea typeface="Arial" charset="0"/>
                <a:cs typeface="Arial" charset="0"/>
                <a:sym typeface="Cabin"/>
              </a:rPr>
              <a:t>Aún tenemos una variable que es </a:t>
            </a:r>
            <a:r>
              <a:rPr lang="es-ES" sz="3200" dirty="0">
                <a:solidFill>
                  <a:srgbClr val="00FF00"/>
                </a:solidFill>
                <a:latin typeface="Arial" charset="0"/>
                <a:ea typeface="Arial" charset="0"/>
                <a:cs typeface="Arial" charset="0"/>
                <a:sym typeface="Cabin"/>
              </a:rPr>
              <a:t>menor valor (</a:t>
            </a:r>
            <a:r>
              <a:rPr lang="es-ES" sz="3200" dirty="0" err="1" smtClean="0">
                <a:solidFill>
                  <a:srgbClr val="00FF00"/>
                </a:solidFill>
                <a:latin typeface="Arial" charset="0"/>
                <a:ea typeface="Arial" charset="0"/>
                <a:cs typeface="Arial" charset="0"/>
                <a:sym typeface="Cabin"/>
              </a:rPr>
              <a:t>smallest</a:t>
            </a:r>
            <a:r>
              <a:rPr lang="es-ES" sz="3200" dirty="0" smtClean="0">
                <a:solidFill>
                  <a:srgbClr val="00FF00"/>
                </a:solidFill>
                <a:latin typeface="Arial" charset="0"/>
                <a:ea typeface="Arial" charset="0"/>
                <a:cs typeface="Arial" charset="0"/>
                <a:sym typeface="Cabin"/>
              </a:rPr>
              <a:t>)</a:t>
            </a:r>
            <a:r>
              <a:rPr lang="es-ES" sz="3200" u="none" strike="noStrike" cap="none" dirty="0" smtClean="0">
                <a:solidFill>
                  <a:schemeClr val="lt1"/>
                </a:solidFill>
                <a:latin typeface="Arial" charset="0"/>
                <a:ea typeface="Arial" charset="0"/>
                <a:cs typeface="Arial" charset="0"/>
                <a:sym typeface="Cabin"/>
              </a:rPr>
              <a:t> hasta ahora.  La primera vez en el bucle  </a:t>
            </a:r>
            <a:r>
              <a:rPr lang="es-ES" sz="3200" dirty="0" smtClean="0">
                <a:solidFill>
                  <a:srgbClr val="00FF00"/>
                </a:solidFill>
                <a:latin typeface="Arial" charset="0"/>
                <a:ea typeface="Arial" charset="0"/>
                <a:cs typeface="Arial" charset="0"/>
                <a:sym typeface="Cabin"/>
              </a:rPr>
              <a:t>menor valor</a:t>
            </a:r>
            <a:r>
              <a:rPr lang="es-ES" sz="3200" u="none" strike="noStrike" cap="none" dirty="0" smtClean="0">
                <a:solidFill>
                  <a:srgbClr val="00FF00"/>
                </a:solidFill>
                <a:latin typeface="Arial" charset="0"/>
                <a:ea typeface="Arial" charset="0"/>
                <a:cs typeface="Arial" charset="0"/>
                <a:sym typeface="Cabin"/>
              </a:rPr>
              <a:t> </a:t>
            </a:r>
            <a:r>
              <a:rPr lang="es-ES" sz="3200" dirty="0" smtClean="0">
                <a:solidFill>
                  <a:schemeClr val="lt1"/>
                </a:solidFill>
                <a:latin typeface="Arial" charset="0"/>
                <a:ea typeface="Arial" charset="0"/>
                <a:cs typeface="Arial" charset="0"/>
                <a:sym typeface="Cabin"/>
              </a:rPr>
              <a:t>e</a:t>
            </a:r>
            <a:r>
              <a:rPr lang="es-ES" sz="3200" u="none" strike="noStrike" cap="none" dirty="0" smtClean="0">
                <a:solidFill>
                  <a:schemeClr val="lt1"/>
                </a:solidFill>
                <a:latin typeface="Arial" charset="0"/>
                <a:ea typeface="Arial" charset="0"/>
                <a:cs typeface="Arial" charset="0"/>
                <a:sym typeface="Cabin"/>
              </a:rPr>
              <a:t>s </a:t>
            </a:r>
            <a:r>
              <a:rPr lang="es-ES" sz="3200" u="none" strike="noStrike" cap="none" dirty="0" smtClean="0">
                <a:solidFill>
                  <a:srgbClr val="FFFF00"/>
                </a:solidFill>
                <a:latin typeface="Arial" charset="0"/>
                <a:ea typeface="Arial" charset="0"/>
                <a:cs typeface="Arial" charset="0"/>
                <a:sym typeface="Cabin"/>
              </a:rPr>
              <a:t>Ninguno</a:t>
            </a:r>
            <a:r>
              <a:rPr lang="es-ES" sz="3200" u="none" strike="noStrike" cap="none" dirty="0" smtClean="0">
                <a:solidFill>
                  <a:schemeClr val="lt1"/>
                </a:solidFill>
                <a:latin typeface="Arial" charset="0"/>
                <a:ea typeface="Arial" charset="0"/>
                <a:cs typeface="Arial" charset="0"/>
                <a:sym typeface="Cabin"/>
              </a:rPr>
              <a:t>, entonces tomamos el primer </a:t>
            </a:r>
            <a:r>
              <a:rPr lang="es-ES" sz="3200" u="none" strike="noStrike" cap="none" dirty="0" smtClean="0">
                <a:solidFill>
                  <a:srgbClr val="FF00FF"/>
                </a:solidFill>
                <a:latin typeface="Arial" charset="0"/>
                <a:ea typeface="Arial" charset="0"/>
                <a:cs typeface="Arial" charset="0"/>
                <a:sym typeface="Cabin"/>
              </a:rPr>
              <a:t>valor</a:t>
            </a:r>
            <a:r>
              <a:rPr lang="es-ES" sz="3200" u="none" strike="noStrike" cap="none" dirty="0" smtClean="0">
                <a:solidFill>
                  <a:schemeClr val="lt1"/>
                </a:solidFill>
                <a:latin typeface="Arial" charset="0"/>
                <a:ea typeface="Arial" charset="0"/>
                <a:cs typeface="Arial" charset="0"/>
                <a:sym typeface="Cabin"/>
              </a:rPr>
              <a:t> como  </a:t>
            </a:r>
            <a:r>
              <a:rPr lang="es-ES" sz="3200" u="none" strike="noStrike" cap="none" dirty="0" smtClean="0">
                <a:solidFill>
                  <a:srgbClr val="00FF00"/>
                </a:solidFill>
                <a:latin typeface="Arial" charset="0"/>
                <a:ea typeface="Arial" charset="0"/>
                <a:cs typeface="Arial" charset="0"/>
                <a:sym typeface="Cabin"/>
              </a:rPr>
              <a:t>menor valor</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sp>
        <p:nvSpPr>
          <p:cNvPr id="746" name="Shape 746"/>
          <p:cNvSpPr txBox="1">
            <a:spLocks noGrp="1"/>
          </p:cNvSpPr>
          <p:nvPr>
            <p:ph type="title"/>
          </p:nvPr>
        </p:nvSpPr>
        <p:spPr>
          <a:xfrm>
            <a:off x="0" y="817418"/>
            <a:ext cx="16256000" cy="2178030"/>
          </a:xfrm>
          <a:prstGeom prst="rect">
            <a:avLst/>
          </a:prstGeom>
          <a:noFill/>
          <a:ln>
            <a:noFill/>
          </a:ln>
        </p:spPr>
        <p:txBody>
          <a:bodyPr lIns="38100" tIns="38100" rIns="38100" bIns="38100" anchor="ctr" anchorCtr="0">
            <a:noAutofit/>
          </a:bodyPr>
          <a:lstStyle/>
          <a:p>
            <a:pPr lvl="0">
              <a:buClr>
                <a:srgbClr val="00FF00"/>
              </a:buClr>
              <a:buSzPct val="25000"/>
            </a:pPr>
            <a:r>
              <a:rPr lang="es-ES" sz="8000" b="1" dirty="0" smtClean="0">
                <a:solidFill>
                  <a:srgbClr val="FFFF00"/>
                </a:solidFill>
                <a:latin typeface="Arial" charset="0"/>
                <a:ea typeface="Arial" charset="0"/>
                <a:cs typeface="Arial" charset="0"/>
                <a:sym typeface="Cabin"/>
              </a:rPr>
              <a:t>Cómo Encontrar el Menor Valor</a:t>
            </a:r>
            <a:endParaRPr lang="en-US" sz="7600" b="1" dirty="0">
              <a:solidFill>
                <a:srgbClr val="FFFF00"/>
              </a:solidFill>
              <a:latin typeface="Arial" charset="0"/>
              <a:ea typeface="Arial" charset="0"/>
              <a:cs typeface="Arial" charset="0"/>
              <a:sym typeface="Cabin"/>
            </a:endParaRPr>
          </a:p>
        </p:txBody>
      </p:sp>
      <p:sp>
        <p:nvSpPr>
          <p:cNvPr id="7" name="6 CuadroTexto"/>
          <p:cNvSpPr txBox="1"/>
          <p:nvPr/>
        </p:nvSpPr>
        <p:spPr>
          <a:xfrm>
            <a:off x="0" y="161022"/>
            <a:ext cx="5760720" cy="338554"/>
          </a:xfrm>
          <a:prstGeom prst="rect">
            <a:avLst/>
          </a:prstGeom>
          <a:solidFill>
            <a:srgbClr val="002060"/>
          </a:solidFill>
        </p:spPr>
        <p:txBody>
          <a:bodyPr wrap="square" rtlCol="0">
            <a:spAutoFit/>
          </a:bodyPr>
          <a:lstStyle/>
          <a:p>
            <a:endParaRPr lang="es-ES" sz="1600" b="1" dirty="0">
              <a:solidFill>
                <a:schemeClr val="bg1"/>
              </a:solidFil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53602" y="69348"/>
            <a:ext cx="2933700" cy="527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6 CuadroTexto"/>
          <p:cNvSpPr txBox="1"/>
          <p:nvPr/>
        </p:nvSpPr>
        <p:spPr>
          <a:xfrm>
            <a:off x="12438750" y="179327"/>
            <a:ext cx="2723823" cy="369332"/>
          </a:xfrm>
          <a:prstGeom prst="rect">
            <a:avLst/>
          </a:prstGeom>
          <a:noFill/>
        </p:spPr>
        <p:txBody>
          <a:bodyPr wrap="non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s-AR" sz="1800" dirty="0" smtClean="0">
                <a:solidFill>
                  <a:schemeClr val="bg1"/>
                </a:solidFill>
              </a:rPr>
              <a:t>PYTHON PARA TODOS</a:t>
            </a:r>
            <a:endParaRPr lang="es-AR" sz="1800" dirty="0">
              <a:solidFill>
                <a:schemeClr val="bg1"/>
              </a:solidFill>
            </a:endParaRP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44" y="176715"/>
            <a:ext cx="3898076" cy="4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148634" y="176715"/>
            <a:ext cx="3935686" cy="369332"/>
          </a:xfrm>
          <a:prstGeom prst="rect">
            <a:avLst/>
          </a:prstGeom>
          <a:noFill/>
        </p:spPr>
        <p:txBody>
          <a:bodyPr wrap="square" rtlCol="0">
            <a:spAutoFit/>
          </a:bodyPr>
          <a:lstStyle/>
          <a:p>
            <a:r>
              <a:rPr lang="es-AR" sz="1800" dirty="0" smtClean="0">
                <a:solidFill>
                  <a:schemeClr val="bg1"/>
                </a:solidFill>
              </a:rPr>
              <a:t>Bucles e Iteración  – Parte 4</a:t>
            </a:r>
            <a:endParaRPr lang="es-AR" sz="18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50831 Lung MOOC Hayman Early Stage Definitive_JK-090815">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4634</TotalTime>
  <Words>1247</Words>
  <Application>Microsoft Office PowerPoint</Application>
  <PresentationFormat>Personalizado</PresentationFormat>
  <Paragraphs>207</Paragraphs>
  <Slides>12</Slides>
  <Notes>12</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150831 Lung MOOC Hayman Early Stage Definitive_JK-090815</vt:lpstr>
      <vt:lpstr>Conteo en un Bucle</vt:lpstr>
      <vt:lpstr>Suma en un Bucle</vt:lpstr>
      <vt:lpstr>Sacar el Promedio en un Bucle</vt:lpstr>
      <vt:lpstr>Filtrar en un Bucle</vt:lpstr>
      <vt:lpstr>Búsqueda Utilizando una Variable Booleana</vt:lpstr>
      <vt:lpstr>Cómo Encontrar el Menor Valor</vt:lpstr>
      <vt:lpstr>Cómo Encontrar el Menor Valor</vt:lpstr>
      <vt:lpstr>Cómo Encontrar el Menor Valor</vt:lpstr>
      <vt:lpstr>Cómo Encontrar el Menor Valor</vt:lpstr>
      <vt:lpstr>Los Operadores “is” e “is not”</vt:lpstr>
      <vt:lpstr>Síntesis</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Loops and Iteration</dc:title>
  <dc:creator>Nancy</dc:creator>
  <cp:lastModifiedBy>HP</cp:lastModifiedBy>
  <cp:revision>96</cp:revision>
  <dcterms:modified xsi:type="dcterms:W3CDTF">2019-06-27T19:24:52Z</dcterms:modified>
</cp:coreProperties>
</file>