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703" r:id="rId1"/>
  </p:sldMasterIdLst>
  <p:notesMasterIdLst>
    <p:notesMasterId r:id="rId26"/>
  </p:notesMasterIdLst>
  <p:sldIdLst>
    <p:sldId id="256" r:id="rId2"/>
    <p:sldId id="257" r:id="rId3"/>
    <p:sldId id="258" r:id="rId4"/>
    <p:sldId id="259" r:id="rId5"/>
    <p:sldId id="260" r:id="rId6"/>
    <p:sldId id="261" r:id="rId7"/>
    <p:sldId id="262" r:id="rId8"/>
    <p:sldId id="263" r:id="rId9"/>
    <p:sldId id="264" r:id="rId10"/>
    <p:sldId id="265" r:id="rId11"/>
    <p:sldId id="279"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321" r:id="rId25"/>
  </p:sldIdLst>
  <p:sldSz cx="16256000" cy="9144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880">
          <p15:clr>
            <a:srgbClr val="A4A3A4"/>
          </p15:clr>
        </p15:guide>
        <p15:guide id="2" pos="5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FF"/>
    <a:srgbClr val="FFD966"/>
    <a:srgbClr val="00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745"/>
    <p:restoredTop sz="94485"/>
  </p:normalViewPr>
  <p:slideViewPr>
    <p:cSldViewPr snapToGrid="0" snapToObjects="1">
      <p:cViewPr varScale="1">
        <p:scale>
          <a:sx n="62" d="100"/>
          <a:sy n="62" d="100"/>
        </p:scale>
        <p:origin x="96" y="414"/>
      </p:cViewPr>
      <p:guideLst>
        <p:guide orient="horz" pos="2880"/>
        <p:guide pos="512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a:endParaRPr/>
          </a:p>
        </p:txBody>
      </p:sp>
    </p:spTree>
    <p:extLst>
      <p:ext uri="{BB962C8B-B14F-4D97-AF65-F5344CB8AC3E}">
        <p14:creationId xmlns:p14="http://schemas.microsoft.com/office/powerpoint/2010/main" val="1152334036"/>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9"/>
        <p:cNvGrpSpPr/>
        <p:nvPr/>
      </p:nvGrpSpPr>
      <p:grpSpPr>
        <a:xfrm>
          <a:off x="0" y="0"/>
          <a:ext cx="0" cy="0"/>
          <a:chOff x="0" y="0"/>
          <a:chExt cx="0" cy="0"/>
        </a:xfrm>
      </p:grpSpPr>
      <p:sp>
        <p:nvSpPr>
          <p:cNvPr id="200" name="Shape 200"/>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r>
              <a:rPr lang="el-GR" dirty="0">
                <a:solidFill>
                  <a:schemeClr val="dk2"/>
                </a:solidFill>
              </a:rPr>
              <a:t>Σημείωση από τον </a:t>
            </a:r>
            <a:r>
              <a:rPr lang="en-US" dirty="0">
                <a:solidFill>
                  <a:schemeClr val="dk2"/>
                </a:solidFill>
              </a:rPr>
              <a:t> Chuck</a:t>
            </a:r>
            <a:r>
              <a:rPr lang="el-GR" dirty="0">
                <a:solidFill>
                  <a:schemeClr val="dk2"/>
                </a:solidFill>
              </a:rPr>
              <a:t>. Εάν χρησιμοποιείτε αυτό το υλικό, μπορείτε να αφαιρέσετε το λογότυπο UM και να το αντικαταστήσετε με το δικό σας, αλλά διατηρήστε το λογότυπο CC-BY στην πρώτη σελίδα καθώς την/τις σελίδα/</a:t>
            </a:r>
            <a:r>
              <a:rPr lang="el-GR" dirty="0" err="1">
                <a:solidFill>
                  <a:schemeClr val="dk2"/>
                </a:solidFill>
              </a:rPr>
              <a:t>ες</a:t>
            </a:r>
            <a:r>
              <a:rPr lang="el-GR">
                <a:solidFill>
                  <a:schemeClr val="dk2"/>
                </a:solidFill>
              </a:rPr>
              <a:t> αναγνώρισης.</a:t>
            </a:r>
            <a:endParaRPr lang="en-US" dirty="0">
              <a:solidFill>
                <a:schemeClr val="dk2"/>
              </a:solidFill>
            </a:endParaRPr>
          </a:p>
        </p:txBody>
      </p:sp>
      <p:sp>
        <p:nvSpPr>
          <p:cNvPr id="201" name="Shape 20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7061440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6"/>
        <p:cNvGrpSpPr/>
        <p:nvPr/>
      </p:nvGrpSpPr>
      <p:grpSpPr>
        <a:xfrm>
          <a:off x="0" y="0"/>
          <a:ext cx="0" cy="0"/>
          <a:chOff x="0" y="0"/>
          <a:chExt cx="0" cy="0"/>
        </a:xfrm>
      </p:grpSpPr>
      <p:sp>
        <p:nvSpPr>
          <p:cNvPr id="277" name="Shape 277"/>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278" name="Shape 27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66305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3"/>
        <p:cNvGrpSpPr/>
        <p:nvPr/>
      </p:nvGrpSpPr>
      <p:grpSpPr>
        <a:xfrm>
          <a:off x="0" y="0"/>
          <a:ext cx="0" cy="0"/>
          <a:chOff x="0" y="0"/>
          <a:chExt cx="0" cy="0"/>
        </a:xfrm>
      </p:grpSpPr>
      <p:sp>
        <p:nvSpPr>
          <p:cNvPr id="284" name="Shape 284"/>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285" name="Shape 28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5942019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0"/>
        <p:cNvGrpSpPr/>
        <p:nvPr/>
      </p:nvGrpSpPr>
      <p:grpSpPr>
        <a:xfrm>
          <a:off x="0" y="0"/>
          <a:ext cx="0" cy="0"/>
          <a:chOff x="0" y="0"/>
          <a:chExt cx="0" cy="0"/>
        </a:xfrm>
      </p:grpSpPr>
      <p:sp>
        <p:nvSpPr>
          <p:cNvPr id="291" name="Shape 291"/>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292" name="Shape 29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5118519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7"/>
        <p:cNvGrpSpPr/>
        <p:nvPr/>
      </p:nvGrpSpPr>
      <p:grpSpPr>
        <a:xfrm>
          <a:off x="0" y="0"/>
          <a:ext cx="0" cy="0"/>
          <a:chOff x="0" y="0"/>
          <a:chExt cx="0" cy="0"/>
        </a:xfrm>
      </p:grpSpPr>
      <p:sp>
        <p:nvSpPr>
          <p:cNvPr id="298" name="Shape 298"/>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299" name="Shape 29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71457026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4"/>
        <p:cNvGrpSpPr/>
        <p:nvPr/>
      </p:nvGrpSpPr>
      <p:grpSpPr>
        <a:xfrm>
          <a:off x="0" y="0"/>
          <a:ext cx="0" cy="0"/>
          <a:chOff x="0" y="0"/>
          <a:chExt cx="0" cy="0"/>
        </a:xfrm>
      </p:grpSpPr>
      <p:sp>
        <p:nvSpPr>
          <p:cNvPr id="305" name="Shape 305"/>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306" name="Shape 30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5392344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1"/>
        <p:cNvGrpSpPr/>
        <p:nvPr/>
      </p:nvGrpSpPr>
      <p:grpSpPr>
        <a:xfrm>
          <a:off x="0" y="0"/>
          <a:ext cx="0" cy="0"/>
          <a:chOff x="0" y="0"/>
          <a:chExt cx="0" cy="0"/>
        </a:xfrm>
      </p:grpSpPr>
      <p:sp>
        <p:nvSpPr>
          <p:cNvPr id="312" name="Shape 312"/>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313" name="Shape 31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4621965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8"/>
        <p:cNvGrpSpPr/>
        <p:nvPr/>
      </p:nvGrpSpPr>
      <p:grpSpPr>
        <a:xfrm>
          <a:off x="0" y="0"/>
          <a:ext cx="0" cy="0"/>
          <a:chOff x="0" y="0"/>
          <a:chExt cx="0" cy="0"/>
        </a:xfrm>
      </p:grpSpPr>
      <p:sp>
        <p:nvSpPr>
          <p:cNvPr id="319" name="Shape 319"/>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320" name="Shape 32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7709837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6"/>
        <p:cNvGrpSpPr/>
        <p:nvPr/>
      </p:nvGrpSpPr>
      <p:grpSpPr>
        <a:xfrm>
          <a:off x="0" y="0"/>
          <a:ext cx="0" cy="0"/>
          <a:chOff x="0" y="0"/>
          <a:chExt cx="0" cy="0"/>
        </a:xfrm>
      </p:grpSpPr>
      <p:sp>
        <p:nvSpPr>
          <p:cNvPr id="327" name="Shape 327"/>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328" name="Shape 32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8989337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4"/>
        <p:cNvGrpSpPr/>
        <p:nvPr/>
      </p:nvGrpSpPr>
      <p:grpSpPr>
        <a:xfrm>
          <a:off x="0" y="0"/>
          <a:ext cx="0" cy="0"/>
          <a:chOff x="0" y="0"/>
          <a:chExt cx="0" cy="0"/>
        </a:xfrm>
      </p:grpSpPr>
      <p:sp>
        <p:nvSpPr>
          <p:cNvPr id="335" name="Shape 335"/>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336" name="Shape 33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568464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2"/>
        <p:cNvGrpSpPr/>
        <p:nvPr/>
      </p:nvGrpSpPr>
      <p:grpSpPr>
        <a:xfrm>
          <a:off x="0" y="0"/>
          <a:ext cx="0" cy="0"/>
          <a:chOff x="0" y="0"/>
          <a:chExt cx="0" cy="0"/>
        </a:xfrm>
      </p:grpSpPr>
      <p:sp>
        <p:nvSpPr>
          <p:cNvPr id="343" name="Shape 343"/>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344" name="Shape 34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080221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8"/>
        <p:cNvGrpSpPr/>
        <p:nvPr/>
      </p:nvGrpSpPr>
      <p:grpSpPr>
        <a:xfrm>
          <a:off x="0" y="0"/>
          <a:ext cx="0" cy="0"/>
          <a:chOff x="0" y="0"/>
          <a:chExt cx="0" cy="0"/>
        </a:xfrm>
      </p:grpSpPr>
      <p:sp>
        <p:nvSpPr>
          <p:cNvPr id="209" name="Shape 209"/>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210" name="Shape 21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28300588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1"/>
        <p:cNvGrpSpPr/>
        <p:nvPr/>
      </p:nvGrpSpPr>
      <p:grpSpPr>
        <a:xfrm>
          <a:off x="0" y="0"/>
          <a:ext cx="0" cy="0"/>
          <a:chOff x="0" y="0"/>
          <a:chExt cx="0" cy="0"/>
        </a:xfrm>
      </p:grpSpPr>
      <p:sp>
        <p:nvSpPr>
          <p:cNvPr id="352" name="Shape 352"/>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353" name="Shape 35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8155134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0"/>
        <p:cNvGrpSpPr/>
        <p:nvPr/>
      </p:nvGrpSpPr>
      <p:grpSpPr>
        <a:xfrm>
          <a:off x="0" y="0"/>
          <a:ext cx="0" cy="0"/>
          <a:chOff x="0" y="0"/>
          <a:chExt cx="0" cy="0"/>
        </a:xfrm>
      </p:grpSpPr>
      <p:sp>
        <p:nvSpPr>
          <p:cNvPr id="361" name="Shape 361"/>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362" name="Shape 36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12487939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7"/>
        <p:cNvGrpSpPr/>
        <p:nvPr/>
      </p:nvGrpSpPr>
      <p:grpSpPr>
        <a:xfrm>
          <a:off x="0" y="0"/>
          <a:ext cx="0" cy="0"/>
          <a:chOff x="0" y="0"/>
          <a:chExt cx="0" cy="0"/>
        </a:xfrm>
      </p:grpSpPr>
      <p:sp>
        <p:nvSpPr>
          <p:cNvPr id="368" name="Shape 368"/>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369" name="Shape 36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500938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42"/>
        <p:cNvGrpSpPr/>
        <p:nvPr/>
      </p:nvGrpSpPr>
      <p:grpSpPr>
        <a:xfrm>
          <a:off x="0" y="0"/>
          <a:ext cx="0" cy="0"/>
          <a:chOff x="0" y="0"/>
          <a:chExt cx="0" cy="0"/>
        </a:xfrm>
      </p:grpSpPr>
      <p:sp>
        <p:nvSpPr>
          <p:cNvPr id="643" name="Shape 64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44" name="Shape 644"/>
          <p:cNvSpPr txBox="1">
            <a:spLocks noGrp="1"/>
          </p:cNvSpPr>
          <p:nvPr>
            <p:ph type="body" idx="1"/>
          </p:nvPr>
        </p:nvSpPr>
        <p:spPr>
          <a:xfrm>
            <a:off x="685800" y="4343400"/>
            <a:ext cx="5486399" cy="4114800"/>
          </a:xfrm>
          <a:prstGeom prst="rect">
            <a:avLst/>
          </a:prstGeom>
        </p:spPr>
        <p:txBody>
          <a:bodyPr lIns="91425" tIns="91425" rIns="91425" bIns="91425" anchor="ctr" anchorCtr="0">
            <a:noAutofit/>
          </a:bodyPr>
          <a:lstStyle/>
          <a:p>
            <a:pPr lvl="0">
              <a:spcBef>
                <a:spcPts val="0"/>
              </a:spcBef>
              <a:buNone/>
            </a:pPr>
            <a:endParaRPr/>
          </a:p>
        </p:txBody>
      </p:sp>
    </p:spTree>
    <p:extLst>
      <p:ext uri="{BB962C8B-B14F-4D97-AF65-F5344CB8AC3E}">
        <p14:creationId xmlns:p14="http://schemas.microsoft.com/office/powerpoint/2010/main" val="7812310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8"/>
        <p:cNvGrpSpPr/>
        <p:nvPr/>
      </p:nvGrpSpPr>
      <p:grpSpPr>
        <a:xfrm>
          <a:off x="0" y="0"/>
          <a:ext cx="0" cy="0"/>
          <a:chOff x="0" y="0"/>
          <a:chExt cx="0" cy="0"/>
        </a:xfrm>
      </p:grpSpPr>
      <p:sp>
        <p:nvSpPr>
          <p:cNvPr id="229" name="Shape 229"/>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230" name="Shape 23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966432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6"/>
        <p:cNvGrpSpPr/>
        <p:nvPr/>
      </p:nvGrpSpPr>
      <p:grpSpPr>
        <a:xfrm>
          <a:off x="0" y="0"/>
          <a:ext cx="0" cy="0"/>
          <a:chOff x="0" y="0"/>
          <a:chExt cx="0" cy="0"/>
        </a:xfrm>
      </p:grpSpPr>
      <p:sp>
        <p:nvSpPr>
          <p:cNvPr id="237" name="Shape 237"/>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238" name="Shape 23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824927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2"/>
        <p:cNvGrpSpPr/>
        <p:nvPr/>
      </p:nvGrpSpPr>
      <p:grpSpPr>
        <a:xfrm>
          <a:off x="0" y="0"/>
          <a:ext cx="0" cy="0"/>
          <a:chOff x="0" y="0"/>
          <a:chExt cx="0" cy="0"/>
        </a:xfrm>
      </p:grpSpPr>
      <p:sp>
        <p:nvSpPr>
          <p:cNvPr id="243" name="Shape 243"/>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244" name="Shape 24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3416605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9"/>
        <p:cNvGrpSpPr/>
        <p:nvPr/>
      </p:nvGrpSpPr>
      <p:grpSpPr>
        <a:xfrm>
          <a:off x="0" y="0"/>
          <a:ext cx="0" cy="0"/>
          <a:chOff x="0" y="0"/>
          <a:chExt cx="0" cy="0"/>
        </a:xfrm>
      </p:grpSpPr>
      <p:sp>
        <p:nvSpPr>
          <p:cNvPr id="250" name="Shape 250"/>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251" name="Shape 25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7110577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6"/>
        <p:cNvGrpSpPr/>
        <p:nvPr/>
      </p:nvGrpSpPr>
      <p:grpSpPr>
        <a:xfrm>
          <a:off x="0" y="0"/>
          <a:ext cx="0" cy="0"/>
          <a:chOff x="0" y="0"/>
          <a:chExt cx="0" cy="0"/>
        </a:xfrm>
      </p:grpSpPr>
      <p:sp>
        <p:nvSpPr>
          <p:cNvPr id="257" name="Shape 257"/>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258" name="Shape 25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591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2"/>
        <p:cNvGrpSpPr/>
        <p:nvPr/>
      </p:nvGrpSpPr>
      <p:grpSpPr>
        <a:xfrm>
          <a:off x="0" y="0"/>
          <a:ext cx="0" cy="0"/>
          <a:chOff x="0" y="0"/>
          <a:chExt cx="0" cy="0"/>
        </a:xfrm>
      </p:grpSpPr>
      <p:sp>
        <p:nvSpPr>
          <p:cNvPr id="263" name="Shape 263"/>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264" name="Shape 26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39097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9"/>
        <p:cNvGrpSpPr/>
        <p:nvPr/>
      </p:nvGrpSpPr>
      <p:grpSpPr>
        <a:xfrm>
          <a:off x="0" y="0"/>
          <a:ext cx="0" cy="0"/>
          <a:chOff x="0" y="0"/>
          <a:chExt cx="0" cy="0"/>
        </a:xfrm>
      </p:grpSpPr>
      <p:sp>
        <p:nvSpPr>
          <p:cNvPr id="270" name="Shape 270"/>
          <p:cNvSpPr txBox="1">
            <a:spLocks noGrp="1"/>
          </p:cNvSpPr>
          <p:nvPr>
            <p:ph type="body" idx="1"/>
          </p:nvPr>
        </p:nvSpPr>
        <p:spPr>
          <a:xfrm>
            <a:off x="685800" y="4343400"/>
            <a:ext cx="5486399" cy="4114800"/>
          </a:xfrm>
          <a:prstGeom prst="rect">
            <a:avLst/>
          </a:prstGeom>
          <a:noFill/>
          <a:ln>
            <a:noFill/>
          </a:ln>
        </p:spPr>
        <p:txBody>
          <a:bodyPr lIns="91425" tIns="91425" rIns="91425" bIns="91425" anchor="ctr" anchorCtr="0">
            <a:noAutofit/>
          </a:bodyPr>
          <a:lstStyle/>
          <a:p>
            <a:pPr lvl="0">
              <a:spcBef>
                <a:spcPts val="0"/>
              </a:spcBef>
              <a:buNone/>
            </a:pPr>
            <a:endParaRPr/>
          </a:p>
        </p:txBody>
      </p:sp>
      <p:sp>
        <p:nvSpPr>
          <p:cNvPr id="271" name="Shape 27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915127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Shape 38"/>
        <p:cNvGrpSpPr/>
        <p:nvPr/>
      </p:nvGrpSpPr>
      <p:grpSpPr>
        <a:xfrm>
          <a:off x="0" y="0"/>
          <a:ext cx="0" cy="0"/>
          <a:chOff x="0" y="0"/>
          <a:chExt cx="0" cy="0"/>
        </a:xfrm>
      </p:grpSpPr>
      <p:sp>
        <p:nvSpPr>
          <p:cNvPr id="39" name="Shape 39"/>
          <p:cNvSpPr txBox="1">
            <a:spLocks noGrp="1"/>
          </p:cNvSpPr>
          <p:nvPr>
            <p:ph type="title"/>
          </p:nvPr>
        </p:nvSpPr>
        <p:spPr>
          <a:xfrm>
            <a:off x="1155700" y="1536700"/>
            <a:ext cx="13931900" cy="3086099"/>
          </a:xfrm>
          <a:prstGeom prst="rect">
            <a:avLst/>
          </a:prstGeom>
          <a:noFill/>
          <a:ln>
            <a:noFill/>
          </a:ln>
        </p:spPr>
        <p:txBody>
          <a:bodyPr lIns="91425" tIns="91425" rIns="91425" bIns="91425" anchor="b" anchorCtr="0"/>
          <a:lstStyle>
            <a:lvl1pPr lvl="0" algn="ctr" rtl="0">
              <a:spcBef>
                <a:spcPts val="0"/>
              </a:spcBef>
              <a:spcAft>
                <a:spcPts val="0"/>
              </a:spcAft>
              <a:defRPr/>
            </a:lvl1pPr>
            <a:lvl2pPr lvl="1" algn="ctr" rtl="0">
              <a:spcBef>
                <a:spcPts val="0"/>
              </a:spcBef>
              <a:spcAft>
                <a:spcPts val="0"/>
              </a:spcAft>
              <a:defRPr/>
            </a:lvl2pPr>
            <a:lvl3pPr lvl="2" algn="ctr" rtl="0">
              <a:spcBef>
                <a:spcPts val="0"/>
              </a:spcBef>
              <a:spcAft>
                <a:spcPts val="0"/>
              </a:spcAft>
              <a:defRPr/>
            </a:lvl3pPr>
            <a:lvl4pPr lvl="3" algn="ctr" rtl="0">
              <a:spcBef>
                <a:spcPts val="0"/>
              </a:spcBef>
              <a:spcAft>
                <a:spcPts val="0"/>
              </a:spcAft>
              <a:defRPr/>
            </a:lvl4pPr>
            <a:lvl5pPr lvl="4" algn="ctr" rtl="0">
              <a:spcBef>
                <a:spcPts val="0"/>
              </a:spcBef>
              <a:spcAft>
                <a:spcPts val="0"/>
              </a:spcAft>
              <a:defRPr/>
            </a:lvl5pPr>
            <a:lvl6pPr marL="457200" lvl="5" algn="ctr" rtl="0">
              <a:spcBef>
                <a:spcPts val="0"/>
              </a:spcBef>
              <a:spcAft>
                <a:spcPts val="0"/>
              </a:spcAft>
              <a:defRPr/>
            </a:lvl6pPr>
            <a:lvl7pPr marL="914400" lvl="6" algn="ctr" rtl="0">
              <a:spcBef>
                <a:spcPts val="0"/>
              </a:spcBef>
              <a:spcAft>
                <a:spcPts val="0"/>
              </a:spcAft>
              <a:defRPr/>
            </a:lvl7pPr>
            <a:lvl8pPr marL="1371600" lvl="7" algn="ctr" rtl="0">
              <a:spcBef>
                <a:spcPts val="0"/>
              </a:spcBef>
              <a:spcAft>
                <a:spcPts val="0"/>
              </a:spcAft>
              <a:defRPr/>
            </a:lvl8pPr>
            <a:lvl9pPr marL="1828800" lvl="8" algn="ctr" rtl="0">
              <a:spcBef>
                <a:spcPts val="0"/>
              </a:spcBef>
              <a:spcAft>
                <a:spcPts val="0"/>
              </a:spcAft>
              <a:defRPr/>
            </a:lvl9pPr>
          </a:lstStyle>
          <a:p>
            <a:endParaRPr/>
          </a:p>
        </p:txBody>
      </p:sp>
      <p:sp>
        <p:nvSpPr>
          <p:cNvPr id="40" name="Shape 40"/>
          <p:cNvSpPr txBox="1">
            <a:spLocks noGrp="1"/>
          </p:cNvSpPr>
          <p:nvPr>
            <p:ph type="body" idx="1"/>
          </p:nvPr>
        </p:nvSpPr>
        <p:spPr>
          <a:xfrm>
            <a:off x="1155700" y="4711700"/>
            <a:ext cx="13931900" cy="1054100"/>
          </a:xfrm>
          <a:prstGeom prst="rect">
            <a:avLst/>
          </a:prstGeom>
          <a:noFill/>
          <a:ln>
            <a:noFill/>
          </a:ln>
        </p:spPr>
        <p:txBody>
          <a:bodyPr lIns="91425" tIns="91425" rIns="91425" bIns="91425" anchor="t" anchorCtr="0"/>
          <a:lstStyle>
            <a:lvl1pPr lvl="0" algn="ctr" rtl="0">
              <a:spcBef>
                <a:spcPts val="0"/>
              </a:spcBef>
              <a:spcAft>
                <a:spcPts val="0"/>
              </a:spcAft>
              <a:defRPr/>
            </a:lvl1pPr>
            <a:lvl2pPr lvl="1" algn="ctr" rtl="0">
              <a:spcBef>
                <a:spcPts val="0"/>
              </a:spcBef>
              <a:spcAft>
                <a:spcPts val="0"/>
              </a:spcAft>
              <a:defRPr/>
            </a:lvl2pPr>
            <a:lvl3pPr lvl="2" algn="ctr" rtl="0">
              <a:spcBef>
                <a:spcPts val="0"/>
              </a:spcBef>
              <a:spcAft>
                <a:spcPts val="0"/>
              </a:spcAft>
              <a:defRPr/>
            </a:lvl3pPr>
            <a:lvl4pPr lvl="3" algn="ctr" rtl="0">
              <a:spcBef>
                <a:spcPts val="0"/>
              </a:spcBef>
              <a:spcAft>
                <a:spcPts val="0"/>
              </a:spcAft>
              <a:defRPr/>
            </a:lvl4pPr>
            <a:lvl5pPr lvl="4" algn="ctr" rtl="0">
              <a:spcBef>
                <a:spcPts val="0"/>
              </a:spcBef>
              <a:spcAft>
                <a:spcPts val="0"/>
              </a:spcAft>
              <a:defRPr/>
            </a:lvl5pPr>
            <a:lvl6pPr marL="457200" lvl="5" algn="ctr" rtl="0">
              <a:spcBef>
                <a:spcPts val="0"/>
              </a:spcBef>
              <a:spcAft>
                <a:spcPts val="0"/>
              </a:spcAft>
              <a:defRPr/>
            </a:lvl6pPr>
            <a:lvl7pPr marL="914400" lvl="6" algn="ctr" rtl="0">
              <a:spcBef>
                <a:spcPts val="0"/>
              </a:spcBef>
              <a:spcAft>
                <a:spcPts val="0"/>
              </a:spcAft>
              <a:defRPr/>
            </a:lvl7pPr>
            <a:lvl8pPr marL="1371600" lvl="7" algn="ctr" rtl="0">
              <a:spcBef>
                <a:spcPts val="0"/>
              </a:spcBef>
              <a:spcAft>
                <a:spcPts val="0"/>
              </a:spcAft>
              <a:defRPr/>
            </a:lvl8pPr>
            <a:lvl9pPr marL="1828800" lvl="8" algn="ctr" rtl="0">
              <a:spcBef>
                <a:spcPts val="0"/>
              </a:spcBef>
              <a:spcAft>
                <a:spcPts val="0"/>
              </a:spcAft>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Bullets">
    <p:spTree>
      <p:nvGrpSpPr>
        <p:cNvPr id="1" name="Shape 193"/>
        <p:cNvGrpSpPr/>
        <p:nvPr/>
      </p:nvGrpSpPr>
      <p:grpSpPr>
        <a:xfrm>
          <a:off x="0" y="0"/>
          <a:ext cx="0" cy="0"/>
          <a:chOff x="0" y="0"/>
          <a:chExt cx="0" cy="0"/>
        </a:xfrm>
      </p:grpSpPr>
      <p:sp>
        <p:nvSpPr>
          <p:cNvPr id="194" name="Shape 194"/>
          <p:cNvSpPr txBox="1">
            <a:spLocks noGrp="1"/>
          </p:cNvSpPr>
          <p:nvPr>
            <p:ph type="title"/>
          </p:nvPr>
        </p:nvSpPr>
        <p:spPr>
          <a:xfrm>
            <a:off x="1155700" y="789708"/>
            <a:ext cx="13932000" cy="1750191"/>
          </a:xfrm>
          <a:prstGeom prst="rect">
            <a:avLst/>
          </a:prstGeom>
          <a:noFill/>
          <a:ln>
            <a:noFill/>
          </a:ln>
        </p:spPr>
        <p:txBody>
          <a:bodyPr lIns="91425" tIns="91425" rIns="91425" bIns="91425" anchor="ctr" anchorCtr="0"/>
          <a:lstStyle>
            <a:lvl1pPr lvl="0" algn="ctr" rtl="0">
              <a:spcBef>
                <a:spcPts val="0"/>
              </a:spcBef>
              <a:spcAft>
                <a:spcPts val="0"/>
              </a:spcAft>
              <a:defRPr/>
            </a:lvl1pPr>
            <a:lvl2pPr lvl="1" algn="ctr" rtl="0">
              <a:spcBef>
                <a:spcPts val="0"/>
              </a:spcBef>
              <a:spcAft>
                <a:spcPts val="0"/>
              </a:spcAft>
              <a:defRPr/>
            </a:lvl2pPr>
            <a:lvl3pPr lvl="2" algn="ctr" rtl="0">
              <a:spcBef>
                <a:spcPts val="0"/>
              </a:spcBef>
              <a:spcAft>
                <a:spcPts val="0"/>
              </a:spcAft>
              <a:defRPr/>
            </a:lvl3pPr>
            <a:lvl4pPr lvl="3" algn="ctr" rtl="0">
              <a:spcBef>
                <a:spcPts val="0"/>
              </a:spcBef>
              <a:spcAft>
                <a:spcPts val="0"/>
              </a:spcAft>
              <a:defRPr/>
            </a:lvl4pPr>
            <a:lvl5pPr lvl="4" algn="ctr" rtl="0">
              <a:spcBef>
                <a:spcPts val="0"/>
              </a:spcBef>
              <a:spcAft>
                <a:spcPts val="0"/>
              </a:spcAft>
              <a:defRPr/>
            </a:lvl5pPr>
            <a:lvl6pPr marL="457200" lvl="5" algn="ctr" rtl="0">
              <a:spcBef>
                <a:spcPts val="0"/>
              </a:spcBef>
              <a:spcAft>
                <a:spcPts val="0"/>
              </a:spcAft>
              <a:defRPr/>
            </a:lvl6pPr>
            <a:lvl7pPr marL="914400" lvl="6" algn="ctr" rtl="0">
              <a:spcBef>
                <a:spcPts val="0"/>
              </a:spcBef>
              <a:spcAft>
                <a:spcPts val="0"/>
              </a:spcAft>
              <a:defRPr/>
            </a:lvl7pPr>
            <a:lvl8pPr marL="1371600" lvl="7" algn="ctr" rtl="0">
              <a:spcBef>
                <a:spcPts val="0"/>
              </a:spcBef>
              <a:spcAft>
                <a:spcPts val="0"/>
              </a:spcAft>
              <a:defRPr/>
            </a:lvl8pPr>
            <a:lvl9pPr marL="1828800" lvl="8" algn="ctr" rtl="0">
              <a:spcBef>
                <a:spcPts val="0"/>
              </a:spcBef>
              <a:spcAft>
                <a:spcPts val="0"/>
              </a:spcAft>
              <a:defRPr/>
            </a:lvl9pPr>
          </a:lstStyle>
          <a:p>
            <a:endParaRPr/>
          </a:p>
        </p:txBody>
      </p:sp>
      <p:sp>
        <p:nvSpPr>
          <p:cNvPr id="195" name="Shape 195"/>
          <p:cNvSpPr txBox="1">
            <a:spLocks noGrp="1"/>
          </p:cNvSpPr>
          <p:nvPr>
            <p:ph type="body" idx="1"/>
          </p:nvPr>
        </p:nvSpPr>
        <p:spPr>
          <a:xfrm>
            <a:off x="1155700" y="2603500"/>
            <a:ext cx="13932000" cy="5702399"/>
          </a:xfrm>
          <a:prstGeom prst="rect">
            <a:avLst/>
          </a:prstGeom>
          <a:noFill/>
          <a:ln>
            <a:noFill/>
          </a:ln>
        </p:spPr>
        <p:txBody>
          <a:bodyPr lIns="91425" tIns="91425" rIns="91425" bIns="91425" anchor="t" anchorCtr="0"/>
          <a:lstStyle>
            <a:lvl1pPr marL="711200" lvl="0" indent="-142494" algn="l" rtl="0">
              <a:spcBef>
                <a:spcPts val="3500"/>
              </a:spcBef>
              <a:spcAft>
                <a:spcPts val="0"/>
              </a:spcAft>
              <a:buClr>
                <a:schemeClr val="lt1"/>
              </a:buClr>
              <a:buFont typeface="Cabin"/>
              <a:buChar char="•"/>
              <a:defRPr sz="3600"/>
            </a:lvl1pPr>
            <a:lvl2pPr marL="1003300" lvl="1" indent="-142494" algn="l" rtl="0">
              <a:spcBef>
                <a:spcPts val="3500"/>
              </a:spcBef>
              <a:spcAft>
                <a:spcPts val="0"/>
              </a:spcAft>
              <a:buClr>
                <a:schemeClr val="lt1"/>
              </a:buClr>
              <a:buFont typeface="Cabin"/>
              <a:buChar char="•"/>
              <a:defRPr/>
            </a:lvl2pPr>
            <a:lvl3pPr marL="1295400" lvl="2" indent="-142494" algn="l" rtl="0">
              <a:spcBef>
                <a:spcPts val="3500"/>
              </a:spcBef>
              <a:spcAft>
                <a:spcPts val="0"/>
              </a:spcAft>
              <a:buClr>
                <a:schemeClr val="lt1"/>
              </a:buClr>
              <a:buFont typeface="Cabin"/>
              <a:buChar char="•"/>
              <a:defRPr/>
            </a:lvl3pPr>
            <a:lvl4pPr marL="1600200" lvl="3" indent="-142494" algn="l" rtl="0">
              <a:spcBef>
                <a:spcPts val="3500"/>
              </a:spcBef>
              <a:spcAft>
                <a:spcPts val="0"/>
              </a:spcAft>
              <a:buClr>
                <a:schemeClr val="lt1"/>
              </a:buClr>
              <a:buFont typeface="Cabin"/>
              <a:buChar char="•"/>
              <a:defRPr/>
            </a:lvl4pPr>
            <a:lvl5pPr marL="1892300" lvl="4" indent="-142494" algn="l" rtl="0">
              <a:spcBef>
                <a:spcPts val="3500"/>
              </a:spcBef>
              <a:spcAft>
                <a:spcPts val="0"/>
              </a:spcAft>
              <a:buClr>
                <a:schemeClr val="lt1"/>
              </a:buClr>
              <a:buFont typeface="Cabin"/>
              <a:buChar char="•"/>
              <a:defRPr/>
            </a:lvl5pPr>
            <a:lvl6pPr marL="2349500" lvl="5" indent="-142494" algn="l" rtl="0">
              <a:spcBef>
                <a:spcPts val="3500"/>
              </a:spcBef>
              <a:spcAft>
                <a:spcPts val="0"/>
              </a:spcAft>
              <a:buClr>
                <a:schemeClr val="lt1"/>
              </a:buClr>
              <a:buFont typeface="Cabin"/>
              <a:buChar char="•"/>
              <a:defRPr/>
            </a:lvl6pPr>
            <a:lvl7pPr marL="2806700" lvl="6" indent="-142494" algn="l" rtl="0">
              <a:spcBef>
                <a:spcPts val="3500"/>
              </a:spcBef>
              <a:spcAft>
                <a:spcPts val="0"/>
              </a:spcAft>
              <a:buClr>
                <a:schemeClr val="lt1"/>
              </a:buClr>
              <a:buFont typeface="Cabin"/>
              <a:buChar char="•"/>
              <a:defRPr/>
            </a:lvl7pPr>
            <a:lvl8pPr marL="3263900" lvl="7" indent="-142494" algn="l" rtl="0">
              <a:spcBef>
                <a:spcPts val="3500"/>
              </a:spcBef>
              <a:spcAft>
                <a:spcPts val="0"/>
              </a:spcAft>
              <a:buClr>
                <a:schemeClr val="lt1"/>
              </a:buClr>
              <a:buFont typeface="Cabin"/>
              <a:buChar char="•"/>
              <a:defRPr/>
            </a:lvl8pPr>
            <a:lvl9pPr marL="3721100" lvl="8" indent="-142494" algn="l" rtl="0">
              <a:spcBef>
                <a:spcPts val="3500"/>
              </a:spcBef>
              <a:spcAft>
                <a:spcPts val="0"/>
              </a:spcAft>
              <a:buClr>
                <a:schemeClr val="lt1"/>
              </a:buClr>
              <a:buFont typeface="Cabin"/>
              <a:buChar char="•"/>
              <a:defRPr/>
            </a:lvl9pPr>
          </a:lstStyle>
          <a:p>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Shape 193"/>
        <p:cNvGrpSpPr/>
        <p:nvPr/>
      </p:nvGrpSpPr>
      <p:grpSpPr>
        <a:xfrm>
          <a:off x="0" y="0"/>
          <a:ext cx="0" cy="0"/>
          <a:chOff x="0" y="0"/>
          <a:chExt cx="0" cy="0"/>
        </a:xfrm>
      </p:grpSpPr>
      <p:sp>
        <p:nvSpPr>
          <p:cNvPr id="194" name="Shape 194"/>
          <p:cNvSpPr txBox="1">
            <a:spLocks noGrp="1"/>
          </p:cNvSpPr>
          <p:nvPr>
            <p:ph type="title"/>
          </p:nvPr>
        </p:nvSpPr>
        <p:spPr>
          <a:xfrm>
            <a:off x="1155700" y="789708"/>
            <a:ext cx="13932000" cy="1750191"/>
          </a:xfrm>
          <a:prstGeom prst="rect">
            <a:avLst/>
          </a:prstGeom>
          <a:noFill/>
          <a:ln>
            <a:noFill/>
          </a:ln>
        </p:spPr>
        <p:txBody>
          <a:bodyPr lIns="91425" tIns="91425" rIns="91425" bIns="91425" anchor="ctr" anchorCtr="0"/>
          <a:lstStyle>
            <a:lvl1pPr lvl="0" algn="ctr" rtl="0">
              <a:spcBef>
                <a:spcPts val="0"/>
              </a:spcBef>
              <a:spcAft>
                <a:spcPts val="0"/>
              </a:spcAft>
              <a:defRPr/>
            </a:lvl1pPr>
            <a:lvl2pPr lvl="1" algn="ctr" rtl="0">
              <a:spcBef>
                <a:spcPts val="0"/>
              </a:spcBef>
              <a:spcAft>
                <a:spcPts val="0"/>
              </a:spcAft>
              <a:defRPr/>
            </a:lvl2pPr>
            <a:lvl3pPr lvl="2" algn="ctr" rtl="0">
              <a:spcBef>
                <a:spcPts val="0"/>
              </a:spcBef>
              <a:spcAft>
                <a:spcPts val="0"/>
              </a:spcAft>
              <a:defRPr/>
            </a:lvl3pPr>
            <a:lvl4pPr lvl="3" algn="ctr" rtl="0">
              <a:spcBef>
                <a:spcPts val="0"/>
              </a:spcBef>
              <a:spcAft>
                <a:spcPts val="0"/>
              </a:spcAft>
              <a:defRPr/>
            </a:lvl4pPr>
            <a:lvl5pPr lvl="4" algn="ctr" rtl="0">
              <a:spcBef>
                <a:spcPts val="0"/>
              </a:spcBef>
              <a:spcAft>
                <a:spcPts val="0"/>
              </a:spcAft>
              <a:defRPr/>
            </a:lvl5pPr>
            <a:lvl6pPr marL="457200" lvl="5" algn="ctr" rtl="0">
              <a:spcBef>
                <a:spcPts val="0"/>
              </a:spcBef>
              <a:spcAft>
                <a:spcPts val="0"/>
              </a:spcAft>
              <a:defRPr/>
            </a:lvl6pPr>
            <a:lvl7pPr marL="914400" lvl="6" algn="ctr" rtl="0">
              <a:spcBef>
                <a:spcPts val="0"/>
              </a:spcBef>
              <a:spcAft>
                <a:spcPts val="0"/>
              </a:spcAft>
              <a:defRPr/>
            </a:lvl7pPr>
            <a:lvl8pPr marL="1371600" lvl="7" algn="ctr" rtl="0">
              <a:spcBef>
                <a:spcPts val="0"/>
              </a:spcBef>
              <a:spcAft>
                <a:spcPts val="0"/>
              </a:spcAft>
              <a:defRPr/>
            </a:lvl8pPr>
            <a:lvl9pPr marL="1828800" lvl="8" algn="ctr" rtl="0">
              <a:spcBef>
                <a:spcPts val="0"/>
              </a:spcBef>
              <a:spcAft>
                <a:spcPts val="0"/>
              </a:spcAft>
              <a:defRPr/>
            </a:lvl9pPr>
          </a:lstStyle>
          <a:p>
            <a:endParaRPr/>
          </a:p>
        </p:txBody>
      </p:sp>
    </p:spTree>
    <p:extLst>
      <p:ext uri="{BB962C8B-B14F-4D97-AF65-F5344CB8AC3E}">
        <p14:creationId xmlns:p14="http://schemas.microsoft.com/office/powerpoint/2010/main" val="21382434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Shape 193"/>
        <p:cNvGrpSpPr/>
        <p:nvPr/>
      </p:nvGrpSpPr>
      <p:grpSpPr>
        <a:xfrm>
          <a:off x="0" y="0"/>
          <a:ext cx="0" cy="0"/>
          <a:chOff x="0" y="0"/>
          <a:chExt cx="0" cy="0"/>
        </a:xfrm>
      </p:grpSpPr>
    </p:spTree>
    <p:extLst>
      <p:ext uri="{BB962C8B-B14F-4D97-AF65-F5344CB8AC3E}">
        <p14:creationId xmlns:p14="http://schemas.microsoft.com/office/powerpoint/2010/main" val="91908235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1155700" y="1536700"/>
            <a:ext cx="13931900" cy="3086099"/>
          </a:xfrm>
          <a:prstGeom prst="rect">
            <a:avLst/>
          </a:prstGeom>
          <a:noFill/>
          <a:ln>
            <a:noFill/>
          </a:ln>
        </p:spPr>
        <p:txBody>
          <a:bodyPr lIns="91425" tIns="91425" rIns="91425" bIns="91425" anchor="b" anchorCtr="0"/>
          <a:lstStyle>
            <a:lvl1pPr marL="0" marR="0" lvl="0" indent="0" algn="ctr" rtl="0">
              <a:spcBef>
                <a:spcPts val="0"/>
              </a:spcBef>
              <a:spcAft>
                <a:spcPts val="0"/>
              </a:spcAft>
              <a:defRPr/>
            </a:lvl1pPr>
            <a:lvl2pPr marL="0" marR="0" lvl="1" indent="0" algn="ctr" rtl="0">
              <a:spcBef>
                <a:spcPts val="0"/>
              </a:spcBef>
              <a:spcAft>
                <a:spcPts val="0"/>
              </a:spcAft>
              <a:defRPr/>
            </a:lvl2pPr>
            <a:lvl3pPr marL="0" marR="0" lvl="2" indent="0" algn="ctr" rtl="0">
              <a:spcBef>
                <a:spcPts val="0"/>
              </a:spcBef>
              <a:spcAft>
                <a:spcPts val="0"/>
              </a:spcAft>
              <a:defRPr/>
            </a:lvl3pPr>
            <a:lvl4pPr marL="0" marR="0" lvl="3" indent="0" algn="ctr" rtl="0">
              <a:spcBef>
                <a:spcPts val="0"/>
              </a:spcBef>
              <a:spcAft>
                <a:spcPts val="0"/>
              </a:spcAft>
              <a:defRPr/>
            </a:lvl4pPr>
            <a:lvl5pPr marL="0" marR="0" lvl="4" indent="0" algn="ctr" rtl="0">
              <a:spcBef>
                <a:spcPts val="0"/>
              </a:spcBef>
              <a:spcAft>
                <a:spcPts val="0"/>
              </a:spcAft>
              <a:defRPr/>
            </a:lvl5pPr>
            <a:lvl6pPr marL="457200" marR="0" lvl="5" indent="0" algn="ctr" rtl="0">
              <a:spcBef>
                <a:spcPts val="0"/>
              </a:spcBef>
              <a:spcAft>
                <a:spcPts val="0"/>
              </a:spcAft>
              <a:defRPr/>
            </a:lvl6pPr>
            <a:lvl7pPr marL="914400" marR="0" lvl="6" indent="0" algn="ctr" rtl="0">
              <a:spcBef>
                <a:spcPts val="0"/>
              </a:spcBef>
              <a:spcAft>
                <a:spcPts val="0"/>
              </a:spcAft>
              <a:defRPr/>
            </a:lvl7pPr>
            <a:lvl8pPr marL="1371600" marR="0" lvl="7" indent="0" algn="ctr" rtl="0">
              <a:spcBef>
                <a:spcPts val="0"/>
              </a:spcBef>
              <a:spcAft>
                <a:spcPts val="0"/>
              </a:spcAft>
              <a:defRPr/>
            </a:lvl8pPr>
            <a:lvl9pPr marL="1828800" marR="0" lvl="8" indent="0" algn="ctr" rtl="0">
              <a:spcBef>
                <a:spcPts val="0"/>
              </a:spcBef>
              <a:spcAft>
                <a:spcPts val="0"/>
              </a:spcAft>
              <a:defRPr/>
            </a:lvl9pPr>
          </a:lstStyle>
          <a:p>
            <a:endParaRPr dirty="0"/>
          </a:p>
        </p:txBody>
      </p:sp>
      <p:sp>
        <p:nvSpPr>
          <p:cNvPr id="7" name="Shape 7"/>
          <p:cNvSpPr txBox="1">
            <a:spLocks noGrp="1"/>
          </p:cNvSpPr>
          <p:nvPr>
            <p:ph type="body" idx="1"/>
          </p:nvPr>
        </p:nvSpPr>
        <p:spPr>
          <a:xfrm>
            <a:off x="1155700" y="4711700"/>
            <a:ext cx="13931900" cy="1054100"/>
          </a:xfrm>
          <a:prstGeom prst="rect">
            <a:avLst/>
          </a:prstGeom>
          <a:noFill/>
          <a:ln>
            <a:noFill/>
          </a:ln>
        </p:spPr>
        <p:txBody>
          <a:bodyPr lIns="91425" tIns="91425" rIns="91425" bIns="91425" anchor="t" anchorCtr="0"/>
          <a:lstStyle>
            <a:lvl1pPr marL="0" marR="0" lvl="0" indent="0" algn="ctr" rtl="0">
              <a:spcBef>
                <a:spcPts val="0"/>
              </a:spcBef>
              <a:spcAft>
                <a:spcPts val="0"/>
              </a:spcAft>
              <a:defRPr/>
            </a:lvl1pPr>
            <a:lvl2pPr marL="0" marR="0" lvl="1" indent="0" algn="ctr" rtl="0">
              <a:spcBef>
                <a:spcPts val="0"/>
              </a:spcBef>
              <a:spcAft>
                <a:spcPts val="0"/>
              </a:spcAft>
              <a:defRPr/>
            </a:lvl2pPr>
            <a:lvl3pPr marL="0" marR="0" lvl="2" indent="0" algn="ctr" rtl="0">
              <a:spcBef>
                <a:spcPts val="0"/>
              </a:spcBef>
              <a:spcAft>
                <a:spcPts val="0"/>
              </a:spcAft>
              <a:defRPr/>
            </a:lvl3pPr>
            <a:lvl4pPr marL="0" marR="0" lvl="3" indent="0" algn="ctr" rtl="0">
              <a:spcBef>
                <a:spcPts val="0"/>
              </a:spcBef>
              <a:spcAft>
                <a:spcPts val="0"/>
              </a:spcAft>
              <a:defRPr/>
            </a:lvl4pPr>
            <a:lvl5pPr marL="0" marR="0" lvl="4" indent="0" algn="ctr" rtl="0">
              <a:spcBef>
                <a:spcPts val="0"/>
              </a:spcBef>
              <a:spcAft>
                <a:spcPts val="0"/>
              </a:spcAft>
              <a:defRPr/>
            </a:lvl5pPr>
            <a:lvl6pPr marL="457200" marR="0" lvl="5" indent="0" algn="ctr" rtl="0">
              <a:spcBef>
                <a:spcPts val="0"/>
              </a:spcBef>
              <a:spcAft>
                <a:spcPts val="0"/>
              </a:spcAft>
              <a:defRPr/>
            </a:lvl6pPr>
            <a:lvl7pPr marL="914400" marR="0" lvl="6" indent="0" algn="ctr" rtl="0">
              <a:spcBef>
                <a:spcPts val="0"/>
              </a:spcBef>
              <a:spcAft>
                <a:spcPts val="0"/>
              </a:spcAft>
              <a:defRPr/>
            </a:lvl7pPr>
            <a:lvl8pPr marL="1371600" marR="0" lvl="7" indent="0" algn="ctr" rtl="0">
              <a:spcBef>
                <a:spcPts val="0"/>
              </a:spcBef>
              <a:spcAft>
                <a:spcPts val="0"/>
              </a:spcAft>
              <a:defRPr/>
            </a:lvl8pPr>
            <a:lvl9pPr marL="1828800" marR="0" lvl="8" indent="0" algn="ctr" rtl="0">
              <a:spcBef>
                <a:spcPts val="0"/>
              </a:spcBef>
              <a:spcAft>
                <a:spcPts val="0"/>
              </a:spcAft>
              <a:defRPr/>
            </a:lvl9pPr>
          </a:lstStyle>
          <a:p>
            <a:endParaRPr dirty="0"/>
          </a:p>
        </p:txBody>
      </p:sp>
      <p:sp>
        <p:nvSpPr>
          <p:cNvPr id="4" name="Rectangle 3"/>
          <p:cNvSpPr>
            <a:spLocks noChangeArrowheads="1"/>
          </p:cNvSpPr>
          <p:nvPr userDrawn="1"/>
        </p:nvSpPr>
        <p:spPr bwMode="auto">
          <a:xfrm>
            <a:off x="0" y="0"/>
            <a:ext cx="16256000" cy="768096"/>
          </a:xfrm>
          <a:prstGeom prst="rect">
            <a:avLst/>
          </a:prstGeom>
          <a:solidFill>
            <a:schemeClr val="bg2"/>
          </a:solidFill>
          <a:ln>
            <a:noFill/>
          </a:ln>
        </p:spPr>
        <p:txBody>
          <a:bodyPr/>
          <a:lstStyle>
            <a:lvl1pPr algn="ctr">
              <a:defRPr sz="2000">
                <a:solidFill>
                  <a:srgbClr val="FFFFFF"/>
                </a:solidFill>
                <a:latin typeface="Gill Sans" charset="0"/>
                <a:ea typeface="ヒラギノ角ゴ ProN W3" charset="-128"/>
                <a:sym typeface="Gill Sans" charset="0"/>
              </a:defRPr>
            </a:lvl1pPr>
            <a:lvl2pPr marL="742950" indent="-285750" algn="ctr">
              <a:defRPr sz="2000">
                <a:solidFill>
                  <a:srgbClr val="FFFFFF"/>
                </a:solidFill>
                <a:latin typeface="Gill Sans" charset="0"/>
                <a:ea typeface="ヒラギノ角ゴ ProN W3" charset="-128"/>
                <a:sym typeface="Gill Sans" charset="0"/>
              </a:defRPr>
            </a:lvl2pPr>
            <a:lvl3pPr marL="1143000" indent="-228600" algn="ctr">
              <a:defRPr sz="2000">
                <a:solidFill>
                  <a:srgbClr val="FFFFFF"/>
                </a:solidFill>
                <a:latin typeface="Gill Sans" charset="0"/>
                <a:ea typeface="ヒラギノ角ゴ ProN W3" charset="-128"/>
                <a:sym typeface="Gill Sans" charset="0"/>
              </a:defRPr>
            </a:lvl3pPr>
            <a:lvl4pPr marL="1600200" indent="-228600" algn="ctr">
              <a:defRPr sz="2000">
                <a:solidFill>
                  <a:srgbClr val="FFFFFF"/>
                </a:solidFill>
                <a:latin typeface="Gill Sans" charset="0"/>
                <a:ea typeface="ヒラギノ角ゴ ProN W3" charset="-128"/>
                <a:sym typeface="Gill Sans" charset="0"/>
              </a:defRPr>
            </a:lvl4pPr>
            <a:lvl5pPr marL="2057400" indent="-228600" algn="ctr">
              <a:defRPr sz="2000">
                <a:solidFill>
                  <a:srgbClr val="FFFFFF"/>
                </a:solidFill>
                <a:latin typeface="Gill Sans" charset="0"/>
                <a:ea typeface="ヒラギノ角ゴ ProN W3" charset="-128"/>
                <a:sym typeface="Gill Sans" charset="0"/>
              </a:defRPr>
            </a:lvl5pPr>
            <a:lvl6pPr marL="2514600" indent="-228600" algn="ctr" eaLnBrk="0" fontAlgn="base" hangingPunct="0">
              <a:spcBef>
                <a:spcPct val="0"/>
              </a:spcBef>
              <a:spcAft>
                <a:spcPct val="0"/>
              </a:spcAft>
              <a:defRPr sz="2000">
                <a:solidFill>
                  <a:srgbClr val="FFFFFF"/>
                </a:solidFill>
                <a:latin typeface="Gill Sans" charset="0"/>
                <a:ea typeface="ヒラギノ角ゴ ProN W3" charset="-128"/>
                <a:sym typeface="Gill Sans" charset="0"/>
              </a:defRPr>
            </a:lvl6pPr>
            <a:lvl7pPr marL="2971800" indent="-228600" algn="ctr" eaLnBrk="0" fontAlgn="base" hangingPunct="0">
              <a:spcBef>
                <a:spcPct val="0"/>
              </a:spcBef>
              <a:spcAft>
                <a:spcPct val="0"/>
              </a:spcAft>
              <a:defRPr sz="2000">
                <a:solidFill>
                  <a:srgbClr val="FFFFFF"/>
                </a:solidFill>
                <a:latin typeface="Gill Sans" charset="0"/>
                <a:ea typeface="ヒラギノ角ゴ ProN W3" charset="-128"/>
                <a:sym typeface="Gill Sans" charset="0"/>
              </a:defRPr>
            </a:lvl7pPr>
            <a:lvl8pPr marL="3429000" indent="-228600" algn="ctr" eaLnBrk="0" fontAlgn="base" hangingPunct="0">
              <a:spcBef>
                <a:spcPct val="0"/>
              </a:spcBef>
              <a:spcAft>
                <a:spcPct val="0"/>
              </a:spcAft>
              <a:defRPr sz="2000">
                <a:solidFill>
                  <a:srgbClr val="FFFFFF"/>
                </a:solidFill>
                <a:latin typeface="Gill Sans" charset="0"/>
                <a:ea typeface="ヒラギノ角ゴ ProN W3" charset="-128"/>
                <a:sym typeface="Gill Sans" charset="0"/>
              </a:defRPr>
            </a:lvl8pPr>
            <a:lvl9pPr marL="3886200" indent="-228600" algn="ctr" eaLnBrk="0" fontAlgn="base" hangingPunct="0">
              <a:spcBef>
                <a:spcPct val="0"/>
              </a:spcBef>
              <a:spcAft>
                <a:spcPct val="0"/>
              </a:spcAft>
              <a:defRPr sz="2000">
                <a:solidFill>
                  <a:srgbClr val="FFFFFF"/>
                </a:solidFill>
                <a:latin typeface="Gill Sans" charset="0"/>
                <a:ea typeface="ヒラギノ角ゴ ProN W3" charset="-128"/>
                <a:sym typeface="Gill Sans" charset="0"/>
              </a:defRPr>
            </a:lvl9pPr>
          </a:lstStyle>
          <a:p>
            <a:pPr eaLnBrk="1" hangingPunct="1">
              <a:defRPr/>
            </a:pPr>
            <a:endParaRPr lang="en-US" altLang="en-US" sz="3600"/>
          </a:p>
        </p:txBody>
      </p:sp>
      <p:sp>
        <p:nvSpPr>
          <p:cNvPr id="5" name="Rectangle 3"/>
          <p:cNvSpPr>
            <a:spLocks noChangeArrowheads="1"/>
          </p:cNvSpPr>
          <p:nvPr userDrawn="1"/>
        </p:nvSpPr>
        <p:spPr bwMode="auto">
          <a:xfrm>
            <a:off x="0" y="8357616"/>
            <a:ext cx="16256000" cy="786384"/>
          </a:xfrm>
          <a:prstGeom prst="rect">
            <a:avLst/>
          </a:prstGeom>
          <a:solidFill>
            <a:schemeClr val="bg2"/>
          </a:solidFill>
          <a:ln>
            <a:noFill/>
          </a:ln>
        </p:spPr>
        <p:txBody>
          <a:bodyPr/>
          <a:lstStyle>
            <a:lvl1pPr algn="ctr">
              <a:defRPr sz="2000">
                <a:solidFill>
                  <a:srgbClr val="FFFFFF"/>
                </a:solidFill>
                <a:latin typeface="Gill Sans" charset="0"/>
                <a:ea typeface="ヒラギノ角ゴ ProN W3" charset="-128"/>
                <a:sym typeface="Gill Sans" charset="0"/>
              </a:defRPr>
            </a:lvl1pPr>
            <a:lvl2pPr marL="742950" indent="-285750" algn="ctr">
              <a:defRPr sz="2000">
                <a:solidFill>
                  <a:srgbClr val="FFFFFF"/>
                </a:solidFill>
                <a:latin typeface="Gill Sans" charset="0"/>
                <a:ea typeface="ヒラギノ角ゴ ProN W3" charset="-128"/>
                <a:sym typeface="Gill Sans" charset="0"/>
              </a:defRPr>
            </a:lvl2pPr>
            <a:lvl3pPr marL="1143000" indent="-228600" algn="ctr">
              <a:defRPr sz="2000">
                <a:solidFill>
                  <a:srgbClr val="FFFFFF"/>
                </a:solidFill>
                <a:latin typeface="Gill Sans" charset="0"/>
                <a:ea typeface="ヒラギノ角ゴ ProN W3" charset="-128"/>
                <a:sym typeface="Gill Sans" charset="0"/>
              </a:defRPr>
            </a:lvl3pPr>
            <a:lvl4pPr marL="1600200" indent="-228600" algn="ctr">
              <a:defRPr sz="2000">
                <a:solidFill>
                  <a:srgbClr val="FFFFFF"/>
                </a:solidFill>
                <a:latin typeface="Gill Sans" charset="0"/>
                <a:ea typeface="ヒラギノ角ゴ ProN W3" charset="-128"/>
                <a:sym typeface="Gill Sans" charset="0"/>
              </a:defRPr>
            </a:lvl4pPr>
            <a:lvl5pPr marL="2057400" indent="-228600" algn="ctr">
              <a:defRPr sz="2000">
                <a:solidFill>
                  <a:srgbClr val="FFFFFF"/>
                </a:solidFill>
                <a:latin typeface="Gill Sans" charset="0"/>
                <a:ea typeface="ヒラギノ角ゴ ProN W3" charset="-128"/>
                <a:sym typeface="Gill Sans" charset="0"/>
              </a:defRPr>
            </a:lvl5pPr>
            <a:lvl6pPr marL="2514600" indent="-228600" algn="ctr" eaLnBrk="0" fontAlgn="base" hangingPunct="0">
              <a:spcBef>
                <a:spcPct val="0"/>
              </a:spcBef>
              <a:spcAft>
                <a:spcPct val="0"/>
              </a:spcAft>
              <a:defRPr sz="2000">
                <a:solidFill>
                  <a:srgbClr val="FFFFFF"/>
                </a:solidFill>
                <a:latin typeface="Gill Sans" charset="0"/>
                <a:ea typeface="ヒラギノ角ゴ ProN W3" charset="-128"/>
                <a:sym typeface="Gill Sans" charset="0"/>
              </a:defRPr>
            </a:lvl6pPr>
            <a:lvl7pPr marL="2971800" indent="-228600" algn="ctr" eaLnBrk="0" fontAlgn="base" hangingPunct="0">
              <a:spcBef>
                <a:spcPct val="0"/>
              </a:spcBef>
              <a:spcAft>
                <a:spcPct val="0"/>
              </a:spcAft>
              <a:defRPr sz="2000">
                <a:solidFill>
                  <a:srgbClr val="FFFFFF"/>
                </a:solidFill>
                <a:latin typeface="Gill Sans" charset="0"/>
                <a:ea typeface="ヒラギノ角ゴ ProN W3" charset="-128"/>
                <a:sym typeface="Gill Sans" charset="0"/>
              </a:defRPr>
            </a:lvl7pPr>
            <a:lvl8pPr marL="3429000" indent="-228600" algn="ctr" eaLnBrk="0" fontAlgn="base" hangingPunct="0">
              <a:spcBef>
                <a:spcPct val="0"/>
              </a:spcBef>
              <a:spcAft>
                <a:spcPct val="0"/>
              </a:spcAft>
              <a:defRPr sz="2000">
                <a:solidFill>
                  <a:srgbClr val="FFFFFF"/>
                </a:solidFill>
                <a:latin typeface="Gill Sans" charset="0"/>
                <a:ea typeface="ヒラギノ角ゴ ProN W3" charset="-128"/>
                <a:sym typeface="Gill Sans" charset="0"/>
              </a:defRPr>
            </a:lvl8pPr>
            <a:lvl9pPr marL="3886200" indent="-228600" algn="ctr" eaLnBrk="0" fontAlgn="base" hangingPunct="0">
              <a:spcBef>
                <a:spcPct val="0"/>
              </a:spcBef>
              <a:spcAft>
                <a:spcPct val="0"/>
              </a:spcAft>
              <a:defRPr sz="2000">
                <a:solidFill>
                  <a:srgbClr val="FFFFFF"/>
                </a:solidFill>
                <a:latin typeface="Gill Sans" charset="0"/>
                <a:ea typeface="ヒラギノ角ゴ ProN W3" charset="-128"/>
                <a:sym typeface="Gill Sans" charset="0"/>
              </a:defRPr>
            </a:lvl9pPr>
          </a:lstStyle>
          <a:p>
            <a:pPr eaLnBrk="1" hangingPunct="1">
              <a:defRPr/>
            </a:pPr>
            <a:endParaRPr lang="en-US" altLang="en-US" sz="3600"/>
          </a:p>
        </p:txBody>
      </p:sp>
    </p:spTree>
  </p:cSld>
  <p:clrMap bg1="lt1" tx1="dk1" bg2="dk2" tx2="lt2" accent1="accent1" accent2="accent2" accent3="accent3" accent4="accent4" accent5="accent5" accent6="accent6" hlink="hlink" folHlink="folHlink"/>
  <p:sldLayoutIdLst>
    <p:sldLayoutId id="2147483657" r:id="rId1"/>
    <p:sldLayoutId id="2147483701" r:id="rId2"/>
    <p:sldLayoutId id="2147483704" r:id="rId3"/>
    <p:sldLayoutId id="2147483705" r:id="rId4"/>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7200" b="0" i="0" u="none" strike="noStrike" cap="none">
          <a:solidFill>
            <a:srgbClr val="FFFF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3200" b="0" i="0" u="none" strike="noStrike" cap="none">
          <a:solidFill>
            <a:schemeClr val="bg1"/>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www.pythonlearn.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jpg"/><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image" Target="../media/image4.png"/></Relationships>
</file>

<file path=ppt/slides/_rels/slide20.xml.rels><?xml version="1.0" encoding="UTF-8" standalone="yes"?>
<Relationships xmlns="http://schemas.openxmlformats.org/package/2006/relationships"><Relationship Id="rId3" Type="http://schemas.openxmlformats.org/officeDocument/2006/relationships/hyperlink" Target="mailto:stephen.marquard@uct.ac.za"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www.dr-chuck.com" TargetMode="External"/><Relationship Id="rId2" Type="http://schemas.openxmlformats.org/officeDocument/2006/relationships/notesSlide" Target="../notesSlides/notesSlide23.xml"/><Relationship Id="rId1" Type="http://schemas.openxmlformats.org/officeDocument/2006/relationships/slideLayout" Target="../slideLayouts/slideLayout3.xml"/><Relationship Id="rId5" Type="http://schemas.openxmlformats.org/officeDocument/2006/relationships/image" Target="../media/image2.jpg"/><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hyperlink" Target="http://www.py4inf.com/code/mbox-short.txt"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02"/>
        <p:cNvGrpSpPr/>
        <p:nvPr/>
      </p:nvGrpSpPr>
      <p:grpSpPr>
        <a:xfrm>
          <a:off x="0" y="0"/>
          <a:ext cx="0" cy="0"/>
          <a:chOff x="0" y="0"/>
          <a:chExt cx="0" cy="0"/>
        </a:xfrm>
      </p:grpSpPr>
      <p:sp>
        <p:nvSpPr>
          <p:cNvPr id="203" name="Shape 203"/>
          <p:cNvSpPr txBox="1">
            <a:spLocks noGrp="1"/>
          </p:cNvSpPr>
          <p:nvPr>
            <p:ph type="title"/>
          </p:nvPr>
        </p:nvSpPr>
        <p:spPr>
          <a:prstGeom prst="rect">
            <a:avLst/>
          </a:prstGeom>
          <a:noFill/>
          <a:ln>
            <a:noFill/>
          </a:ln>
        </p:spPr>
        <p:txBody>
          <a:bodyPr lIns="38100" tIns="38100" rIns="38100" bIns="38100" anchor="b" anchorCtr="0">
            <a:noAutofit/>
          </a:bodyPr>
          <a:lstStyle/>
          <a:p>
            <a:pPr marL="0" marR="0" lvl="0" indent="0" algn="ctr" rtl="0">
              <a:lnSpc>
                <a:spcPct val="100000"/>
              </a:lnSpc>
              <a:spcBef>
                <a:spcPts val="0"/>
              </a:spcBef>
              <a:spcAft>
                <a:spcPts val="0"/>
              </a:spcAft>
              <a:buClr>
                <a:srgbClr val="FF00FF"/>
              </a:buClr>
              <a:buSzPct val="25000"/>
              <a:buFont typeface="Cabin"/>
              <a:buNone/>
            </a:pPr>
            <a:r>
              <a:rPr lang="el-GR" sz="7600" u="none" strike="noStrike" cap="none" dirty="0">
                <a:solidFill>
                  <a:srgbClr val="FFD966"/>
                </a:solidFill>
                <a:latin typeface="Arial" charset="0"/>
                <a:ea typeface="Arial" charset="0"/>
                <a:cs typeface="Arial" charset="0"/>
                <a:sym typeface="Cabin"/>
              </a:rPr>
              <a:t>Ανάγνωση Αρχείων</a:t>
            </a:r>
            <a:endParaRPr lang="en-US" sz="7600" u="none" strike="noStrike" cap="none" dirty="0">
              <a:solidFill>
                <a:srgbClr val="FFD966"/>
              </a:solidFill>
              <a:latin typeface="Arial" charset="0"/>
              <a:ea typeface="Arial" charset="0"/>
              <a:cs typeface="Arial" charset="0"/>
              <a:sym typeface="Cabin"/>
            </a:endParaRPr>
          </a:p>
        </p:txBody>
      </p:sp>
      <p:sp>
        <p:nvSpPr>
          <p:cNvPr id="204" name="Shape 204"/>
          <p:cNvSpPr txBox="1">
            <a:spLocks noGrp="1"/>
          </p:cNvSpPr>
          <p:nvPr>
            <p:ph type="body" idx="1"/>
          </p:nvPr>
        </p:nvSpPr>
        <p:spPr>
          <a:prstGeom prst="rect">
            <a:avLst/>
          </a:prstGeom>
          <a:noFill/>
          <a:ln>
            <a:noFill/>
          </a:ln>
        </p:spPr>
        <p:txBody>
          <a:bodyPr lIns="38100" tIns="38100" rIns="38100" bIns="38100" anchor="t"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4800" u="none" strike="noStrike" cap="none" dirty="0">
                <a:solidFill>
                  <a:schemeClr val="lt1"/>
                </a:solidFill>
                <a:latin typeface="Arial" charset="0"/>
                <a:ea typeface="Arial" charset="0"/>
                <a:cs typeface="Arial" charset="0"/>
                <a:sym typeface="Cabin"/>
              </a:rPr>
              <a:t>Κεφάλαιο</a:t>
            </a:r>
            <a:r>
              <a:rPr lang="en-US" sz="4800" u="none" strike="noStrike" cap="none" dirty="0">
                <a:solidFill>
                  <a:schemeClr val="lt1"/>
                </a:solidFill>
                <a:latin typeface="Arial" charset="0"/>
                <a:ea typeface="Arial" charset="0"/>
                <a:cs typeface="Arial" charset="0"/>
                <a:sym typeface="Cabin"/>
              </a:rPr>
              <a:t> 7</a:t>
            </a:r>
          </a:p>
        </p:txBody>
      </p:sp>
      <p:sp>
        <p:nvSpPr>
          <p:cNvPr id="205" name="Shape 205"/>
          <p:cNvSpPr txBox="1"/>
          <p:nvPr/>
        </p:nvSpPr>
        <p:spPr>
          <a:xfrm>
            <a:off x="3996400" y="7077663"/>
            <a:ext cx="7967099" cy="10160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FF00"/>
              </a:buClr>
              <a:buSzPct val="25000"/>
              <a:buFont typeface="Cabin"/>
              <a:buNone/>
            </a:pPr>
            <a:r>
              <a:rPr lang="en-US" sz="3200" u="none" strike="noStrike" cap="none" dirty="0">
                <a:solidFill>
                  <a:srgbClr val="FFFF00"/>
                </a:solidFill>
                <a:latin typeface="Arial" charset="0"/>
                <a:ea typeface="Arial" charset="0"/>
                <a:cs typeface="Arial" charset="0"/>
                <a:sym typeface="Cabin"/>
              </a:rPr>
              <a:t>Pytho</a:t>
            </a:r>
            <a:r>
              <a:rPr lang="en-US" sz="3200" dirty="0">
                <a:solidFill>
                  <a:srgbClr val="FFFF00"/>
                </a:solidFill>
                <a:latin typeface="Arial" charset="0"/>
                <a:ea typeface="Arial" charset="0"/>
                <a:cs typeface="Arial" charset="0"/>
                <a:sym typeface="Cabin"/>
              </a:rPr>
              <a:t>n </a:t>
            </a:r>
            <a:r>
              <a:rPr lang="el-GR" sz="3200" dirty="0">
                <a:solidFill>
                  <a:srgbClr val="FFFF00"/>
                </a:solidFill>
                <a:latin typeface="Arial" charset="0"/>
                <a:ea typeface="Arial" charset="0"/>
                <a:cs typeface="Arial" charset="0"/>
                <a:sym typeface="Cabin"/>
              </a:rPr>
              <a:t>για Όλους</a:t>
            </a:r>
            <a:endParaRPr lang="en-US" sz="3200" u="none" strike="noStrike" cap="none" dirty="0">
              <a:solidFill>
                <a:srgbClr val="FFFF00"/>
              </a:solidFill>
              <a:latin typeface="Arial" charset="0"/>
              <a:ea typeface="Arial" charset="0"/>
              <a:cs typeface="Arial" charset="0"/>
              <a:sym typeface="Cabin"/>
            </a:endParaRPr>
          </a:p>
          <a:p>
            <a:pPr marL="0" marR="0" lvl="0" indent="0" algn="ctr" rtl="0">
              <a:lnSpc>
                <a:spcPct val="100000"/>
              </a:lnSpc>
              <a:spcBef>
                <a:spcPts val="0"/>
              </a:spcBef>
              <a:spcAft>
                <a:spcPts val="0"/>
              </a:spcAft>
              <a:buClr>
                <a:srgbClr val="FFFF00"/>
              </a:buClr>
              <a:buSzPct val="25000"/>
              <a:buFont typeface="Cabin"/>
              <a:buNone/>
            </a:pPr>
            <a:r>
              <a:rPr lang="en-US" sz="3200" u="sng" strike="noStrike" cap="none" dirty="0">
                <a:solidFill>
                  <a:srgbClr val="FFFF00"/>
                </a:solidFill>
                <a:latin typeface="Arial" charset="0"/>
                <a:ea typeface="Arial" charset="0"/>
                <a:cs typeface="Arial" charset="0"/>
                <a:sym typeface="Cabin"/>
                <a:hlinkClick r:id="rId3"/>
              </a:rPr>
              <a:t>www.py4e.com</a:t>
            </a:r>
          </a:p>
        </p:txBody>
      </p:sp>
      <p:pic>
        <p:nvPicPr>
          <p:cNvPr id="206" name="Shape 206"/>
          <p:cNvPicPr preferRelativeResize="0"/>
          <p:nvPr/>
        </p:nvPicPr>
        <p:blipFill rotWithShape="1">
          <a:blip r:embed="rId4">
            <a:alphaModFix/>
          </a:blip>
          <a:srcRect/>
          <a:stretch/>
        </p:blipFill>
        <p:spPr>
          <a:xfrm>
            <a:off x="13744575" y="7327262"/>
            <a:ext cx="1968599" cy="668400"/>
          </a:xfrm>
          <a:prstGeom prst="rect">
            <a:avLst/>
          </a:prstGeom>
          <a:noFill/>
          <a:ln>
            <a:noFill/>
          </a:ln>
        </p:spPr>
      </p:pic>
      <p:pic>
        <p:nvPicPr>
          <p:cNvPr id="207" name="Shape 207"/>
          <p:cNvPicPr preferRelativeResize="0"/>
          <p:nvPr/>
        </p:nvPicPr>
        <p:blipFill rotWithShape="1">
          <a:blip r:embed="rId5">
            <a:alphaModFix/>
          </a:blip>
          <a:srcRect/>
          <a:stretch/>
        </p:blipFill>
        <p:spPr>
          <a:xfrm>
            <a:off x="643300" y="7149062"/>
            <a:ext cx="1024800" cy="102480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79"/>
        <p:cNvGrpSpPr/>
        <p:nvPr/>
      </p:nvGrpSpPr>
      <p:grpSpPr>
        <a:xfrm>
          <a:off x="0" y="0"/>
          <a:ext cx="0" cy="0"/>
          <a:chOff x="0" y="0"/>
          <a:chExt cx="0" cy="0"/>
        </a:xfrm>
      </p:grpSpPr>
      <p:sp>
        <p:nvSpPr>
          <p:cNvPr id="280" name="Shape 280"/>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00FF"/>
              </a:buClr>
              <a:buSzPct val="25000"/>
              <a:buFont typeface="Cabin"/>
              <a:buNone/>
            </a:pPr>
            <a:r>
              <a:rPr lang="el-GR" sz="7600" u="none" strike="noStrike" cap="none" dirty="0">
                <a:solidFill>
                  <a:srgbClr val="FFD966"/>
                </a:solidFill>
                <a:latin typeface="Arial" charset="0"/>
                <a:ea typeface="Arial" charset="0"/>
                <a:cs typeface="Arial" charset="0"/>
                <a:sym typeface="Cabin"/>
              </a:rPr>
              <a:t>Επεξεργασία Αρχείων</a:t>
            </a:r>
            <a:endParaRPr lang="en-US" sz="7600" u="none" strike="noStrike" cap="none" dirty="0">
              <a:solidFill>
                <a:srgbClr val="FFD966"/>
              </a:solidFill>
              <a:latin typeface="Arial" charset="0"/>
              <a:ea typeface="Arial" charset="0"/>
              <a:cs typeface="Arial" charset="0"/>
              <a:sym typeface="Cabin"/>
            </a:endParaRPr>
          </a:p>
        </p:txBody>
      </p:sp>
      <p:sp>
        <p:nvSpPr>
          <p:cNvPr id="281" name="Shape 281"/>
          <p:cNvSpPr txBox="1">
            <a:spLocks noGrp="1"/>
          </p:cNvSpPr>
          <p:nvPr>
            <p:ph type="body" idx="1"/>
          </p:nvPr>
        </p:nvSpPr>
        <p:spPr>
          <a:xfrm>
            <a:off x="1155700" y="2695025"/>
            <a:ext cx="13932000" cy="1225550"/>
          </a:xfrm>
          <a:prstGeom prst="rect">
            <a:avLst/>
          </a:prstGeom>
          <a:noFill/>
          <a:ln>
            <a:noFill/>
          </a:ln>
        </p:spPr>
        <p:txBody>
          <a:bodyPr lIns="38100" tIns="38100" rIns="38100" bIns="38100" anchor="ctr" anchorCtr="0">
            <a:noAutofit/>
          </a:bodyPr>
          <a:lstStyle/>
          <a:p>
            <a:pPr marL="215900" marR="0" lvl="0" indent="0" algn="l" rtl="0">
              <a:lnSpc>
                <a:spcPct val="100000"/>
              </a:lnSpc>
              <a:spcBef>
                <a:spcPts val="0"/>
              </a:spcBef>
              <a:spcAft>
                <a:spcPts val="0"/>
              </a:spcAft>
              <a:buClr>
                <a:schemeClr val="lt1"/>
              </a:buClr>
              <a:buSzPct val="171000"/>
              <a:buNone/>
            </a:pPr>
            <a:r>
              <a:rPr lang="el-GR" sz="3600" u="none" strike="noStrike" cap="none" dirty="0">
                <a:solidFill>
                  <a:schemeClr val="lt1"/>
                </a:solidFill>
                <a:latin typeface="Arial" charset="0"/>
                <a:ea typeface="Arial" charset="0"/>
                <a:cs typeface="Arial" charset="0"/>
                <a:sym typeface="Cabin"/>
              </a:rPr>
              <a:t>Ένα αρχείο κειμένου έχει</a:t>
            </a:r>
            <a:r>
              <a:rPr lang="en-US" sz="3600" u="none" strike="noStrike" cap="none" dirty="0">
                <a:solidFill>
                  <a:schemeClr val="lt1"/>
                </a:solidFill>
                <a:latin typeface="Arial" charset="0"/>
                <a:ea typeface="Arial" charset="0"/>
                <a:cs typeface="Arial" charset="0"/>
                <a:sym typeface="Cabin"/>
              </a:rPr>
              <a:t> </a:t>
            </a:r>
            <a:r>
              <a:rPr lang="el-GR" sz="3600" u="none" strike="noStrike" cap="none" dirty="0" err="1">
                <a:solidFill>
                  <a:srgbClr val="00FFFF"/>
                </a:solidFill>
                <a:latin typeface="Arial" charset="0"/>
                <a:ea typeface="Arial" charset="0"/>
                <a:cs typeface="Arial" charset="0"/>
                <a:sym typeface="Cabin"/>
              </a:rPr>
              <a:t>νέεςγραμμες</a:t>
            </a:r>
            <a:r>
              <a:rPr lang="en-US" sz="3600" u="none" strike="noStrike" cap="none" dirty="0">
                <a:solidFill>
                  <a:schemeClr val="lt1"/>
                </a:solidFill>
                <a:latin typeface="Arial" charset="0"/>
                <a:ea typeface="Arial" charset="0"/>
                <a:cs typeface="Arial" charset="0"/>
                <a:sym typeface="Cabin"/>
              </a:rPr>
              <a:t> </a:t>
            </a:r>
            <a:r>
              <a:rPr lang="el-GR" sz="3600" u="none" strike="noStrike" cap="none" dirty="0">
                <a:solidFill>
                  <a:schemeClr val="lt1"/>
                </a:solidFill>
                <a:latin typeface="Arial" charset="0"/>
                <a:ea typeface="Arial" charset="0"/>
                <a:cs typeface="Arial" charset="0"/>
                <a:sym typeface="Cabin"/>
              </a:rPr>
              <a:t>στο τέλος κάθε γραμμής</a:t>
            </a:r>
            <a:endParaRPr lang="en-US" sz="3600" u="none" strike="noStrike" cap="none" dirty="0">
              <a:solidFill>
                <a:schemeClr val="lt1"/>
              </a:solidFill>
              <a:latin typeface="Arial" charset="0"/>
              <a:ea typeface="Arial" charset="0"/>
              <a:cs typeface="Arial" charset="0"/>
              <a:sym typeface="Cabin"/>
            </a:endParaRPr>
          </a:p>
        </p:txBody>
      </p:sp>
      <p:sp>
        <p:nvSpPr>
          <p:cNvPr id="282" name="Shape 282"/>
          <p:cNvSpPr txBox="1"/>
          <p:nvPr/>
        </p:nvSpPr>
        <p:spPr>
          <a:xfrm>
            <a:off x="1851475" y="3937000"/>
            <a:ext cx="13010999" cy="34796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00FF"/>
              </a:buClr>
              <a:buSzPct val="25000"/>
              <a:buFont typeface="Cabin"/>
              <a:buNone/>
            </a:pPr>
            <a:r>
              <a:rPr lang="en-US" sz="2400" i="0" u="none" strike="noStrike" cap="none" dirty="0">
                <a:solidFill>
                  <a:srgbClr val="FF00FF"/>
                </a:solidFill>
                <a:latin typeface="Courier"/>
                <a:ea typeface="Courier"/>
                <a:cs typeface="Courier"/>
                <a:sym typeface="Courier New"/>
              </a:rPr>
              <a:t>From </a:t>
            </a:r>
            <a:r>
              <a:rPr lang="en-US" sz="2400" i="0" u="none" strike="noStrike" cap="none" dirty="0" err="1">
                <a:solidFill>
                  <a:srgbClr val="FF00FF"/>
                </a:solidFill>
                <a:latin typeface="Courier"/>
                <a:ea typeface="Courier"/>
                <a:cs typeface="Courier"/>
                <a:sym typeface="Courier New"/>
              </a:rPr>
              <a:t>stephen.marquard@uct.ac.za</a:t>
            </a:r>
            <a:r>
              <a:rPr lang="en-US" sz="2400" i="0" u="none" strike="noStrike" cap="none" dirty="0">
                <a:solidFill>
                  <a:srgbClr val="FF00FF"/>
                </a:solidFill>
                <a:latin typeface="Courier"/>
                <a:ea typeface="Courier"/>
                <a:cs typeface="Courier"/>
                <a:sym typeface="Courier New"/>
              </a:rPr>
              <a:t> Sat Jan  5 09:14:16 2008</a:t>
            </a:r>
            <a:r>
              <a:rPr lang="en-US" sz="2400" i="0" u="none" strike="noStrike" cap="none" dirty="0">
                <a:solidFill>
                  <a:srgbClr val="00FFFF"/>
                </a:solidFill>
                <a:latin typeface="Courier"/>
                <a:ea typeface="Courier"/>
                <a:cs typeface="Courier"/>
                <a:sym typeface="Courier New"/>
              </a:rPr>
              <a:t>\n</a:t>
            </a:r>
          </a:p>
          <a:p>
            <a:pPr marL="0" marR="0" lvl="0" indent="0" algn="l" rtl="0">
              <a:lnSpc>
                <a:spcPct val="100000"/>
              </a:lnSpc>
              <a:spcBef>
                <a:spcPts val="0"/>
              </a:spcBef>
              <a:spcAft>
                <a:spcPts val="0"/>
              </a:spcAft>
              <a:buClr>
                <a:srgbClr val="FF00FF"/>
              </a:buClr>
              <a:buSzPct val="25000"/>
              <a:buFont typeface="Cabin"/>
              <a:buNone/>
            </a:pPr>
            <a:r>
              <a:rPr lang="en-US" sz="2400" i="0" u="none" strike="noStrike" cap="none" dirty="0">
                <a:solidFill>
                  <a:srgbClr val="FF00FF"/>
                </a:solidFill>
                <a:latin typeface="Courier"/>
                <a:ea typeface="Courier"/>
                <a:cs typeface="Courier"/>
                <a:sym typeface="Courier New"/>
              </a:rPr>
              <a:t>Return-Path: &lt;</a:t>
            </a:r>
            <a:r>
              <a:rPr lang="en-US" sz="2400" i="0" u="none" strike="noStrike" cap="none" dirty="0" err="1">
                <a:solidFill>
                  <a:srgbClr val="FF00FF"/>
                </a:solidFill>
                <a:latin typeface="Courier"/>
                <a:ea typeface="Courier"/>
                <a:cs typeface="Courier"/>
                <a:sym typeface="Courier New"/>
              </a:rPr>
              <a:t>postmaster@collab.sakaiproject.org</a:t>
            </a:r>
            <a:r>
              <a:rPr lang="en-US" sz="2400" i="0" u="none" strike="noStrike" cap="none" dirty="0">
                <a:solidFill>
                  <a:srgbClr val="FF00FF"/>
                </a:solidFill>
                <a:latin typeface="Courier"/>
                <a:ea typeface="Courier"/>
                <a:cs typeface="Courier"/>
                <a:sym typeface="Courier New"/>
              </a:rPr>
              <a:t>&gt;</a:t>
            </a:r>
            <a:r>
              <a:rPr lang="en-US" sz="2400" i="0" u="none" strike="noStrike" cap="none" dirty="0">
                <a:solidFill>
                  <a:srgbClr val="00FFFF"/>
                </a:solidFill>
                <a:latin typeface="Courier"/>
                <a:ea typeface="Courier"/>
                <a:cs typeface="Courier"/>
                <a:sym typeface="Courier New"/>
              </a:rPr>
              <a:t>\n</a:t>
            </a:r>
          </a:p>
          <a:p>
            <a:pPr marL="0" marR="0" lvl="0" indent="0" algn="l" rtl="0">
              <a:lnSpc>
                <a:spcPct val="100000"/>
              </a:lnSpc>
              <a:spcBef>
                <a:spcPts val="0"/>
              </a:spcBef>
              <a:spcAft>
                <a:spcPts val="0"/>
              </a:spcAft>
              <a:buClr>
                <a:srgbClr val="FF00FF"/>
              </a:buClr>
              <a:buSzPct val="25000"/>
              <a:buFont typeface="Cabin"/>
              <a:buNone/>
            </a:pPr>
            <a:r>
              <a:rPr lang="en-US" sz="2400" i="0" u="none" strike="noStrike" cap="none" dirty="0">
                <a:solidFill>
                  <a:srgbClr val="FF00FF"/>
                </a:solidFill>
                <a:latin typeface="Courier"/>
                <a:ea typeface="Courier"/>
                <a:cs typeface="Courier"/>
                <a:sym typeface="Courier New"/>
              </a:rPr>
              <a:t>Date: Sat, 5 Jan 2008 09:12:18 -0500</a:t>
            </a:r>
            <a:r>
              <a:rPr lang="en-US" sz="2400" i="0" u="none" strike="noStrike" cap="none" dirty="0">
                <a:solidFill>
                  <a:srgbClr val="00FFFF"/>
                </a:solidFill>
                <a:latin typeface="Courier"/>
                <a:ea typeface="Courier"/>
                <a:cs typeface="Courier"/>
                <a:sym typeface="Courier New"/>
              </a:rPr>
              <a:t>\n</a:t>
            </a:r>
          </a:p>
          <a:p>
            <a:pPr marL="0" marR="0" lvl="0" indent="0" algn="l" rtl="0">
              <a:lnSpc>
                <a:spcPct val="100000"/>
              </a:lnSpc>
              <a:spcBef>
                <a:spcPts val="0"/>
              </a:spcBef>
              <a:spcAft>
                <a:spcPts val="0"/>
              </a:spcAft>
              <a:buClr>
                <a:srgbClr val="FF00FF"/>
              </a:buClr>
              <a:buSzPct val="25000"/>
              <a:buFont typeface="Cabin"/>
              <a:buNone/>
            </a:pPr>
            <a:r>
              <a:rPr lang="en-US" sz="2400" i="0" u="none" strike="noStrike" cap="none" dirty="0">
                <a:solidFill>
                  <a:srgbClr val="FF00FF"/>
                </a:solidFill>
                <a:latin typeface="Courier"/>
                <a:ea typeface="Courier"/>
                <a:cs typeface="Courier"/>
                <a:sym typeface="Courier New"/>
              </a:rPr>
              <a:t>To: </a:t>
            </a:r>
            <a:r>
              <a:rPr lang="en-US" sz="2400" i="0" u="none" strike="noStrike" cap="none" dirty="0" err="1">
                <a:solidFill>
                  <a:srgbClr val="FF00FF"/>
                </a:solidFill>
                <a:latin typeface="Courier"/>
                <a:ea typeface="Courier"/>
                <a:cs typeface="Courier"/>
                <a:sym typeface="Courier New"/>
              </a:rPr>
              <a:t>source@collab.sakaiproject.org</a:t>
            </a:r>
            <a:r>
              <a:rPr lang="en-US" sz="2400" i="0" u="none" strike="noStrike" cap="none" dirty="0">
                <a:solidFill>
                  <a:srgbClr val="00FFFF"/>
                </a:solidFill>
                <a:latin typeface="Courier"/>
                <a:ea typeface="Courier"/>
                <a:cs typeface="Courier"/>
                <a:sym typeface="Courier New"/>
              </a:rPr>
              <a:t>\n</a:t>
            </a:r>
          </a:p>
          <a:p>
            <a:pPr marL="0" marR="0" lvl="0" indent="0" algn="l" rtl="0">
              <a:lnSpc>
                <a:spcPct val="100000"/>
              </a:lnSpc>
              <a:spcBef>
                <a:spcPts val="0"/>
              </a:spcBef>
              <a:spcAft>
                <a:spcPts val="0"/>
              </a:spcAft>
              <a:buClr>
                <a:srgbClr val="FF00FF"/>
              </a:buClr>
              <a:buSzPct val="25000"/>
              <a:buFont typeface="Cabin"/>
              <a:buNone/>
            </a:pPr>
            <a:r>
              <a:rPr lang="en-US" sz="2400" i="0" u="none" strike="noStrike" cap="none" dirty="0">
                <a:solidFill>
                  <a:srgbClr val="FF00FF"/>
                </a:solidFill>
                <a:latin typeface="Courier"/>
                <a:ea typeface="Courier"/>
                <a:cs typeface="Courier"/>
                <a:sym typeface="Courier New"/>
              </a:rPr>
              <a:t>From: </a:t>
            </a:r>
            <a:r>
              <a:rPr lang="en-US" sz="2400" i="0" u="none" strike="noStrike" cap="none" dirty="0" err="1">
                <a:solidFill>
                  <a:srgbClr val="FF00FF"/>
                </a:solidFill>
                <a:latin typeface="Courier"/>
                <a:ea typeface="Courier"/>
                <a:cs typeface="Courier"/>
                <a:sym typeface="Courier New"/>
              </a:rPr>
              <a:t>stephen.marquard@uct.ac.za</a:t>
            </a:r>
            <a:r>
              <a:rPr lang="en-US" sz="2400" i="0" u="none" strike="noStrike" cap="none" dirty="0">
                <a:solidFill>
                  <a:srgbClr val="00FFFF"/>
                </a:solidFill>
                <a:latin typeface="Courier"/>
                <a:ea typeface="Courier"/>
                <a:cs typeface="Courier"/>
                <a:sym typeface="Courier New"/>
              </a:rPr>
              <a:t>\</a:t>
            </a:r>
            <a:r>
              <a:rPr lang="en-US" sz="2400" dirty="0">
                <a:solidFill>
                  <a:srgbClr val="00FFFF"/>
                </a:solidFill>
                <a:latin typeface="Courier"/>
                <a:ea typeface="Courier"/>
                <a:cs typeface="Courier"/>
                <a:sym typeface="Courier New"/>
              </a:rPr>
              <a:t>n</a:t>
            </a:r>
          </a:p>
          <a:p>
            <a:pPr marL="0" marR="0" lvl="0" indent="0" algn="l" rtl="0">
              <a:lnSpc>
                <a:spcPct val="100000"/>
              </a:lnSpc>
              <a:spcBef>
                <a:spcPts val="0"/>
              </a:spcBef>
              <a:spcAft>
                <a:spcPts val="0"/>
              </a:spcAft>
              <a:buClr>
                <a:srgbClr val="FF00FF"/>
              </a:buClr>
              <a:buSzPct val="25000"/>
              <a:buFont typeface="Cabin"/>
              <a:buNone/>
            </a:pPr>
            <a:r>
              <a:rPr lang="en-US" sz="2400" i="0" u="none" strike="noStrike" cap="none" dirty="0">
                <a:solidFill>
                  <a:srgbClr val="FF00FF"/>
                </a:solidFill>
                <a:latin typeface="Courier"/>
                <a:ea typeface="Courier"/>
                <a:cs typeface="Courier"/>
                <a:sym typeface="Courier New"/>
              </a:rPr>
              <a:t>Subject: [</a:t>
            </a:r>
            <a:r>
              <a:rPr lang="en-US" sz="2400" i="0" u="none" strike="noStrike" cap="none" dirty="0" err="1">
                <a:solidFill>
                  <a:srgbClr val="FF00FF"/>
                </a:solidFill>
                <a:latin typeface="Courier"/>
                <a:ea typeface="Courier"/>
                <a:cs typeface="Courier"/>
                <a:sym typeface="Courier New"/>
              </a:rPr>
              <a:t>sakai</a:t>
            </a:r>
            <a:r>
              <a:rPr lang="en-US" sz="2400" i="0" u="none" strike="noStrike" cap="none" dirty="0">
                <a:solidFill>
                  <a:srgbClr val="FF00FF"/>
                </a:solidFill>
                <a:latin typeface="Courier"/>
                <a:ea typeface="Courier"/>
                <a:cs typeface="Courier"/>
                <a:sym typeface="Courier New"/>
              </a:rPr>
              <a:t>] </a:t>
            </a:r>
            <a:r>
              <a:rPr lang="en-US" sz="2400" i="0" u="none" strike="noStrike" cap="none" dirty="0" err="1">
                <a:solidFill>
                  <a:srgbClr val="FF00FF"/>
                </a:solidFill>
                <a:latin typeface="Courier"/>
                <a:ea typeface="Courier"/>
                <a:cs typeface="Courier"/>
                <a:sym typeface="Courier New"/>
              </a:rPr>
              <a:t>svn</a:t>
            </a:r>
            <a:r>
              <a:rPr lang="en-US" sz="2400" i="0" u="none" strike="noStrike" cap="none" dirty="0">
                <a:solidFill>
                  <a:srgbClr val="FF00FF"/>
                </a:solidFill>
                <a:latin typeface="Courier"/>
                <a:ea typeface="Courier"/>
                <a:cs typeface="Courier"/>
                <a:sym typeface="Courier New"/>
              </a:rPr>
              <a:t> commit: r39772 - content/branches/</a:t>
            </a:r>
            <a:r>
              <a:rPr lang="en-US" sz="2400" i="0" u="none" strike="noStrike" cap="none" dirty="0">
                <a:solidFill>
                  <a:srgbClr val="00FFFF"/>
                </a:solidFill>
                <a:latin typeface="Courier"/>
                <a:ea typeface="Courier"/>
                <a:cs typeface="Courier"/>
                <a:sym typeface="Courier New"/>
              </a:rPr>
              <a:t>\n</a:t>
            </a:r>
          </a:p>
          <a:p>
            <a:pPr marL="0" marR="0" lvl="0" indent="0" algn="l" rtl="0">
              <a:lnSpc>
                <a:spcPct val="100000"/>
              </a:lnSpc>
              <a:spcBef>
                <a:spcPts val="0"/>
              </a:spcBef>
              <a:spcAft>
                <a:spcPts val="0"/>
              </a:spcAft>
              <a:buClr>
                <a:srgbClr val="FF00FF"/>
              </a:buClr>
              <a:buSzPct val="25000"/>
              <a:buFont typeface="Cabin"/>
              <a:buNone/>
            </a:pPr>
            <a:r>
              <a:rPr lang="en-US" sz="2400" dirty="0">
                <a:solidFill>
                  <a:srgbClr val="00FFFF"/>
                </a:solidFill>
                <a:latin typeface="Courier"/>
                <a:ea typeface="Courier"/>
                <a:cs typeface="Courier"/>
                <a:sym typeface="Courier New"/>
              </a:rPr>
              <a:t>\n</a:t>
            </a:r>
          </a:p>
          <a:p>
            <a:pPr marL="0" marR="0" lvl="0" indent="0" algn="l" rtl="0">
              <a:lnSpc>
                <a:spcPct val="100000"/>
              </a:lnSpc>
              <a:spcBef>
                <a:spcPts val="0"/>
              </a:spcBef>
              <a:spcAft>
                <a:spcPts val="0"/>
              </a:spcAft>
              <a:buClr>
                <a:srgbClr val="FF00FF"/>
              </a:buClr>
              <a:buSzPct val="25000"/>
              <a:buFont typeface="Cabin"/>
              <a:buNone/>
            </a:pPr>
            <a:r>
              <a:rPr lang="en-US" sz="2400" i="0" u="none" strike="noStrike" cap="none" dirty="0">
                <a:solidFill>
                  <a:srgbClr val="FF00FF"/>
                </a:solidFill>
                <a:latin typeface="Courier"/>
                <a:ea typeface="Courier"/>
                <a:cs typeface="Courier"/>
                <a:sym typeface="Courier New"/>
              </a:rPr>
              <a:t>Details:</a:t>
            </a:r>
            <a:r>
              <a:rPr lang="en-US" sz="2400" dirty="0">
                <a:solidFill>
                  <a:srgbClr val="FF00FF"/>
                </a:solidFill>
                <a:latin typeface="Courier"/>
                <a:ea typeface="Courier"/>
                <a:cs typeface="Courier"/>
                <a:sym typeface="Courier New"/>
              </a:rPr>
              <a:t> </a:t>
            </a:r>
            <a:r>
              <a:rPr lang="en-US" sz="2400" i="0" u="none" strike="noStrike" cap="none" dirty="0">
                <a:solidFill>
                  <a:srgbClr val="FF00FF"/>
                </a:solidFill>
                <a:latin typeface="Courier"/>
                <a:ea typeface="Courier"/>
                <a:cs typeface="Courier"/>
                <a:sym typeface="Courier New"/>
              </a:rPr>
              <a:t>http://</a:t>
            </a:r>
            <a:r>
              <a:rPr lang="en-US" sz="2400" i="0" u="none" strike="noStrike" cap="none" dirty="0" err="1">
                <a:solidFill>
                  <a:srgbClr val="FF00FF"/>
                </a:solidFill>
                <a:latin typeface="Courier"/>
                <a:ea typeface="Courier"/>
                <a:cs typeface="Courier"/>
                <a:sym typeface="Courier New"/>
              </a:rPr>
              <a:t>source.sakaiproject.org</a:t>
            </a:r>
            <a:r>
              <a:rPr lang="en-US" sz="2400" i="0" u="none" strike="noStrike" cap="none" dirty="0">
                <a:solidFill>
                  <a:srgbClr val="FF00FF"/>
                </a:solidFill>
                <a:latin typeface="Courier"/>
                <a:ea typeface="Courier"/>
                <a:cs typeface="Courier"/>
                <a:sym typeface="Courier New"/>
              </a:rPr>
              <a:t>/</a:t>
            </a:r>
            <a:r>
              <a:rPr lang="en-US" sz="2400" i="0" u="none" strike="noStrike" cap="none" dirty="0" err="1">
                <a:solidFill>
                  <a:srgbClr val="FF00FF"/>
                </a:solidFill>
                <a:latin typeface="Courier"/>
                <a:ea typeface="Courier"/>
                <a:cs typeface="Courier"/>
                <a:sym typeface="Courier New"/>
              </a:rPr>
              <a:t>viewsvn</a:t>
            </a:r>
            <a:r>
              <a:rPr lang="en-US" sz="2400" i="0" u="none" strike="noStrike" cap="none" dirty="0">
                <a:solidFill>
                  <a:srgbClr val="FF00FF"/>
                </a:solidFill>
                <a:latin typeface="Courier"/>
                <a:ea typeface="Courier"/>
                <a:cs typeface="Courier"/>
                <a:sym typeface="Courier New"/>
              </a:rPr>
              <a:t>/?view=</a:t>
            </a:r>
            <a:r>
              <a:rPr lang="en-US" sz="2400" i="0" u="none" strike="noStrike" cap="none" dirty="0" err="1">
                <a:solidFill>
                  <a:srgbClr val="FF00FF"/>
                </a:solidFill>
                <a:latin typeface="Courier"/>
                <a:ea typeface="Courier"/>
                <a:cs typeface="Courier"/>
                <a:sym typeface="Courier New"/>
              </a:rPr>
              <a:t>rev&amp;rev</a:t>
            </a:r>
            <a:r>
              <a:rPr lang="en-US" sz="2400" i="0" u="none" strike="noStrike" cap="none" dirty="0">
                <a:solidFill>
                  <a:srgbClr val="FF00FF"/>
                </a:solidFill>
                <a:latin typeface="Courier"/>
                <a:ea typeface="Courier"/>
                <a:cs typeface="Courier"/>
                <a:sym typeface="Courier New"/>
              </a:rPr>
              <a:t>=39772</a:t>
            </a:r>
            <a:r>
              <a:rPr lang="en-US" sz="2400" i="0" u="none" strike="noStrike" cap="none" dirty="0">
                <a:solidFill>
                  <a:srgbClr val="00FFFF"/>
                </a:solidFill>
                <a:latin typeface="Courier"/>
                <a:ea typeface="Courier"/>
                <a:cs typeface="Courier"/>
                <a:sym typeface="Courier New"/>
              </a:rPr>
              <a:t>\</a:t>
            </a:r>
            <a:r>
              <a:rPr lang="en-US" sz="2400" dirty="0">
                <a:solidFill>
                  <a:srgbClr val="00FFFF"/>
                </a:solidFill>
                <a:latin typeface="Courier"/>
                <a:ea typeface="Courier"/>
                <a:cs typeface="Courier"/>
                <a:sym typeface="Courier New"/>
              </a:rPr>
              <a:t>n</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l-GR" dirty="0">
                <a:solidFill>
                  <a:srgbClr val="FFD966"/>
                </a:solidFill>
              </a:rPr>
              <a:t>Ανάγνωση Αρχείων στην </a:t>
            </a:r>
            <a:r>
              <a:rPr lang="en-US" dirty="0">
                <a:solidFill>
                  <a:srgbClr val="FFD966"/>
                </a:solidFill>
              </a:rPr>
              <a:t>Python</a:t>
            </a:r>
          </a:p>
        </p:txBody>
      </p:sp>
    </p:spTree>
    <p:extLst>
      <p:ext uri="{BB962C8B-B14F-4D97-AF65-F5344CB8AC3E}">
        <p14:creationId xmlns:p14="http://schemas.microsoft.com/office/powerpoint/2010/main" val="6648399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86"/>
        <p:cNvGrpSpPr/>
        <p:nvPr/>
      </p:nvGrpSpPr>
      <p:grpSpPr>
        <a:xfrm>
          <a:off x="0" y="0"/>
          <a:ext cx="0" cy="0"/>
          <a:chOff x="0" y="0"/>
          <a:chExt cx="0" cy="0"/>
        </a:xfrm>
      </p:grpSpPr>
      <p:sp>
        <p:nvSpPr>
          <p:cNvPr id="287" name="Shape 287"/>
          <p:cNvSpPr txBox="1">
            <a:spLocks noGrp="1"/>
          </p:cNvSpPr>
          <p:nvPr>
            <p:ph type="title"/>
          </p:nvPr>
        </p:nvSpPr>
        <p:spPr>
          <a:xfrm>
            <a:off x="855371" y="789708"/>
            <a:ext cx="14545259" cy="1750191"/>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7F00"/>
              </a:buClr>
              <a:buSzPct val="25000"/>
              <a:buFont typeface="Cabin"/>
              <a:buNone/>
            </a:pPr>
            <a:r>
              <a:rPr lang="el-GR" sz="7600" u="none" strike="noStrike" cap="none" dirty="0">
                <a:solidFill>
                  <a:srgbClr val="FFD966"/>
                </a:solidFill>
                <a:latin typeface="Arial" charset="0"/>
                <a:ea typeface="Arial" charset="0"/>
                <a:cs typeface="Arial" charset="0"/>
                <a:sym typeface="Cabin"/>
              </a:rPr>
              <a:t>Χειρισμός Αρχείου ως Ακολουθία</a:t>
            </a:r>
            <a:endParaRPr lang="en-US" sz="7600" u="none" strike="noStrike" cap="none" dirty="0">
              <a:solidFill>
                <a:srgbClr val="FFD966"/>
              </a:solidFill>
              <a:latin typeface="Arial" charset="0"/>
              <a:ea typeface="Arial" charset="0"/>
              <a:cs typeface="Arial" charset="0"/>
              <a:sym typeface="Cabin"/>
            </a:endParaRPr>
          </a:p>
        </p:txBody>
      </p:sp>
      <p:sp>
        <p:nvSpPr>
          <p:cNvPr id="288" name="Shape 288"/>
          <p:cNvSpPr txBox="1">
            <a:spLocks noGrp="1"/>
          </p:cNvSpPr>
          <p:nvPr>
            <p:ph type="body" idx="1"/>
          </p:nvPr>
        </p:nvSpPr>
        <p:spPr>
          <a:xfrm>
            <a:off x="653894" y="2603500"/>
            <a:ext cx="8180140" cy="5702399"/>
          </a:xfrm>
          <a:prstGeom prst="rect">
            <a:avLst/>
          </a:prstGeom>
          <a:noFill/>
          <a:ln>
            <a:noFill/>
          </a:ln>
        </p:spPr>
        <p:txBody>
          <a:bodyPr lIns="38100" tIns="38100" rIns="38100" bIns="38100" anchor="ctr" anchorCtr="0">
            <a:noAutofit/>
          </a:bodyPr>
          <a:lstStyle/>
          <a:p>
            <a:pPr marL="749300" marR="0" lvl="0" indent="-358394" algn="l" rtl="0">
              <a:lnSpc>
                <a:spcPct val="100000"/>
              </a:lnSpc>
              <a:spcBef>
                <a:spcPts val="0"/>
              </a:spcBef>
              <a:spcAft>
                <a:spcPts val="0"/>
              </a:spcAft>
              <a:buClr>
                <a:schemeClr val="lt1"/>
              </a:buClr>
              <a:buSzPct val="100000"/>
              <a:buFont typeface="Cabin"/>
              <a:buChar char="•"/>
            </a:pPr>
            <a:r>
              <a:rPr lang="el-GR" sz="3400" u="none" strike="noStrike" cap="none" dirty="0">
                <a:solidFill>
                  <a:schemeClr val="lt1"/>
                </a:solidFill>
                <a:latin typeface="Arial" charset="0"/>
                <a:ea typeface="Arial" charset="0"/>
                <a:cs typeface="Arial" charset="0"/>
                <a:sym typeface="Cabin"/>
              </a:rPr>
              <a:t>Ένα ανοιχτό </a:t>
            </a:r>
            <a:r>
              <a:rPr lang="el-GR" sz="3400" dirty="0">
                <a:solidFill>
                  <a:srgbClr val="FF7F00"/>
                </a:solidFill>
                <a:latin typeface="Arial" charset="0"/>
                <a:cs typeface="Arial" charset="0"/>
                <a:sym typeface="Cabin"/>
              </a:rPr>
              <a:t>αρχείο</a:t>
            </a:r>
            <a:r>
              <a:rPr lang="el-GR" sz="3400" u="none" strike="noStrike" cap="none" dirty="0">
                <a:solidFill>
                  <a:schemeClr val="lt1"/>
                </a:solidFill>
                <a:latin typeface="Arial" charset="0"/>
                <a:ea typeface="Arial" charset="0"/>
                <a:cs typeface="Arial" charset="0"/>
                <a:sym typeface="Cabin"/>
              </a:rPr>
              <a:t> μπορεί να </a:t>
            </a:r>
            <a:r>
              <a:rPr lang="el-GR" sz="3400" dirty="0">
                <a:solidFill>
                  <a:srgbClr val="FF7F00"/>
                </a:solidFill>
                <a:latin typeface="Arial" charset="0"/>
                <a:cs typeface="Arial" charset="0"/>
                <a:sym typeface="Cabin"/>
              </a:rPr>
              <a:t>αντιμετωπιστεί</a:t>
            </a:r>
            <a:r>
              <a:rPr lang="el-GR" sz="3400" u="none" strike="noStrike" cap="none" dirty="0">
                <a:solidFill>
                  <a:schemeClr val="lt1"/>
                </a:solidFill>
                <a:latin typeface="Arial" charset="0"/>
                <a:ea typeface="Arial" charset="0"/>
                <a:cs typeface="Arial" charset="0"/>
                <a:sym typeface="Cabin"/>
              </a:rPr>
              <a:t> ως μια </a:t>
            </a:r>
            <a:r>
              <a:rPr lang="el-GR" sz="3400" dirty="0">
                <a:solidFill>
                  <a:srgbClr val="00FFFF"/>
                </a:solidFill>
                <a:latin typeface="Arial" charset="0"/>
                <a:cs typeface="Arial" charset="0"/>
                <a:sym typeface="Cabin"/>
              </a:rPr>
              <a:t>ακολουθία</a:t>
            </a:r>
            <a:r>
              <a:rPr lang="el-GR" sz="3400" u="none" strike="noStrike" cap="none" dirty="0">
                <a:solidFill>
                  <a:schemeClr val="lt1"/>
                </a:solidFill>
                <a:latin typeface="Arial" charset="0"/>
                <a:ea typeface="Arial" charset="0"/>
                <a:cs typeface="Arial" charset="0"/>
                <a:sym typeface="Cabin"/>
              </a:rPr>
              <a:t> συμβολοσειρών όπου κάθε γραμμή στο αρχείο είναι μια συμβολοσειρά στην ακολουθία</a:t>
            </a:r>
            <a:endParaRPr lang="en-US" sz="3400" u="none" strike="noStrike" cap="none" dirty="0">
              <a:solidFill>
                <a:schemeClr val="lt1"/>
              </a:solidFill>
              <a:latin typeface="Arial" charset="0"/>
              <a:ea typeface="Arial" charset="0"/>
              <a:cs typeface="Arial" charset="0"/>
              <a:sym typeface="Cabin"/>
            </a:endParaRPr>
          </a:p>
          <a:p>
            <a:pPr marL="749300" marR="0" lvl="0" indent="-358394" algn="l" rtl="0">
              <a:lnSpc>
                <a:spcPct val="100000"/>
              </a:lnSpc>
              <a:spcBef>
                <a:spcPts val="3500"/>
              </a:spcBef>
              <a:spcAft>
                <a:spcPts val="0"/>
              </a:spcAft>
              <a:buClr>
                <a:schemeClr val="lt1"/>
              </a:buClr>
              <a:buSzPct val="100000"/>
              <a:buFont typeface="Cabin"/>
              <a:buChar char="•"/>
            </a:pPr>
            <a:r>
              <a:rPr lang="el-GR" sz="3400" u="none" strike="noStrike" cap="none" dirty="0">
                <a:solidFill>
                  <a:schemeClr val="lt1"/>
                </a:solidFill>
                <a:latin typeface="Arial" charset="0"/>
                <a:ea typeface="Arial" charset="0"/>
                <a:cs typeface="Arial" charset="0"/>
                <a:sym typeface="Cabin"/>
              </a:rPr>
              <a:t>Μπορούμε να χρησιμοποιήσουμε την εντολή </a:t>
            </a:r>
            <a:r>
              <a:rPr lang="en-US" sz="3400" u="none" strike="noStrike" cap="none" dirty="0">
                <a:solidFill>
                  <a:srgbClr val="FFFF00"/>
                </a:solidFill>
                <a:latin typeface="Arial" charset="0"/>
                <a:ea typeface="Arial" charset="0"/>
                <a:cs typeface="Arial" charset="0"/>
                <a:sym typeface="Cabin"/>
              </a:rPr>
              <a:t>for</a:t>
            </a:r>
            <a:r>
              <a:rPr lang="el-GR" sz="3400" u="none" strike="noStrike" cap="none" dirty="0">
                <a:solidFill>
                  <a:schemeClr val="lt1"/>
                </a:solidFill>
                <a:latin typeface="Arial" charset="0"/>
                <a:ea typeface="Arial" charset="0"/>
                <a:cs typeface="Arial" charset="0"/>
                <a:sym typeface="Cabin"/>
              </a:rPr>
              <a:t> για να προσπελάσουμε μια </a:t>
            </a:r>
            <a:r>
              <a:rPr lang="el-GR" sz="3400" dirty="0">
                <a:solidFill>
                  <a:srgbClr val="00FFFF"/>
                </a:solidFill>
                <a:latin typeface="Arial" charset="0"/>
                <a:cs typeface="Arial" charset="0"/>
                <a:sym typeface="Cabin"/>
              </a:rPr>
              <a:t>ακολουθία</a:t>
            </a:r>
            <a:endParaRPr lang="en-US" sz="3400" u="none" strike="noStrike" cap="none" dirty="0">
              <a:solidFill>
                <a:srgbClr val="00FFFF"/>
              </a:solidFill>
              <a:latin typeface="Arial" charset="0"/>
              <a:ea typeface="Arial" charset="0"/>
              <a:cs typeface="Arial" charset="0"/>
              <a:sym typeface="Cabin"/>
            </a:endParaRPr>
          </a:p>
          <a:p>
            <a:pPr marL="749300" marR="0" lvl="0" indent="-358394" algn="l" rtl="0">
              <a:lnSpc>
                <a:spcPct val="100000"/>
              </a:lnSpc>
              <a:spcBef>
                <a:spcPts val="3500"/>
              </a:spcBef>
              <a:spcAft>
                <a:spcPts val="0"/>
              </a:spcAft>
              <a:buClr>
                <a:schemeClr val="lt1"/>
              </a:buClr>
              <a:buSzPct val="100000"/>
              <a:buFont typeface="Cabin"/>
              <a:buChar char="•"/>
            </a:pPr>
            <a:r>
              <a:rPr lang="el-GR" sz="3400" u="none" strike="noStrike" cap="none" dirty="0">
                <a:solidFill>
                  <a:schemeClr val="lt1"/>
                </a:solidFill>
                <a:latin typeface="Arial" charset="0"/>
                <a:ea typeface="Arial" charset="0"/>
                <a:cs typeface="Arial" charset="0"/>
                <a:sym typeface="Cabin"/>
              </a:rPr>
              <a:t>Θυμηθείτε - μια </a:t>
            </a:r>
            <a:r>
              <a:rPr lang="el-GR" sz="3400" dirty="0">
                <a:solidFill>
                  <a:srgbClr val="00FFFF"/>
                </a:solidFill>
                <a:latin typeface="Arial" charset="0"/>
                <a:cs typeface="Arial" charset="0"/>
                <a:sym typeface="Cabin"/>
              </a:rPr>
              <a:t>ακολουθία</a:t>
            </a:r>
            <a:r>
              <a:rPr lang="el-GR" sz="3400" u="none" strike="noStrike" cap="none" dirty="0">
                <a:solidFill>
                  <a:schemeClr val="lt1"/>
                </a:solidFill>
                <a:latin typeface="Arial" charset="0"/>
                <a:ea typeface="Arial" charset="0"/>
                <a:cs typeface="Arial" charset="0"/>
                <a:sym typeface="Cabin"/>
              </a:rPr>
              <a:t> είναι ένα διατεταγμένο σύνολο</a:t>
            </a:r>
            <a:endParaRPr lang="en-US" sz="3400" u="none" strike="noStrike" cap="none" dirty="0">
              <a:solidFill>
                <a:schemeClr val="lt1"/>
              </a:solidFill>
              <a:latin typeface="Arial" charset="0"/>
              <a:ea typeface="Arial" charset="0"/>
              <a:cs typeface="Arial" charset="0"/>
              <a:sym typeface="Cabin"/>
            </a:endParaRPr>
          </a:p>
        </p:txBody>
      </p:sp>
      <p:sp>
        <p:nvSpPr>
          <p:cNvPr id="289" name="Shape 289"/>
          <p:cNvSpPr txBox="1"/>
          <p:nvPr/>
        </p:nvSpPr>
        <p:spPr>
          <a:xfrm>
            <a:off x="9286875" y="3490925"/>
            <a:ext cx="6534699" cy="27285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7F00"/>
              </a:buClr>
              <a:buSzPct val="25000"/>
              <a:buFont typeface="Cabin"/>
              <a:buNone/>
            </a:pPr>
            <a:r>
              <a:rPr lang="en-US" sz="3400" i="0" u="none" strike="noStrike" cap="none" dirty="0" err="1">
                <a:solidFill>
                  <a:srgbClr val="FF7F00"/>
                </a:solidFill>
                <a:latin typeface="Courier"/>
                <a:ea typeface="Courier"/>
                <a:cs typeface="Courier"/>
                <a:sym typeface="Courier New"/>
              </a:rPr>
              <a:t>xfile</a:t>
            </a:r>
            <a:r>
              <a:rPr lang="en-US" sz="3400" i="0" u="none" strike="noStrike" cap="none" dirty="0">
                <a:solidFill>
                  <a:schemeClr val="lt1"/>
                </a:solidFill>
                <a:latin typeface="Courier"/>
                <a:ea typeface="Courier"/>
                <a:cs typeface="Courier"/>
                <a:sym typeface="Courier New"/>
              </a:rPr>
              <a:t> = </a:t>
            </a:r>
            <a:r>
              <a:rPr lang="en-US" sz="3400" i="0" u="none" strike="noStrike" cap="none" dirty="0">
                <a:solidFill>
                  <a:srgbClr val="FF00FF"/>
                </a:solidFill>
                <a:latin typeface="Courier"/>
                <a:ea typeface="Courier"/>
                <a:cs typeface="Courier"/>
                <a:sym typeface="Courier New"/>
              </a:rPr>
              <a:t>open</a:t>
            </a:r>
            <a:r>
              <a:rPr lang="en-US" sz="3400" i="0" u="none" strike="noStrike" cap="none" dirty="0">
                <a:solidFill>
                  <a:schemeClr val="lt1"/>
                </a:solidFill>
                <a:latin typeface="Courier"/>
                <a:ea typeface="Courier"/>
                <a:cs typeface="Courier"/>
                <a:sym typeface="Courier New"/>
              </a:rPr>
              <a:t>('</a:t>
            </a:r>
            <a:r>
              <a:rPr lang="en-US" sz="3400" i="0" u="none" strike="noStrike" cap="none" dirty="0" err="1">
                <a:solidFill>
                  <a:schemeClr val="lt1"/>
                </a:solidFill>
                <a:latin typeface="Courier"/>
                <a:ea typeface="Courier"/>
                <a:cs typeface="Courier"/>
                <a:sym typeface="Courier New"/>
              </a:rPr>
              <a:t>mbox.txt</a:t>
            </a:r>
            <a:r>
              <a:rPr lang="en-US" sz="3400"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rgbClr val="FFFF00"/>
              </a:buClr>
              <a:buSzPct val="25000"/>
              <a:buFont typeface="Cabin"/>
              <a:buNone/>
            </a:pPr>
            <a:r>
              <a:rPr lang="en-US" sz="3400" i="0" u="none" strike="noStrike" cap="none" dirty="0">
                <a:solidFill>
                  <a:srgbClr val="FFFF00"/>
                </a:solidFill>
                <a:latin typeface="Courier"/>
                <a:ea typeface="Courier"/>
                <a:cs typeface="Courier"/>
                <a:sym typeface="Courier New"/>
              </a:rPr>
              <a:t>for</a:t>
            </a:r>
            <a:r>
              <a:rPr lang="en-US" sz="3400" i="0" u="none" strike="noStrike" cap="none" dirty="0">
                <a:solidFill>
                  <a:srgbClr val="00FF00"/>
                </a:solidFill>
                <a:latin typeface="Courier"/>
                <a:ea typeface="Courier"/>
                <a:cs typeface="Courier"/>
                <a:sym typeface="Courier New"/>
              </a:rPr>
              <a:t> cheese</a:t>
            </a:r>
            <a:r>
              <a:rPr lang="en-US" sz="3400" i="0" u="none" strike="noStrike" cap="none" dirty="0">
                <a:solidFill>
                  <a:schemeClr val="lt1"/>
                </a:solidFill>
                <a:latin typeface="Courier"/>
                <a:ea typeface="Courier"/>
                <a:cs typeface="Courier"/>
                <a:sym typeface="Courier New"/>
              </a:rPr>
              <a:t> </a:t>
            </a:r>
            <a:r>
              <a:rPr lang="en-US" sz="3400" i="0" u="none" strike="noStrike" cap="none" dirty="0">
                <a:solidFill>
                  <a:srgbClr val="FFFF00"/>
                </a:solidFill>
                <a:latin typeface="Courier"/>
                <a:ea typeface="Courier"/>
                <a:cs typeface="Courier"/>
                <a:sym typeface="Courier New"/>
              </a:rPr>
              <a:t>in</a:t>
            </a:r>
            <a:r>
              <a:rPr lang="en-US" sz="3400" i="0" u="none" strike="noStrike" cap="none" dirty="0">
                <a:solidFill>
                  <a:schemeClr val="lt1"/>
                </a:solidFill>
                <a:latin typeface="Courier"/>
                <a:ea typeface="Courier"/>
                <a:cs typeface="Courier"/>
                <a:sym typeface="Courier New"/>
              </a:rPr>
              <a:t> </a:t>
            </a:r>
            <a:r>
              <a:rPr lang="en-US" sz="3400" i="0" u="none" strike="noStrike" cap="none" dirty="0" err="1">
                <a:solidFill>
                  <a:srgbClr val="FF7F00"/>
                </a:solidFill>
                <a:latin typeface="Courier"/>
                <a:ea typeface="Courier"/>
                <a:cs typeface="Courier"/>
                <a:sym typeface="Courier New"/>
              </a:rPr>
              <a:t>xfile</a:t>
            </a:r>
            <a:r>
              <a:rPr lang="en-US" sz="3400"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400" dirty="0">
                <a:solidFill>
                  <a:schemeClr val="lt1"/>
                </a:solidFill>
                <a:latin typeface="Courier"/>
                <a:ea typeface="Courier"/>
                <a:cs typeface="Courier"/>
                <a:sym typeface="Courier New"/>
              </a:rPr>
              <a:t>    </a:t>
            </a:r>
            <a:r>
              <a:rPr lang="en-US" sz="3400" i="0" u="none" strike="noStrike" cap="none" dirty="0">
                <a:solidFill>
                  <a:srgbClr val="FFFF00"/>
                </a:solidFill>
                <a:latin typeface="Courier"/>
                <a:ea typeface="Courier"/>
                <a:cs typeface="Courier"/>
                <a:sym typeface="Courier New"/>
              </a:rPr>
              <a:t>print</a:t>
            </a:r>
            <a:r>
              <a:rPr lang="en-US" sz="3400" dirty="0">
                <a:solidFill>
                  <a:schemeClr val="lt1"/>
                </a:solidFill>
                <a:latin typeface="Courier"/>
                <a:ea typeface="Courier"/>
                <a:cs typeface="Courier"/>
                <a:sym typeface="Courier New"/>
              </a:rPr>
              <a:t>(</a:t>
            </a:r>
            <a:r>
              <a:rPr lang="en-US" sz="3400" i="0" u="none" strike="noStrike" cap="none" dirty="0">
                <a:solidFill>
                  <a:srgbClr val="00FF00"/>
                </a:solidFill>
                <a:latin typeface="Courier"/>
                <a:ea typeface="Courier"/>
                <a:cs typeface="Courier"/>
                <a:sym typeface="Courier New"/>
              </a:rPr>
              <a:t>cheese</a:t>
            </a:r>
            <a:r>
              <a:rPr lang="en-US" sz="3400" i="0" u="none" strike="noStrike" cap="none" dirty="0">
                <a:solidFill>
                  <a:schemeClr val="bg1"/>
                </a:solidFill>
                <a:latin typeface="Courier"/>
                <a:ea typeface="Courier"/>
                <a:cs typeface="Courier"/>
                <a:sym typeface="Courier New"/>
              </a:rPr>
              <a: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93"/>
        <p:cNvGrpSpPr/>
        <p:nvPr/>
      </p:nvGrpSpPr>
      <p:grpSpPr>
        <a:xfrm>
          <a:off x="0" y="0"/>
          <a:ext cx="0" cy="0"/>
          <a:chOff x="0" y="0"/>
          <a:chExt cx="0" cy="0"/>
        </a:xfrm>
      </p:grpSpPr>
      <p:sp>
        <p:nvSpPr>
          <p:cNvPr id="294" name="Shape 294"/>
          <p:cNvSpPr txBox="1">
            <a:spLocks noGrp="1"/>
          </p:cNvSpPr>
          <p:nvPr>
            <p:ph type="title"/>
          </p:nvPr>
        </p:nvSpPr>
        <p:spPr>
          <a:xfrm>
            <a:off x="1096182" y="789708"/>
            <a:ext cx="14063636" cy="1750191"/>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7F00"/>
              </a:buClr>
              <a:buSzPct val="25000"/>
              <a:buFont typeface="Cabin"/>
              <a:buNone/>
            </a:pPr>
            <a:r>
              <a:rPr lang="el-GR" sz="7600" u="none" strike="noStrike" cap="none" dirty="0">
                <a:solidFill>
                  <a:srgbClr val="FFD966"/>
                </a:solidFill>
                <a:latin typeface="Arial" charset="0"/>
                <a:ea typeface="Arial" charset="0"/>
                <a:cs typeface="Arial" charset="0"/>
                <a:sym typeface="Cabin"/>
              </a:rPr>
              <a:t>Μέτρηση Γραμμών ενός Αρχείου</a:t>
            </a:r>
            <a:endParaRPr lang="en-US" sz="7600" u="none" strike="noStrike" cap="none" dirty="0">
              <a:solidFill>
                <a:srgbClr val="FFD966"/>
              </a:solidFill>
              <a:latin typeface="Arial" charset="0"/>
              <a:ea typeface="Arial" charset="0"/>
              <a:cs typeface="Arial" charset="0"/>
              <a:sym typeface="Cabin"/>
            </a:endParaRPr>
          </a:p>
        </p:txBody>
      </p:sp>
      <p:sp>
        <p:nvSpPr>
          <p:cNvPr id="295" name="Shape 295"/>
          <p:cNvSpPr txBox="1">
            <a:spLocks noGrp="1"/>
          </p:cNvSpPr>
          <p:nvPr>
            <p:ph type="body" idx="1"/>
          </p:nvPr>
        </p:nvSpPr>
        <p:spPr>
          <a:xfrm>
            <a:off x="1096182" y="2895649"/>
            <a:ext cx="7228883" cy="4787209"/>
          </a:xfrm>
          <a:prstGeom prst="rect">
            <a:avLst/>
          </a:prstGeom>
          <a:noFill/>
          <a:ln>
            <a:noFill/>
          </a:ln>
        </p:spPr>
        <p:txBody>
          <a:bodyPr lIns="38100" tIns="38100" rIns="38100" bIns="38100" anchor="ctr" anchorCtr="0">
            <a:noAutofit/>
          </a:bodyPr>
          <a:lstStyle/>
          <a:p>
            <a:pPr marL="749300" marR="0" lvl="0" indent="-358394" algn="l" rtl="0">
              <a:lnSpc>
                <a:spcPct val="100000"/>
              </a:lnSpc>
              <a:spcBef>
                <a:spcPts val="0"/>
              </a:spcBef>
              <a:spcAft>
                <a:spcPts val="0"/>
              </a:spcAft>
              <a:buClr>
                <a:schemeClr val="lt1"/>
              </a:buClr>
              <a:buSzPct val="100000"/>
              <a:buFont typeface="Cabin"/>
              <a:buChar char="•"/>
            </a:pPr>
            <a:r>
              <a:rPr lang="el-GR" sz="3400" u="none" strike="noStrike" cap="none" dirty="0">
                <a:solidFill>
                  <a:schemeClr val="lt1"/>
                </a:solidFill>
                <a:latin typeface="Arial" charset="0"/>
                <a:ea typeface="Arial" charset="0"/>
                <a:cs typeface="Arial" charset="0"/>
                <a:sym typeface="Cabin"/>
              </a:rPr>
              <a:t>Ανοίξτε ένα </a:t>
            </a:r>
            <a:r>
              <a:rPr lang="el-GR" sz="3400" dirty="0">
                <a:solidFill>
                  <a:srgbClr val="00FF00"/>
                </a:solidFill>
                <a:latin typeface="Arial" charset="0"/>
                <a:cs typeface="Arial" charset="0"/>
                <a:sym typeface="Cabin"/>
              </a:rPr>
              <a:t>αρχείο</a:t>
            </a:r>
            <a:r>
              <a:rPr lang="el-GR" sz="3400" u="none" strike="noStrike" cap="none" dirty="0">
                <a:solidFill>
                  <a:schemeClr val="lt1"/>
                </a:solidFill>
                <a:latin typeface="Arial" charset="0"/>
                <a:ea typeface="Arial" charset="0"/>
                <a:cs typeface="Arial" charset="0"/>
                <a:sym typeface="Cabin"/>
              </a:rPr>
              <a:t> μόνο για ανάγνωση</a:t>
            </a:r>
            <a:endParaRPr lang="en-US" sz="3400" u="none" strike="noStrike" cap="none" dirty="0">
              <a:solidFill>
                <a:schemeClr val="lt1"/>
              </a:solidFill>
              <a:latin typeface="Arial" charset="0"/>
              <a:ea typeface="Arial" charset="0"/>
              <a:cs typeface="Arial" charset="0"/>
              <a:sym typeface="Cabin"/>
            </a:endParaRPr>
          </a:p>
          <a:p>
            <a:pPr marL="749300" marR="0" lvl="0" indent="-358394" algn="l" rtl="0">
              <a:lnSpc>
                <a:spcPct val="100000"/>
              </a:lnSpc>
              <a:spcBef>
                <a:spcPts val="3500"/>
              </a:spcBef>
              <a:spcAft>
                <a:spcPts val="0"/>
              </a:spcAft>
              <a:buClr>
                <a:schemeClr val="lt1"/>
              </a:buClr>
              <a:buSzPct val="100000"/>
              <a:buFont typeface="Cabin"/>
              <a:buChar char="•"/>
            </a:pPr>
            <a:r>
              <a:rPr lang="el-GR" sz="3400" u="none" strike="noStrike" cap="none" dirty="0">
                <a:solidFill>
                  <a:schemeClr val="lt1"/>
                </a:solidFill>
                <a:latin typeface="Arial" charset="0"/>
                <a:ea typeface="Arial" charset="0"/>
                <a:cs typeface="Arial" charset="0"/>
                <a:sym typeface="Cabin"/>
              </a:rPr>
              <a:t>Χρησιμοποιήστε μια επανάληψη </a:t>
            </a:r>
            <a:r>
              <a:rPr lang="en-US" sz="3400" u="none" strike="noStrike" cap="none" dirty="0">
                <a:solidFill>
                  <a:srgbClr val="FFFF00"/>
                </a:solidFill>
                <a:latin typeface="Arial" charset="0"/>
                <a:ea typeface="Arial" charset="0"/>
                <a:cs typeface="Arial" charset="0"/>
                <a:sym typeface="Cabin"/>
              </a:rPr>
              <a:t>for</a:t>
            </a:r>
            <a:r>
              <a:rPr lang="el-GR" sz="3400" u="none" strike="noStrike" cap="none" dirty="0">
                <a:solidFill>
                  <a:schemeClr val="lt1"/>
                </a:solidFill>
                <a:latin typeface="Arial" charset="0"/>
                <a:ea typeface="Arial" charset="0"/>
                <a:cs typeface="Arial" charset="0"/>
                <a:sym typeface="Cabin"/>
              </a:rPr>
              <a:t> για να διαβάσετε κάθε γραμμή</a:t>
            </a:r>
            <a:endParaRPr lang="en-US" sz="3400" u="none" strike="noStrike" cap="none" dirty="0">
              <a:solidFill>
                <a:schemeClr val="lt1"/>
              </a:solidFill>
              <a:latin typeface="Arial" charset="0"/>
              <a:ea typeface="Arial" charset="0"/>
              <a:cs typeface="Arial" charset="0"/>
              <a:sym typeface="Cabin"/>
            </a:endParaRPr>
          </a:p>
          <a:p>
            <a:pPr marL="749300" marR="0" lvl="0" indent="-358394" algn="l" rtl="0">
              <a:lnSpc>
                <a:spcPct val="100000"/>
              </a:lnSpc>
              <a:spcBef>
                <a:spcPts val="3500"/>
              </a:spcBef>
              <a:spcAft>
                <a:spcPts val="0"/>
              </a:spcAft>
              <a:buClr>
                <a:srgbClr val="FF7F00"/>
              </a:buClr>
              <a:buSzPct val="100000"/>
              <a:buFont typeface="Cabin"/>
              <a:buChar char="•"/>
            </a:pPr>
            <a:r>
              <a:rPr lang="el-GR" sz="3400" u="none" strike="noStrike" cap="none" dirty="0">
                <a:solidFill>
                  <a:srgbClr val="FF7F00"/>
                </a:solidFill>
                <a:latin typeface="Arial" charset="0"/>
                <a:ea typeface="Arial" charset="0"/>
                <a:cs typeface="Arial" charset="0"/>
                <a:sym typeface="Cabin"/>
              </a:rPr>
              <a:t>Μετρήστε</a:t>
            </a:r>
            <a:r>
              <a:rPr lang="en-US" sz="3400" u="none" strike="noStrike" cap="none" dirty="0">
                <a:solidFill>
                  <a:schemeClr val="lt1"/>
                </a:solidFill>
                <a:latin typeface="Arial" charset="0"/>
                <a:ea typeface="Arial" charset="0"/>
                <a:cs typeface="Arial" charset="0"/>
                <a:sym typeface="Cabin"/>
              </a:rPr>
              <a:t> </a:t>
            </a:r>
            <a:r>
              <a:rPr lang="el-GR" sz="3400" dirty="0">
                <a:solidFill>
                  <a:schemeClr val="lt1"/>
                </a:solidFill>
                <a:latin typeface="Arial" charset="0"/>
                <a:ea typeface="Arial" charset="0"/>
                <a:cs typeface="Arial" charset="0"/>
                <a:sym typeface="Cabin"/>
              </a:rPr>
              <a:t>τις γραμμές και εκτυπώστε το πλήθος των γραμμών</a:t>
            </a:r>
            <a:endParaRPr lang="en-US" sz="3400" u="none" strike="noStrike" cap="none" dirty="0">
              <a:solidFill>
                <a:schemeClr val="lt1"/>
              </a:solidFill>
              <a:latin typeface="Arial" charset="0"/>
              <a:ea typeface="Arial" charset="0"/>
              <a:cs typeface="Arial" charset="0"/>
              <a:sym typeface="Cabin"/>
            </a:endParaRPr>
          </a:p>
        </p:txBody>
      </p:sp>
      <p:sp>
        <p:nvSpPr>
          <p:cNvPr id="296" name="Shape 296"/>
          <p:cNvSpPr txBox="1"/>
          <p:nvPr/>
        </p:nvSpPr>
        <p:spPr>
          <a:xfrm>
            <a:off x="8663553" y="2819350"/>
            <a:ext cx="7410629" cy="47879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00FF00"/>
              </a:buClr>
              <a:buSzPct val="25000"/>
              <a:buFont typeface="Cabin"/>
              <a:buNone/>
            </a:pPr>
            <a:r>
              <a:rPr lang="en-US" sz="3000" i="0" u="none" strike="noStrike" cap="none" dirty="0" err="1">
                <a:solidFill>
                  <a:srgbClr val="00FF00"/>
                </a:solidFill>
                <a:latin typeface="Courier"/>
                <a:ea typeface="Courier"/>
                <a:cs typeface="Courier"/>
                <a:sym typeface="Courier New"/>
              </a:rPr>
              <a:t>fhand</a:t>
            </a:r>
            <a:r>
              <a:rPr lang="en-US" sz="3000" i="0" u="none" strike="noStrike" cap="none" dirty="0">
                <a:solidFill>
                  <a:schemeClr val="lt1"/>
                </a:solidFill>
                <a:latin typeface="Courier"/>
                <a:ea typeface="Courier"/>
                <a:cs typeface="Courier"/>
                <a:sym typeface="Courier New"/>
              </a:rPr>
              <a:t> = </a:t>
            </a:r>
            <a:r>
              <a:rPr lang="en-US" sz="3000" i="0" u="none" strike="noStrike" cap="none" dirty="0">
                <a:solidFill>
                  <a:srgbClr val="FF00FF"/>
                </a:solidFill>
                <a:latin typeface="Courier"/>
                <a:ea typeface="Courier"/>
                <a:cs typeface="Courier"/>
                <a:sym typeface="Courier New"/>
              </a:rPr>
              <a:t>open</a:t>
            </a:r>
            <a:r>
              <a:rPr lang="en-US" sz="3000" i="0" u="none" strike="noStrike" cap="none" dirty="0">
                <a:solidFill>
                  <a:schemeClr val="lt1"/>
                </a:solidFill>
                <a:latin typeface="Courier"/>
                <a:ea typeface="Courier"/>
                <a:cs typeface="Courier"/>
                <a:sym typeface="Courier New"/>
              </a:rPr>
              <a:t>('mbox.txt’)</a:t>
            </a:r>
          </a:p>
          <a:p>
            <a:pPr marL="0" marR="0" lvl="0" indent="0" algn="l" rtl="0">
              <a:lnSpc>
                <a:spcPct val="100000"/>
              </a:lnSpc>
              <a:spcBef>
                <a:spcPts val="0"/>
              </a:spcBef>
              <a:spcAft>
                <a:spcPts val="0"/>
              </a:spcAft>
              <a:buClr>
                <a:srgbClr val="FF7F00"/>
              </a:buClr>
              <a:buSzPct val="25000"/>
              <a:buFont typeface="Cabin"/>
              <a:buNone/>
            </a:pPr>
            <a:r>
              <a:rPr lang="el-GR" sz="3000" i="0" u="none" strike="noStrike" cap="none" dirty="0">
                <a:solidFill>
                  <a:srgbClr val="FF7F00"/>
                </a:solidFill>
                <a:latin typeface="Courier"/>
                <a:ea typeface="Courier"/>
                <a:cs typeface="Courier"/>
                <a:sym typeface="Courier New"/>
              </a:rPr>
              <a:t>πλήθος</a:t>
            </a:r>
            <a:r>
              <a:rPr lang="en-US" sz="3000" i="0" u="none" strike="noStrike" cap="none" dirty="0">
                <a:solidFill>
                  <a:schemeClr val="lt1"/>
                </a:solidFill>
                <a:latin typeface="Courier"/>
                <a:ea typeface="Courier"/>
                <a:cs typeface="Courier"/>
                <a:sym typeface="Courier New"/>
              </a:rPr>
              <a:t> = 0</a:t>
            </a:r>
          </a:p>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a:solidFill>
                  <a:srgbClr val="FFFF00"/>
                </a:solidFill>
                <a:latin typeface="Courier"/>
                <a:ea typeface="Courier"/>
                <a:cs typeface="Courier"/>
                <a:sym typeface="Courier New"/>
              </a:rPr>
              <a:t>for</a:t>
            </a: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00FF00"/>
                </a:solidFill>
                <a:latin typeface="Courier"/>
                <a:ea typeface="Courier"/>
                <a:cs typeface="Courier"/>
                <a:sym typeface="Courier New"/>
              </a:rPr>
              <a:t>line</a:t>
            </a: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FFFF00"/>
                </a:solidFill>
                <a:latin typeface="Courier"/>
                <a:ea typeface="Courier"/>
                <a:cs typeface="Courier"/>
                <a:sym typeface="Courier New"/>
              </a:rPr>
              <a:t>in</a:t>
            </a:r>
            <a:r>
              <a:rPr lang="en-US" sz="3000" i="0" u="none" strike="noStrike" cap="none" dirty="0">
                <a:solidFill>
                  <a:schemeClr val="lt1"/>
                </a:solidFill>
                <a:latin typeface="Courier"/>
                <a:ea typeface="Courier"/>
                <a:cs typeface="Courier"/>
                <a:sym typeface="Courier New"/>
              </a:rPr>
              <a:t> </a:t>
            </a:r>
            <a:r>
              <a:rPr lang="en-US" sz="3000" i="0" u="none" strike="noStrike" cap="none" dirty="0" err="1">
                <a:solidFill>
                  <a:srgbClr val="00FF00"/>
                </a:solidFill>
                <a:latin typeface="Courier"/>
                <a:ea typeface="Courier"/>
                <a:cs typeface="Courier"/>
                <a:sym typeface="Courier New"/>
              </a:rPr>
              <a:t>fhand</a:t>
            </a:r>
            <a:r>
              <a:rPr lang="en-US" sz="3000"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000" dirty="0">
                <a:solidFill>
                  <a:schemeClr val="lt1"/>
                </a:solidFill>
                <a:latin typeface="Courier"/>
                <a:ea typeface="Courier"/>
                <a:cs typeface="Courier"/>
                <a:sym typeface="Courier New"/>
              </a:rPr>
              <a:t>    </a:t>
            </a:r>
            <a:r>
              <a:rPr lang="el-GR" sz="3000" i="0" u="none" strike="noStrike" cap="none" dirty="0">
                <a:solidFill>
                  <a:srgbClr val="FF7F00"/>
                </a:solidFill>
                <a:latin typeface="Courier"/>
                <a:ea typeface="Courier"/>
                <a:cs typeface="Courier"/>
                <a:sym typeface="Courier New"/>
              </a:rPr>
              <a:t>πλήθος</a:t>
            </a:r>
            <a:r>
              <a:rPr lang="en-US" sz="3000" i="0" u="none" strike="noStrike" cap="none" dirty="0">
                <a:solidFill>
                  <a:schemeClr val="lt1"/>
                </a:solidFill>
                <a:latin typeface="Courier"/>
                <a:ea typeface="Courier"/>
                <a:cs typeface="Courier"/>
                <a:sym typeface="Courier New"/>
              </a:rPr>
              <a:t> = </a:t>
            </a:r>
            <a:r>
              <a:rPr lang="el-GR" sz="3000" i="0" u="none" strike="noStrike" cap="none" dirty="0">
                <a:solidFill>
                  <a:srgbClr val="FF7F00"/>
                </a:solidFill>
                <a:latin typeface="Courier"/>
                <a:ea typeface="Courier"/>
                <a:cs typeface="Courier"/>
                <a:sym typeface="Courier New"/>
              </a:rPr>
              <a:t>πλήθος</a:t>
            </a:r>
            <a:r>
              <a:rPr lang="en-US" sz="3000" i="0" u="none" strike="noStrike" cap="none" dirty="0">
                <a:solidFill>
                  <a:schemeClr val="lt1"/>
                </a:solidFill>
                <a:latin typeface="Courier"/>
                <a:ea typeface="Courier"/>
                <a:cs typeface="Courier"/>
                <a:sym typeface="Courier New"/>
              </a:rPr>
              <a:t> + 1</a:t>
            </a:r>
          </a:p>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a:solidFill>
                  <a:srgbClr val="FFFF00"/>
                </a:solidFill>
                <a:latin typeface="Courier"/>
                <a:ea typeface="Courier"/>
                <a:cs typeface="Courier"/>
                <a:sym typeface="Courier New"/>
              </a:rPr>
              <a:t>print</a:t>
            </a:r>
            <a:r>
              <a:rPr lang="en-US" sz="3000" dirty="0">
                <a:solidFill>
                  <a:schemeClr val="lt1"/>
                </a:solidFill>
                <a:latin typeface="Courier"/>
                <a:ea typeface="Courier"/>
                <a:cs typeface="Courier"/>
                <a:sym typeface="Courier New"/>
              </a:rPr>
              <a:t>(</a:t>
            </a:r>
            <a:r>
              <a:rPr lang="en-US" sz="3000" i="0" u="none" strike="noStrike" cap="none" dirty="0">
                <a:solidFill>
                  <a:schemeClr val="lt1"/>
                </a:solidFill>
                <a:latin typeface="Courier"/>
                <a:ea typeface="Courier"/>
                <a:cs typeface="Courier"/>
                <a:sym typeface="Courier New"/>
              </a:rPr>
              <a:t>'</a:t>
            </a:r>
            <a:r>
              <a:rPr lang="el-GR" sz="3000" i="0" u="none" strike="noStrike" cap="none" dirty="0">
                <a:solidFill>
                  <a:schemeClr val="lt1"/>
                </a:solidFill>
                <a:latin typeface="Courier"/>
                <a:ea typeface="Courier"/>
                <a:cs typeface="Courier"/>
                <a:sym typeface="Courier New"/>
              </a:rPr>
              <a:t>Πλήθος Γραμμών</a:t>
            </a:r>
            <a:r>
              <a:rPr lang="en-US" sz="3000" i="0" u="none" strike="noStrike" cap="none" dirty="0">
                <a:solidFill>
                  <a:schemeClr val="lt1"/>
                </a:solidFill>
                <a:latin typeface="Courier"/>
                <a:ea typeface="Courier"/>
                <a:cs typeface="Courier"/>
                <a:sym typeface="Courier New"/>
              </a:rPr>
              <a:t>:', </a:t>
            </a:r>
            <a:r>
              <a:rPr lang="el-GR" sz="3000" i="0" u="none" strike="noStrike" cap="none" dirty="0">
                <a:solidFill>
                  <a:srgbClr val="FF7F00"/>
                </a:solidFill>
                <a:latin typeface="Courier"/>
                <a:ea typeface="Courier"/>
                <a:cs typeface="Courier"/>
                <a:sym typeface="Courier New"/>
              </a:rPr>
              <a:t>πλήθος</a:t>
            </a:r>
            <a:r>
              <a:rPr lang="en-US" sz="3000" i="0" u="none" strike="noStrike" cap="none" dirty="0">
                <a:solidFill>
                  <a:schemeClr val="bg1"/>
                </a:solidFill>
                <a:latin typeface="Courier"/>
                <a:ea typeface="Courier"/>
                <a:cs typeface="Courier"/>
                <a:sym typeface="Courier New"/>
              </a:rPr>
              <a:t>)</a:t>
            </a:r>
          </a:p>
          <a:p>
            <a:pPr marL="0" marR="0" lvl="0" indent="0" algn="ctr" rtl="0">
              <a:lnSpc>
                <a:spcPct val="100000"/>
              </a:lnSpc>
              <a:spcBef>
                <a:spcPts val="0"/>
              </a:spcBef>
              <a:spcAft>
                <a:spcPts val="0"/>
              </a:spcAft>
              <a:buNone/>
            </a:pPr>
            <a:endParaRPr sz="3000" i="0" u="none" strike="noStrike" cap="none" dirty="0">
              <a:solidFill>
                <a:srgbClr val="FF7F00"/>
              </a:solidFill>
              <a:latin typeface="Courier"/>
              <a:ea typeface="Courier"/>
              <a:cs typeface="Courier"/>
              <a:sym typeface="Courier New"/>
            </a:endParaRPr>
          </a:p>
          <a:p>
            <a:pPr marL="0" marR="0" lvl="0" indent="0" algn="ctr" rtl="0">
              <a:lnSpc>
                <a:spcPct val="100000"/>
              </a:lnSpc>
              <a:spcBef>
                <a:spcPts val="0"/>
              </a:spcBef>
              <a:spcAft>
                <a:spcPts val="0"/>
              </a:spcAft>
              <a:buNone/>
            </a:pPr>
            <a:endParaRPr sz="3000" i="0" u="none" strike="noStrike" cap="none" dirty="0">
              <a:solidFill>
                <a:srgbClr val="FF7F00"/>
              </a:solidFill>
              <a:latin typeface="Courier"/>
              <a:ea typeface="Courier"/>
              <a:cs typeface="Courier"/>
              <a:sym typeface="Courier New"/>
            </a:endParaRP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a:t>
            </a:r>
            <a:r>
              <a:rPr lang="en-US" sz="3000" i="0" u="none" strike="noStrike" cap="none" dirty="0">
                <a:solidFill>
                  <a:srgbClr val="00FF00"/>
                </a:solidFill>
                <a:latin typeface="Courier"/>
                <a:ea typeface="Courier"/>
                <a:cs typeface="Courier"/>
                <a:sym typeface="Courier New"/>
              </a:rPr>
              <a:t> python </a:t>
            </a:r>
            <a:r>
              <a:rPr lang="en-US" sz="3000" i="0" u="none" strike="noStrike" cap="none" dirty="0" err="1">
                <a:solidFill>
                  <a:srgbClr val="00FF00"/>
                </a:solidFill>
                <a:latin typeface="Courier"/>
                <a:ea typeface="Courier"/>
                <a:cs typeface="Courier"/>
                <a:sym typeface="Courier New"/>
              </a:rPr>
              <a:t>open.py</a:t>
            </a:r>
            <a:endParaRPr lang="en-US" sz="3000" i="0" u="none" strike="noStrike" cap="none" dirty="0">
              <a:solidFill>
                <a:srgbClr val="00FF00"/>
              </a:solidFill>
              <a:latin typeface="Courier"/>
              <a:ea typeface="Courier"/>
              <a:cs typeface="Courier"/>
              <a:sym typeface="Courier New"/>
            </a:endParaRPr>
          </a:p>
          <a:p>
            <a:pPr marL="0" marR="0" lvl="0" indent="0" algn="l" rtl="0">
              <a:lnSpc>
                <a:spcPct val="100000"/>
              </a:lnSpc>
              <a:spcBef>
                <a:spcPts val="0"/>
              </a:spcBef>
              <a:spcAft>
                <a:spcPts val="0"/>
              </a:spcAft>
              <a:buClr>
                <a:schemeClr val="lt1"/>
              </a:buClr>
              <a:buSzPct val="25000"/>
              <a:buFont typeface="Cabin"/>
              <a:buNone/>
            </a:pPr>
            <a:r>
              <a:rPr lang="el-GR" sz="3000" i="0" u="none" strike="noStrike" cap="none" dirty="0">
                <a:solidFill>
                  <a:schemeClr val="lt1"/>
                </a:solidFill>
                <a:latin typeface="Courier"/>
                <a:ea typeface="Courier"/>
                <a:cs typeface="Courier"/>
                <a:sym typeface="Courier New"/>
              </a:rPr>
              <a:t>Πλήθος Γραμμών</a:t>
            </a:r>
            <a:r>
              <a:rPr lang="en-US" sz="3000" i="0" u="none" strike="noStrike" cap="none" dirty="0">
                <a:solidFill>
                  <a:schemeClr val="lt1"/>
                </a:solidFill>
                <a:latin typeface="Courier"/>
                <a:ea typeface="Courier"/>
                <a:cs typeface="Courier"/>
                <a:sym typeface="Courier New"/>
              </a:rPr>
              <a:t>: 132045</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300"/>
        <p:cNvGrpSpPr/>
        <p:nvPr/>
      </p:nvGrpSpPr>
      <p:grpSpPr>
        <a:xfrm>
          <a:off x="0" y="0"/>
          <a:ext cx="0" cy="0"/>
          <a:chOff x="0" y="0"/>
          <a:chExt cx="0" cy="0"/>
        </a:xfrm>
      </p:grpSpPr>
      <p:sp>
        <p:nvSpPr>
          <p:cNvPr id="301" name="Shape 301"/>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00FF"/>
              </a:buClr>
              <a:buSzPct val="25000"/>
              <a:buFont typeface="Cabin"/>
              <a:buNone/>
            </a:pPr>
            <a:r>
              <a:rPr lang="el-GR" sz="7600" u="none" strike="noStrike" cap="none" dirty="0">
                <a:solidFill>
                  <a:srgbClr val="FFD966"/>
                </a:solidFill>
                <a:latin typeface="Arial" charset="0"/>
                <a:ea typeface="Arial" charset="0"/>
                <a:cs typeface="Arial" charset="0"/>
                <a:sym typeface="Cabin"/>
              </a:rPr>
              <a:t>Διάβασμα</a:t>
            </a:r>
            <a:r>
              <a:rPr lang="en-US" sz="7600" u="none" strike="noStrike" cap="none" dirty="0">
                <a:solidFill>
                  <a:srgbClr val="FFD966"/>
                </a:solidFill>
                <a:latin typeface="Arial" charset="0"/>
                <a:ea typeface="Arial" charset="0"/>
                <a:cs typeface="Arial" charset="0"/>
                <a:sym typeface="Cabin"/>
              </a:rPr>
              <a:t> *</a:t>
            </a:r>
            <a:r>
              <a:rPr lang="el-GR" sz="7600" u="none" strike="noStrike" cap="none" dirty="0">
                <a:solidFill>
                  <a:srgbClr val="FFD966"/>
                </a:solidFill>
                <a:latin typeface="Arial" charset="0"/>
                <a:ea typeface="Arial" charset="0"/>
                <a:cs typeface="Arial" charset="0"/>
                <a:sym typeface="Cabin"/>
              </a:rPr>
              <a:t>Ολόκληρου</a:t>
            </a:r>
            <a:r>
              <a:rPr lang="en-US" sz="7600" u="none" strike="noStrike" cap="none" dirty="0">
                <a:solidFill>
                  <a:srgbClr val="FFD966"/>
                </a:solidFill>
                <a:latin typeface="Arial" charset="0"/>
                <a:ea typeface="Arial" charset="0"/>
                <a:cs typeface="Arial" charset="0"/>
                <a:sym typeface="Cabin"/>
              </a:rPr>
              <a:t>* </a:t>
            </a:r>
            <a:r>
              <a:rPr lang="el-GR" sz="7600" u="none" strike="noStrike" cap="none" dirty="0">
                <a:solidFill>
                  <a:srgbClr val="FFD966"/>
                </a:solidFill>
                <a:latin typeface="Arial" charset="0"/>
                <a:ea typeface="Arial" charset="0"/>
                <a:cs typeface="Arial" charset="0"/>
                <a:sym typeface="Cabin"/>
              </a:rPr>
              <a:t>Αρχείου</a:t>
            </a:r>
            <a:endParaRPr lang="en-US" sz="7600" u="none" strike="noStrike" cap="none" dirty="0">
              <a:solidFill>
                <a:srgbClr val="FFD966"/>
              </a:solidFill>
              <a:latin typeface="Arial" charset="0"/>
              <a:ea typeface="Arial" charset="0"/>
              <a:cs typeface="Arial" charset="0"/>
              <a:sym typeface="Cabin"/>
            </a:endParaRPr>
          </a:p>
        </p:txBody>
      </p:sp>
      <p:sp>
        <p:nvSpPr>
          <p:cNvPr id="302" name="Shape 302"/>
          <p:cNvSpPr txBox="1">
            <a:spLocks noGrp="1"/>
          </p:cNvSpPr>
          <p:nvPr>
            <p:ph type="body" idx="1"/>
          </p:nvPr>
        </p:nvSpPr>
        <p:spPr>
          <a:xfrm>
            <a:off x="1155700" y="2603500"/>
            <a:ext cx="5145088" cy="3345677"/>
          </a:xfrm>
          <a:prstGeom prst="rect">
            <a:avLst/>
          </a:prstGeom>
          <a:noFill/>
          <a:ln>
            <a:noFill/>
          </a:ln>
        </p:spPr>
        <p:txBody>
          <a:bodyPr lIns="38100" tIns="38100" rIns="38100" bIns="38100" anchor="ctr" anchorCtr="0">
            <a:noAutofit/>
          </a:bodyPr>
          <a:lstStyle/>
          <a:p>
            <a:pPr marL="390906" marR="0" lvl="0" indent="0" algn="l" rtl="0">
              <a:lnSpc>
                <a:spcPct val="100000"/>
              </a:lnSpc>
              <a:spcBef>
                <a:spcPts val="0"/>
              </a:spcBef>
              <a:spcAft>
                <a:spcPts val="0"/>
              </a:spcAft>
              <a:buClr>
                <a:schemeClr val="lt1"/>
              </a:buClr>
              <a:buSzPct val="100000"/>
              <a:buNone/>
            </a:pPr>
            <a:r>
              <a:rPr lang="el-GR" sz="3400" u="none" strike="noStrike" cap="none" dirty="0">
                <a:solidFill>
                  <a:schemeClr val="lt1"/>
                </a:solidFill>
                <a:latin typeface="Arial" charset="0"/>
                <a:ea typeface="Arial" charset="0"/>
                <a:cs typeface="Arial" charset="0"/>
                <a:sym typeface="Cabin"/>
              </a:rPr>
              <a:t>Μπορούμε να </a:t>
            </a:r>
            <a:r>
              <a:rPr lang="el-GR" sz="3400" dirty="0">
                <a:solidFill>
                  <a:srgbClr val="FF7F00"/>
                </a:solidFill>
                <a:latin typeface="Arial" charset="0"/>
                <a:cs typeface="Arial" charset="0"/>
                <a:sym typeface="Cabin"/>
              </a:rPr>
              <a:t>διαβάσουμε</a:t>
            </a:r>
            <a:r>
              <a:rPr lang="el-GR" sz="3400" u="none" strike="noStrike" cap="none" dirty="0">
                <a:solidFill>
                  <a:schemeClr val="lt1"/>
                </a:solidFill>
                <a:latin typeface="Arial" charset="0"/>
                <a:ea typeface="Arial" charset="0"/>
                <a:cs typeface="Arial" charset="0"/>
                <a:sym typeface="Cabin"/>
              </a:rPr>
              <a:t> ολόκληρο το αρχείο (νέες γραμμές και όλα) σε </a:t>
            </a:r>
            <a:r>
              <a:rPr lang="el-GR" sz="3400" dirty="0">
                <a:solidFill>
                  <a:srgbClr val="00FFFF"/>
                </a:solidFill>
                <a:latin typeface="Arial" charset="0"/>
                <a:cs typeface="Arial" charset="0"/>
                <a:sym typeface="Cabin"/>
              </a:rPr>
              <a:t>μια</a:t>
            </a:r>
            <a:r>
              <a:rPr lang="el-GR" sz="3400" u="none" strike="noStrike" cap="none" dirty="0">
                <a:solidFill>
                  <a:schemeClr val="lt1"/>
                </a:solidFill>
                <a:latin typeface="Arial" charset="0"/>
                <a:ea typeface="Arial" charset="0"/>
                <a:cs typeface="Arial" charset="0"/>
                <a:sym typeface="Cabin"/>
              </a:rPr>
              <a:t> </a:t>
            </a:r>
            <a:r>
              <a:rPr lang="el-GR" sz="3400" dirty="0">
                <a:solidFill>
                  <a:srgbClr val="00FFFF"/>
                </a:solidFill>
                <a:latin typeface="Arial" charset="0"/>
                <a:cs typeface="Arial" charset="0"/>
                <a:sym typeface="Cabin"/>
              </a:rPr>
              <a:t>συμβολοσειρά</a:t>
            </a:r>
            <a:endParaRPr lang="en-US" sz="3400" u="none" strike="noStrike" cap="none" dirty="0">
              <a:solidFill>
                <a:srgbClr val="00FFFF"/>
              </a:solidFill>
              <a:latin typeface="Arial" charset="0"/>
              <a:ea typeface="Arial" charset="0"/>
              <a:cs typeface="Arial" charset="0"/>
              <a:sym typeface="Cabin"/>
            </a:endParaRPr>
          </a:p>
        </p:txBody>
      </p:sp>
      <p:sp>
        <p:nvSpPr>
          <p:cNvPr id="303" name="Shape 303"/>
          <p:cNvSpPr txBox="1"/>
          <p:nvPr/>
        </p:nvSpPr>
        <p:spPr>
          <a:xfrm>
            <a:off x="7449875" y="2671475"/>
            <a:ext cx="8280600" cy="34646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3000" b="1" i="0" u="none" strike="noStrike" cap="none" dirty="0">
                <a:solidFill>
                  <a:schemeClr val="lt1"/>
                </a:solidFill>
                <a:latin typeface="Courier"/>
                <a:ea typeface="Courier"/>
                <a:cs typeface="Courier"/>
                <a:sym typeface="Courier New"/>
              </a:rPr>
              <a:t>&gt;</a:t>
            </a:r>
            <a:r>
              <a:rPr lang="en-US" sz="3000" i="0" u="none" strike="noStrike" cap="none" dirty="0">
                <a:solidFill>
                  <a:schemeClr val="lt1"/>
                </a:solidFill>
                <a:latin typeface="Courier"/>
                <a:ea typeface="Courier"/>
                <a:cs typeface="Courier"/>
                <a:sym typeface="Courier New"/>
              </a:rPr>
              <a:t>&gt;&gt; </a:t>
            </a:r>
            <a:r>
              <a:rPr lang="en-US" sz="3000" i="0" u="none" strike="noStrike" cap="none" dirty="0" err="1">
                <a:solidFill>
                  <a:srgbClr val="00FF00"/>
                </a:solidFill>
                <a:latin typeface="Courier"/>
                <a:ea typeface="Courier"/>
                <a:cs typeface="Courier"/>
                <a:sym typeface="Courier New"/>
              </a:rPr>
              <a:t>fhand</a:t>
            </a:r>
            <a:r>
              <a:rPr lang="en-US" sz="3000" i="0" u="none" strike="noStrike" cap="none" dirty="0">
                <a:solidFill>
                  <a:schemeClr val="lt1"/>
                </a:solidFill>
                <a:latin typeface="Courier"/>
                <a:ea typeface="Courier"/>
                <a:cs typeface="Courier"/>
                <a:sym typeface="Courier New"/>
              </a:rPr>
              <a:t> = </a:t>
            </a:r>
            <a:r>
              <a:rPr lang="en-US" sz="3000" i="0" u="none" strike="noStrike" cap="none" dirty="0">
                <a:solidFill>
                  <a:srgbClr val="FF00FF"/>
                </a:solidFill>
                <a:latin typeface="Courier"/>
                <a:ea typeface="Courier"/>
                <a:cs typeface="Courier"/>
                <a:sym typeface="Courier New"/>
              </a:rPr>
              <a:t>open</a:t>
            </a:r>
            <a:r>
              <a:rPr lang="en-US" sz="3000" i="0" u="none" strike="noStrike" cap="none" dirty="0">
                <a:solidFill>
                  <a:schemeClr val="lt1"/>
                </a:solidFill>
                <a:latin typeface="Courier"/>
                <a:ea typeface="Courier"/>
                <a:cs typeface="Courier"/>
                <a:sym typeface="Courier New"/>
              </a:rPr>
              <a:t>('</a:t>
            </a:r>
            <a:r>
              <a:rPr lang="en-US" sz="3000" i="0" u="none" strike="noStrike" cap="none" dirty="0" err="1">
                <a:solidFill>
                  <a:schemeClr val="lt1"/>
                </a:solidFill>
                <a:latin typeface="Courier"/>
                <a:ea typeface="Courier"/>
                <a:cs typeface="Courier"/>
                <a:sym typeface="Courier New"/>
              </a:rPr>
              <a:t>mbox-short.txt</a:t>
            </a:r>
            <a:r>
              <a:rPr lang="en-US" sz="3000"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err="1">
                <a:solidFill>
                  <a:srgbClr val="00FFFF"/>
                </a:solidFill>
                <a:latin typeface="Courier"/>
                <a:ea typeface="Courier"/>
                <a:cs typeface="Courier"/>
                <a:sym typeface="Courier New"/>
              </a:rPr>
              <a:t>inp</a:t>
            </a:r>
            <a:r>
              <a:rPr lang="en-US" sz="3000" i="0" u="none" strike="noStrike" cap="none" dirty="0">
                <a:solidFill>
                  <a:schemeClr val="lt1"/>
                </a:solidFill>
                <a:latin typeface="Courier"/>
                <a:ea typeface="Courier"/>
                <a:cs typeface="Courier"/>
                <a:sym typeface="Courier New"/>
              </a:rPr>
              <a:t> = </a:t>
            </a:r>
            <a:r>
              <a:rPr lang="en-US" sz="3000" i="0" u="none" strike="noStrike" cap="none" dirty="0" err="1">
                <a:solidFill>
                  <a:srgbClr val="00FF00"/>
                </a:solidFill>
                <a:latin typeface="Courier"/>
                <a:ea typeface="Courier"/>
                <a:cs typeface="Courier"/>
                <a:sym typeface="Courier New"/>
              </a:rPr>
              <a:t>fhand</a:t>
            </a:r>
            <a:r>
              <a:rPr lang="en-US" sz="3000" i="0" u="none" strike="noStrike" cap="none" dirty="0" err="1">
                <a:solidFill>
                  <a:srgbClr val="FF7F00"/>
                </a:solidFill>
                <a:latin typeface="Courier"/>
                <a:ea typeface="Courier"/>
                <a:cs typeface="Courier"/>
                <a:sym typeface="Courier New"/>
              </a:rPr>
              <a:t>.read</a:t>
            </a:r>
            <a:r>
              <a:rPr lang="en-US" sz="3000"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a:solidFill>
                  <a:srgbClr val="FFFF00"/>
                </a:solidFill>
                <a:latin typeface="Courier"/>
                <a:ea typeface="Courier"/>
                <a:cs typeface="Courier"/>
                <a:sym typeface="Courier New"/>
              </a:rPr>
              <a:t>print</a:t>
            </a:r>
            <a:r>
              <a:rPr lang="en-US" sz="3000" dirty="0">
                <a:solidFill>
                  <a:schemeClr val="lt1"/>
                </a:solidFill>
                <a:latin typeface="Courier"/>
                <a:ea typeface="Courier"/>
                <a:cs typeface="Courier"/>
                <a:sym typeface="Courier New"/>
              </a:rPr>
              <a:t>(</a:t>
            </a:r>
            <a:r>
              <a:rPr lang="en-US" sz="3000" i="0" u="none" strike="noStrike" cap="none" dirty="0" err="1">
                <a:solidFill>
                  <a:srgbClr val="FF00FF"/>
                </a:solidFill>
                <a:latin typeface="Courier"/>
                <a:ea typeface="Courier"/>
                <a:cs typeface="Courier"/>
                <a:sym typeface="Courier New"/>
              </a:rPr>
              <a:t>len</a:t>
            </a:r>
            <a:r>
              <a:rPr lang="en-US" sz="3000" i="0" u="none" strike="noStrike" cap="none" dirty="0">
                <a:solidFill>
                  <a:schemeClr val="lt1"/>
                </a:solidFill>
                <a:latin typeface="Courier"/>
                <a:ea typeface="Courier"/>
                <a:cs typeface="Courier"/>
                <a:sym typeface="Courier New"/>
              </a:rPr>
              <a:t>(</a:t>
            </a:r>
            <a:r>
              <a:rPr lang="en-US" sz="3000" i="0" u="none" strike="noStrike" cap="none" dirty="0" err="1">
                <a:solidFill>
                  <a:srgbClr val="00FFFF"/>
                </a:solidFill>
                <a:latin typeface="Courier"/>
                <a:ea typeface="Courier"/>
                <a:cs typeface="Courier"/>
                <a:sym typeface="Courier New"/>
              </a:rPr>
              <a:t>inp</a:t>
            </a:r>
            <a:r>
              <a:rPr lang="en-US" sz="3000"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94626</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a:solidFill>
                  <a:srgbClr val="FFFF00"/>
                </a:solidFill>
                <a:latin typeface="Courier"/>
                <a:ea typeface="Courier"/>
                <a:cs typeface="Courier"/>
                <a:sym typeface="Courier New"/>
              </a:rPr>
              <a:t>print</a:t>
            </a:r>
            <a:r>
              <a:rPr lang="en-US" sz="3000" dirty="0">
                <a:solidFill>
                  <a:schemeClr val="lt1"/>
                </a:solidFill>
                <a:latin typeface="Courier"/>
                <a:ea typeface="Courier"/>
                <a:cs typeface="Courier"/>
                <a:sym typeface="Courier New"/>
              </a:rPr>
              <a:t>(</a:t>
            </a:r>
            <a:r>
              <a:rPr lang="en-US" sz="3000" i="0" u="none" strike="noStrike" cap="none" dirty="0" err="1">
                <a:solidFill>
                  <a:srgbClr val="00FFFF"/>
                </a:solidFill>
                <a:latin typeface="Courier"/>
                <a:ea typeface="Courier"/>
                <a:cs typeface="Courier"/>
                <a:sym typeface="Courier New"/>
              </a:rPr>
              <a:t>inp</a:t>
            </a:r>
            <a:r>
              <a:rPr lang="en-US" sz="3000" i="0" u="none" strike="noStrike" cap="none" dirty="0">
                <a:solidFill>
                  <a:schemeClr val="lt1"/>
                </a:solidFill>
                <a:latin typeface="Courier"/>
                <a:ea typeface="Courier"/>
                <a:cs typeface="Courier"/>
                <a:sym typeface="Courier New"/>
              </a:rPr>
              <a:t>[:20])</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From </a:t>
            </a:r>
            <a:r>
              <a:rPr lang="en-US" sz="3000" i="0" u="none" strike="noStrike" cap="none" dirty="0" err="1">
                <a:solidFill>
                  <a:schemeClr val="lt1"/>
                </a:solidFill>
                <a:latin typeface="Courier"/>
                <a:ea typeface="Courier"/>
                <a:cs typeface="Courier"/>
                <a:sym typeface="Courier New"/>
              </a:rPr>
              <a:t>stephen.marquar</a:t>
            </a:r>
            <a:endParaRPr lang="en-US" sz="3000" i="0" u="none" strike="noStrike" cap="none" dirty="0">
              <a:solidFill>
                <a:schemeClr val="lt1"/>
              </a:solidFill>
              <a:latin typeface="Courier"/>
              <a:ea typeface="Courier"/>
              <a:cs typeface="Courier"/>
              <a:sym typeface="Courier New"/>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307"/>
        <p:cNvGrpSpPr/>
        <p:nvPr/>
      </p:nvGrpSpPr>
      <p:grpSpPr>
        <a:xfrm>
          <a:off x="0" y="0"/>
          <a:ext cx="0" cy="0"/>
          <a:chOff x="0" y="0"/>
          <a:chExt cx="0" cy="0"/>
        </a:xfrm>
      </p:grpSpPr>
      <p:sp>
        <p:nvSpPr>
          <p:cNvPr id="308" name="Shape 308"/>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l-GR" sz="7600" u="none" strike="noStrike" cap="none" dirty="0">
                <a:solidFill>
                  <a:srgbClr val="FFD966"/>
                </a:solidFill>
                <a:latin typeface="Arial" charset="0"/>
                <a:ea typeface="Arial" charset="0"/>
                <a:cs typeface="Arial" charset="0"/>
                <a:sym typeface="Cabin"/>
              </a:rPr>
              <a:t>Αναζήτηση σε Αρχείο</a:t>
            </a:r>
            <a:endParaRPr lang="en-US" sz="7600" u="none" strike="noStrike" cap="none" dirty="0">
              <a:solidFill>
                <a:srgbClr val="FFD966"/>
              </a:solidFill>
              <a:latin typeface="Arial" charset="0"/>
              <a:ea typeface="Arial" charset="0"/>
              <a:cs typeface="Arial" charset="0"/>
              <a:sym typeface="Cabin"/>
            </a:endParaRPr>
          </a:p>
        </p:txBody>
      </p:sp>
      <p:sp>
        <p:nvSpPr>
          <p:cNvPr id="309" name="Shape 309"/>
          <p:cNvSpPr txBox="1">
            <a:spLocks noGrp="1"/>
          </p:cNvSpPr>
          <p:nvPr>
            <p:ph type="body" idx="1"/>
          </p:nvPr>
        </p:nvSpPr>
        <p:spPr>
          <a:xfrm>
            <a:off x="1155700" y="2892894"/>
            <a:ext cx="6116638" cy="2890719"/>
          </a:xfrm>
          <a:prstGeom prst="rect">
            <a:avLst/>
          </a:prstGeom>
          <a:noFill/>
          <a:ln>
            <a:noFill/>
          </a:ln>
        </p:spPr>
        <p:txBody>
          <a:bodyPr lIns="38100" tIns="38100" rIns="38100" bIns="38100" anchor="ctr" anchorCtr="0">
            <a:noAutofit/>
          </a:bodyPr>
          <a:lstStyle/>
          <a:p>
            <a:pPr marL="390906" marR="0" lvl="0" indent="0" algn="l" rtl="0">
              <a:lnSpc>
                <a:spcPct val="100000"/>
              </a:lnSpc>
              <a:spcBef>
                <a:spcPts val="0"/>
              </a:spcBef>
              <a:spcAft>
                <a:spcPts val="0"/>
              </a:spcAft>
              <a:buClr>
                <a:schemeClr val="lt1"/>
              </a:buClr>
              <a:buSzPct val="100000"/>
              <a:buNone/>
            </a:pPr>
            <a:r>
              <a:rPr lang="el-GR" sz="3400" u="none" strike="noStrike" cap="none" dirty="0">
                <a:solidFill>
                  <a:schemeClr val="lt1"/>
                </a:solidFill>
                <a:latin typeface="Arial" charset="0"/>
                <a:ea typeface="Arial" charset="0"/>
                <a:cs typeface="Arial" charset="0"/>
                <a:sym typeface="Cabin"/>
              </a:rPr>
              <a:t>Μπορούμε να βάλουμε μια δήλωση </a:t>
            </a:r>
            <a:r>
              <a:rPr lang="en-US" sz="3400" u="none" strike="noStrike" cap="none" dirty="0">
                <a:solidFill>
                  <a:srgbClr val="FFFF00"/>
                </a:solidFill>
                <a:latin typeface="Arial" charset="0"/>
                <a:ea typeface="Arial" charset="0"/>
                <a:cs typeface="Arial" charset="0"/>
                <a:sym typeface="Cabin"/>
              </a:rPr>
              <a:t>if</a:t>
            </a:r>
            <a:r>
              <a:rPr lang="el-GR" sz="3400" u="none" strike="noStrike" cap="none" dirty="0">
                <a:solidFill>
                  <a:schemeClr val="lt1"/>
                </a:solidFill>
                <a:latin typeface="Arial" charset="0"/>
                <a:ea typeface="Arial" charset="0"/>
                <a:cs typeface="Arial" charset="0"/>
                <a:sym typeface="Cabin"/>
              </a:rPr>
              <a:t> στον βρόχο </a:t>
            </a:r>
            <a:r>
              <a:rPr lang="en-US" sz="3400" u="none" strike="noStrike" cap="none" dirty="0">
                <a:solidFill>
                  <a:srgbClr val="FFFF00"/>
                </a:solidFill>
                <a:latin typeface="Arial" charset="0"/>
                <a:ea typeface="Arial" charset="0"/>
                <a:cs typeface="Arial" charset="0"/>
                <a:sym typeface="Cabin"/>
              </a:rPr>
              <a:t>for</a:t>
            </a:r>
            <a:r>
              <a:rPr lang="el-GR" sz="3400" u="none" strike="noStrike" cap="none" dirty="0">
                <a:solidFill>
                  <a:schemeClr val="lt1"/>
                </a:solidFill>
                <a:latin typeface="Arial" charset="0"/>
                <a:ea typeface="Arial" charset="0"/>
                <a:cs typeface="Arial" charset="0"/>
                <a:sym typeface="Cabin"/>
              </a:rPr>
              <a:t> για εκτύπωση μόνο των γραμμών που πληρούν ορισμένα κριτήρια</a:t>
            </a:r>
            <a:endParaRPr lang="en-US" sz="3400" u="none" strike="noStrike" cap="none" dirty="0">
              <a:solidFill>
                <a:schemeClr val="lt1"/>
              </a:solidFill>
              <a:latin typeface="Arial" charset="0"/>
              <a:ea typeface="Arial" charset="0"/>
              <a:cs typeface="Arial" charset="0"/>
              <a:sym typeface="Cabin"/>
            </a:endParaRPr>
          </a:p>
        </p:txBody>
      </p:sp>
      <p:sp>
        <p:nvSpPr>
          <p:cNvPr id="310" name="Shape 310"/>
          <p:cNvSpPr txBox="1"/>
          <p:nvPr/>
        </p:nvSpPr>
        <p:spPr>
          <a:xfrm>
            <a:off x="7780149" y="3161700"/>
            <a:ext cx="7545576" cy="24446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00FF00"/>
              </a:buClr>
              <a:buSzPct val="25000"/>
              <a:buFont typeface="Cabin"/>
              <a:buNone/>
            </a:pPr>
            <a:r>
              <a:rPr lang="en-US" sz="2800" i="0" u="none" strike="noStrike" cap="none" dirty="0" err="1">
                <a:solidFill>
                  <a:srgbClr val="00FF00"/>
                </a:solidFill>
                <a:latin typeface="Courier"/>
                <a:ea typeface="Courier"/>
                <a:cs typeface="Courier"/>
                <a:sym typeface="Courier New"/>
              </a:rPr>
              <a:t>fhand</a:t>
            </a:r>
            <a:r>
              <a:rPr lang="en-US" sz="2800" i="0" u="none" strike="noStrike" cap="none" dirty="0">
                <a:solidFill>
                  <a:schemeClr val="lt1"/>
                </a:solidFill>
                <a:latin typeface="Courier"/>
                <a:ea typeface="Courier"/>
                <a:cs typeface="Courier"/>
                <a:sym typeface="Courier New"/>
              </a:rPr>
              <a:t> = </a:t>
            </a:r>
            <a:r>
              <a:rPr lang="en-US" sz="2800" i="0" u="none" strike="noStrike" cap="none" dirty="0">
                <a:solidFill>
                  <a:srgbClr val="FF00FF"/>
                </a:solidFill>
                <a:latin typeface="Courier"/>
                <a:ea typeface="Courier"/>
                <a:cs typeface="Courier"/>
                <a:sym typeface="Courier New"/>
              </a:rPr>
              <a:t>open</a:t>
            </a:r>
            <a:r>
              <a:rPr lang="en-US" sz="2800" i="0" u="none" strike="noStrike" cap="none" dirty="0">
                <a:solidFill>
                  <a:schemeClr val="lt1"/>
                </a:solidFill>
                <a:latin typeface="Courier"/>
                <a:ea typeface="Courier"/>
                <a:cs typeface="Courier"/>
                <a:sym typeface="Courier New"/>
              </a:rPr>
              <a:t>('</a:t>
            </a:r>
            <a:r>
              <a:rPr lang="en-US" sz="2800" i="0" u="none" strike="noStrike" cap="none" dirty="0" err="1">
                <a:solidFill>
                  <a:schemeClr val="lt1"/>
                </a:solidFill>
                <a:latin typeface="Courier"/>
                <a:ea typeface="Courier"/>
                <a:cs typeface="Courier"/>
                <a:sym typeface="Courier New"/>
              </a:rPr>
              <a:t>mbox-short.txt</a:t>
            </a:r>
            <a:r>
              <a:rPr lang="en-US" sz="2800"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rgbClr val="FFFF00"/>
              </a:buClr>
              <a:buSzPct val="25000"/>
              <a:buFont typeface="Cabin"/>
              <a:buNone/>
            </a:pPr>
            <a:r>
              <a:rPr lang="en-US" sz="2800" i="0" u="none" strike="noStrike" cap="none" dirty="0">
                <a:solidFill>
                  <a:srgbClr val="FFFF00"/>
                </a:solidFill>
                <a:latin typeface="Courier"/>
                <a:ea typeface="Courier"/>
                <a:cs typeface="Courier"/>
                <a:sym typeface="Courier New"/>
              </a:rPr>
              <a:t>for</a:t>
            </a:r>
            <a:r>
              <a:rPr lang="en-US" sz="2800" i="0" u="none" strike="noStrike" cap="none" dirty="0">
                <a:solidFill>
                  <a:schemeClr val="lt1"/>
                </a:solidFill>
                <a:latin typeface="Courier"/>
                <a:ea typeface="Courier"/>
                <a:cs typeface="Courier"/>
                <a:sym typeface="Courier New"/>
              </a:rPr>
              <a:t> </a:t>
            </a:r>
            <a:r>
              <a:rPr lang="el-GR" sz="2800" i="0" u="none" strike="noStrike" cap="none" dirty="0">
                <a:solidFill>
                  <a:srgbClr val="00FF00"/>
                </a:solidFill>
                <a:latin typeface="Courier"/>
                <a:ea typeface="Courier"/>
                <a:cs typeface="Courier"/>
                <a:sym typeface="Courier New"/>
              </a:rPr>
              <a:t>γραμμή</a:t>
            </a:r>
            <a:r>
              <a:rPr lang="en-US" sz="2800" i="0" u="none" strike="noStrike" cap="none" dirty="0">
                <a:solidFill>
                  <a:schemeClr val="lt1"/>
                </a:solidFill>
                <a:latin typeface="Courier"/>
                <a:ea typeface="Courier"/>
                <a:cs typeface="Courier"/>
                <a:sym typeface="Courier New"/>
              </a:rPr>
              <a:t> </a:t>
            </a:r>
            <a:r>
              <a:rPr lang="en-US" sz="2800" i="0" u="none" strike="noStrike" cap="none" dirty="0">
                <a:solidFill>
                  <a:srgbClr val="FFFF00"/>
                </a:solidFill>
                <a:latin typeface="Courier"/>
                <a:ea typeface="Courier"/>
                <a:cs typeface="Courier"/>
                <a:sym typeface="Courier New"/>
              </a:rPr>
              <a:t>in</a:t>
            </a:r>
            <a:r>
              <a:rPr lang="en-US" sz="2800" i="0" u="none" strike="noStrike" cap="none" dirty="0">
                <a:solidFill>
                  <a:schemeClr val="lt1"/>
                </a:solidFill>
                <a:latin typeface="Courier"/>
                <a:ea typeface="Courier"/>
                <a:cs typeface="Courier"/>
                <a:sym typeface="Courier New"/>
              </a:rPr>
              <a:t> </a:t>
            </a:r>
            <a:r>
              <a:rPr lang="en-US" sz="2800" i="0" u="none" strike="noStrike" cap="none" dirty="0" err="1">
                <a:solidFill>
                  <a:srgbClr val="00FF00"/>
                </a:solidFill>
                <a:latin typeface="Courier"/>
                <a:ea typeface="Courier"/>
                <a:cs typeface="Courier"/>
                <a:sym typeface="Courier New"/>
              </a:rPr>
              <a:t>fhand</a:t>
            </a:r>
            <a:r>
              <a:rPr lang="en-US" sz="2800"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2800" dirty="0">
                <a:solidFill>
                  <a:schemeClr val="lt1"/>
                </a:solidFill>
                <a:latin typeface="Courier"/>
                <a:ea typeface="Courier"/>
                <a:cs typeface="Courier"/>
                <a:sym typeface="Courier New"/>
              </a:rPr>
              <a:t>    </a:t>
            </a:r>
            <a:r>
              <a:rPr lang="en-US" sz="2800" i="0" u="none" strike="noStrike" cap="none" dirty="0">
                <a:solidFill>
                  <a:srgbClr val="FFFF00"/>
                </a:solidFill>
                <a:latin typeface="Courier"/>
                <a:ea typeface="Courier"/>
                <a:cs typeface="Courier"/>
                <a:sym typeface="Courier New"/>
              </a:rPr>
              <a:t>if</a:t>
            </a:r>
            <a:r>
              <a:rPr lang="en-US" sz="2800" i="0" u="none" strike="noStrike" cap="none" dirty="0">
                <a:solidFill>
                  <a:schemeClr val="lt1"/>
                </a:solidFill>
                <a:latin typeface="Courier"/>
                <a:ea typeface="Courier"/>
                <a:cs typeface="Courier"/>
                <a:sym typeface="Courier New"/>
              </a:rPr>
              <a:t> </a:t>
            </a:r>
            <a:r>
              <a:rPr lang="el-GR" sz="2800" i="0" u="none" strike="noStrike" cap="none" dirty="0">
                <a:solidFill>
                  <a:srgbClr val="00FF00"/>
                </a:solidFill>
                <a:latin typeface="Courier"/>
                <a:ea typeface="Courier"/>
                <a:cs typeface="Courier"/>
                <a:sym typeface="Courier New"/>
              </a:rPr>
              <a:t>γραμμή</a:t>
            </a:r>
            <a:r>
              <a:rPr lang="en-US" sz="2800" i="0" u="none" strike="noStrike" cap="none" dirty="0">
                <a:solidFill>
                  <a:srgbClr val="FF00FF"/>
                </a:solidFill>
                <a:latin typeface="Courier"/>
                <a:ea typeface="Courier"/>
                <a:cs typeface="Courier"/>
                <a:sym typeface="Courier New"/>
              </a:rPr>
              <a:t>.</a:t>
            </a:r>
            <a:r>
              <a:rPr lang="en-US" sz="2800" i="0" u="none" strike="noStrike" cap="none" dirty="0" err="1">
                <a:solidFill>
                  <a:srgbClr val="FF00FF"/>
                </a:solidFill>
                <a:latin typeface="Courier"/>
                <a:ea typeface="Courier"/>
                <a:cs typeface="Courier"/>
                <a:sym typeface="Courier New"/>
              </a:rPr>
              <a:t>startswith</a:t>
            </a:r>
            <a:r>
              <a:rPr lang="en-US" sz="2800" i="0" u="none" strike="noStrike" cap="none" dirty="0">
                <a:solidFill>
                  <a:schemeClr val="lt1"/>
                </a:solidFill>
                <a:latin typeface="Courier"/>
                <a:ea typeface="Courier"/>
                <a:cs typeface="Courier"/>
                <a:sym typeface="Courier New"/>
              </a:rPr>
              <a:t>('From:') :</a:t>
            </a:r>
          </a:p>
          <a:p>
            <a:pPr marL="0" marR="0" lvl="0" indent="0" algn="l" rtl="0">
              <a:lnSpc>
                <a:spcPct val="100000"/>
              </a:lnSpc>
              <a:spcBef>
                <a:spcPts val="0"/>
              </a:spcBef>
              <a:spcAft>
                <a:spcPts val="0"/>
              </a:spcAft>
              <a:buClr>
                <a:schemeClr val="lt1"/>
              </a:buClr>
              <a:buSzPct val="25000"/>
              <a:buFont typeface="Cabin"/>
              <a:buNone/>
            </a:pPr>
            <a:r>
              <a:rPr lang="en-US" sz="2800" i="0" u="none" strike="noStrike" cap="none" dirty="0">
                <a:solidFill>
                  <a:schemeClr val="lt1"/>
                </a:solidFill>
                <a:latin typeface="Courier"/>
                <a:ea typeface="Courier"/>
                <a:cs typeface="Courier"/>
                <a:sym typeface="Courier New"/>
              </a:rPr>
              <a:t>    </a:t>
            </a:r>
            <a:r>
              <a:rPr lang="en-US" sz="2800" dirty="0">
                <a:solidFill>
                  <a:schemeClr val="lt1"/>
                </a:solidFill>
                <a:latin typeface="Courier"/>
                <a:ea typeface="Courier"/>
                <a:cs typeface="Courier"/>
                <a:sym typeface="Courier New"/>
              </a:rPr>
              <a:t>    </a:t>
            </a:r>
            <a:r>
              <a:rPr lang="en-US" sz="2800" i="0" u="none" strike="noStrike" cap="none" dirty="0">
                <a:solidFill>
                  <a:srgbClr val="FFFF00"/>
                </a:solidFill>
                <a:latin typeface="Courier"/>
                <a:ea typeface="Courier"/>
                <a:cs typeface="Courier"/>
                <a:sym typeface="Courier New"/>
              </a:rPr>
              <a:t>print</a:t>
            </a:r>
            <a:r>
              <a:rPr lang="en-US" sz="2800" dirty="0">
                <a:solidFill>
                  <a:schemeClr val="lt1"/>
                </a:solidFill>
                <a:latin typeface="Courier"/>
                <a:ea typeface="Courier"/>
                <a:cs typeface="Courier"/>
                <a:sym typeface="Courier New"/>
              </a:rPr>
              <a:t>(</a:t>
            </a:r>
            <a:r>
              <a:rPr lang="el-GR" sz="2800" i="0" u="none" strike="noStrike" cap="none" dirty="0">
                <a:solidFill>
                  <a:srgbClr val="00FF00"/>
                </a:solidFill>
                <a:latin typeface="Courier"/>
                <a:ea typeface="Courier"/>
                <a:cs typeface="Courier"/>
                <a:sym typeface="Courier New"/>
              </a:rPr>
              <a:t>γραμμή</a:t>
            </a:r>
            <a:r>
              <a:rPr lang="en-US" sz="2800" i="0" u="none" strike="noStrike" cap="none" dirty="0">
                <a:solidFill>
                  <a:schemeClr val="bg1"/>
                </a:solidFill>
                <a:latin typeface="Courier"/>
                <a:ea typeface="Courier"/>
                <a:cs typeface="Courier"/>
                <a:sym typeface="Courier New"/>
              </a:rPr>
              <a: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314"/>
        <p:cNvGrpSpPr/>
        <p:nvPr/>
      </p:nvGrpSpPr>
      <p:grpSpPr>
        <a:xfrm>
          <a:off x="0" y="0"/>
          <a:ext cx="0" cy="0"/>
          <a:chOff x="0" y="0"/>
          <a:chExt cx="0" cy="0"/>
        </a:xfrm>
      </p:grpSpPr>
      <p:sp>
        <p:nvSpPr>
          <p:cNvPr id="315" name="Shape 315"/>
          <p:cNvSpPr txBox="1">
            <a:spLocks noGrp="1"/>
          </p:cNvSpPr>
          <p:nvPr>
            <p:ph type="title"/>
          </p:nvPr>
        </p:nvSpPr>
        <p:spPr>
          <a:xfrm>
            <a:off x="1155700" y="789708"/>
            <a:ext cx="13247638" cy="1750191"/>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7600" dirty="0">
                <a:solidFill>
                  <a:srgbClr val="FFD966"/>
                </a:solidFill>
                <a:latin typeface="Arial" charset="0"/>
                <a:ea typeface="Arial" charset="0"/>
                <a:cs typeface="Arial" charset="0"/>
                <a:sym typeface="Cabin"/>
              </a:rPr>
              <a:t>ΟΥΠΣ</a:t>
            </a:r>
            <a:r>
              <a:rPr lang="en-US" sz="7600" u="none" strike="noStrike" cap="none" dirty="0">
                <a:solidFill>
                  <a:srgbClr val="FFD966"/>
                </a:solidFill>
                <a:latin typeface="Arial" charset="0"/>
                <a:ea typeface="Arial" charset="0"/>
                <a:cs typeface="Arial" charset="0"/>
                <a:sym typeface="Cabin"/>
              </a:rPr>
              <a:t>!</a:t>
            </a:r>
          </a:p>
        </p:txBody>
      </p:sp>
      <p:sp>
        <p:nvSpPr>
          <p:cNvPr id="316" name="Shape 316"/>
          <p:cNvSpPr txBox="1"/>
          <p:nvPr/>
        </p:nvSpPr>
        <p:spPr>
          <a:xfrm>
            <a:off x="1246825" y="3253025"/>
            <a:ext cx="5270400" cy="1143000"/>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3600" u="none" strike="noStrike" cap="none" dirty="0">
                <a:solidFill>
                  <a:schemeClr val="lt1"/>
                </a:solidFill>
                <a:latin typeface="Arial" charset="0"/>
                <a:ea typeface="Arial" charset="0"/>
                <a:cs typeface="Arial" charset="0"/>
                <a:sym typeface="Cabin"/>
              </a:rPr>
              <a:t>Τι κάνουν όλες αυτές οι κενές γραμμές εδώ;</a:t>
            </a:r>
            <a:endParaRPr lang="en-US" sz="3600" u="none" strike="noStrike" cap="none" dirty="0">
              <a:solidFill>
                <a:schemeClr val="lt1"/>
              </a:solidFill>
              <a:latin typeface="Arial" charset="0"/>
              <a:ea typeface="Arial" charset="0"/>
              <a:cs typeface="Arial" charset="0"/>
              <a:sym typeface="Cabin"/>
            </a:endParaRPr>
          </a:p>
        </p:txBody>
      </p:sp>
      <p:sp>
        <p:nvSpPr>
          <p:cNvPr id="317" name="Shape 317"/>
          <p:cNvSpPr txBox="1"/>
          <p:nvPr/>
        </p:nvSpPr>
        <p:spPr>
          <a:xfrm>
            <a:off x="7594600" y="2895600"/>
            <a:ext cx="8128000" cy="4524374"/>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rgbClr val="FF00FF"/>
              </a:buClr>
              <a:buSzPct val="25000"/>
              <a:buFont typeface="Cabin"/>
              <a:buNone/>
            </a:pPr>
            <a:r>
              <a:rPr lang="en-US" sz="3000" i="0" u="none" strike="noStrike" cap="none" dirty="0">
                <a:solidFill>
                  <a:srgbClr val="FF00FF"/>
                </a:solidFill>
                <a:latin typeface="Courier"/>
                <a:ea typeface="Courier"/>
                <a:cs typeface="Courier"/>
                <a:sym typeface="Courier New"/>
              </a:rPr>
              <a:t>From: </a:t>
            </a:r>
            <a:r>
              <a:rPr lang="en-US" sz="3000" i="0" u="none" strike="noStrike" cap="none" dirty="0" err="1">
                <a:solidFill>
                  <a:srgbClr val="FF00FF"/>
                </a:solidFill>
                <a:latin typeface="Courier"/>
                <a:ea typeface="Courier"/>
                <a:cs typeface="Courier"/>
                <a:sym typeface="Courier New"/>
              </a:rPr>
              <a:t>stephen.marquard@uct.ac.za</a:t>
            </a:r>
            <a:endParaRPr lang="en-US" sz="3000" i="0" u="none" strike="noStrike" cap="none" dirty="0">
              <a:solidFill>
                <a:srgbClr val="FF00FF"/>
              </a:solidFill>
              <a:latin typeface="Courier"/>
              <a:ea typeface="Courier"/>
              <a:cs typeface="Courier"/>
              <a:sym typeface="Courier New"/>
            </a:endParaRPr>
          </a:p>
          <a:p>
            <a:pPr marL="0" marR="0" lvl="0" indent="0" algn="ctr" rtl="0">
              <a:lnSpc>
                <a:spcPct val="100000"/>
              </a:lnSpc>
              <a:spcBef>
                <a:spcPts val="0"/>
              </a:spcBef>
              <a:spcAft>
                <a:spcPts val="0"/>
              </a:spcAft>
              <a:buNone/>
            </a:pPr>
            <a:endParaRPr sz="3000" i="0" u="none" strike="noStrike" cap="none" dirty="0">
              <a:solidFill>
                <a:srgbClr val="FF00FF"/>
              </a:solidFill>
              <a:latin typeface="Courier"/>
              <a:ea typeface="Courier"/>
              <a:cs typeface="Courier"/>
              <a:sym typeface="Courier New"/>
            </a:endParaRPr>
          </a:p>
          <a:p>
            <a:pPr marL="0" marR="0" lvl="0" indent="0" algn="l" rtl="0">
              <a:lnSpc>
                <a:spcPct val="100000"/>
              </a:lnSpc>
              <a:spcBef>
                <a:spcPts val="0"/>
              </a:spcBef>
              <a:spcAft>
                <a:spcPts val="0"/>
              </a:spcAft>
              <a:buClr>
                <a:srgbClr val="FF00FF"/>
              </a:buClr>
              <a:buSzPct val="25000"/>
              <a:buFont typeface="Cabin"/>
              <a:buNone/>
            </a:pPr>
            <a:r>
              <a:rPr lang="en-US" sz="3000" i="0" u="none" strike="noStrike" cap="none" dirty="0">
                <a:solidFill>
                  <a:srgbClr val="FF00FF"/>
                </a:solidFill>
                <a:latin typeface="Courier"/>
                <a:ea typeface="Courier"/>
                <a:cs typeface="Courier"/>
                <a:sym typeface="Courier New"/>
              </a:rPr>
              <a:t>From: </a:t>
            </a:r>
            <a:r>
              <a:rPr lang="en-US" sz="3000" i="0" u="none" strike="noStrike" cap="none" dirty="0" err="1">
                <a:solidFill>
                  <a:srgbClr val="FF00FF"/>
                </a:solidFill>
                <a:latin typeface="Courier"/>
                <a:ea typeface="Courier"/>
                <a:cs typeface="Courier"/>
                <a:sym typeface="Courier New"/>
              </a:rPr>
              <a:t>louis@media.berkeley.edu</a:t>
            </a:r>
            <a:endParaRPr lang="en-US" sz="3000" i="0" u="none" strike="noStrike" cap="none" dirty="0">
              <a:solidFill>
                <a:srgbClr val="FF00FF"/>
              </a:solidFill>
              <a:latin typeface="Courier"/>
              <a:ea typeface="Courier"/>
              <a:cs typeface="Courier"/>
              <a:sym typeface="Courier New"/>
            </a:endParaRPr>
          </a:p>
          <a:p>
            <a:pPr marL="0" marR="0" lvl="0" indent="0" algn="ctr" rtl="0">
              <a:lnSpc>
                <a:spcPct val="100000"/>
              </a:lnSpc>
              <a:spcBef>
                <a:spcPts val="0"/>
              </a:spcBef>
              <a:spcAft>
                <a:spcPts val="0"/>
              </a:spcAft>
              <a:buNone/>
            </a:pPr>
            <a:endParaRPr sz="3000" i="0" u="none" strike="noStrike" cap="none" dirty="0">
              <a:solidFill>
                <a:srgbClr val="FF00FF"/>
              </a:solidFill>
              <a:latin typeface="Courier"/>
              <a:ea typeface="Courier"/>
              <a:cs typeface="Courier"/>
              <a:sym typeface="Courier New"/>
            </a:endParaRPr>
          </a:p>
          <a:p>
            <a:pPr marL="0" marR="0" lvl="0" indent="0" algn="l" rtl="0">
              <a:lnSpc>
                <a:spcPct val="100000"/>
              </a:lnSpc>
              <a:spcBef>
                <a:spcPts val="0"/>
              </a:spcBef>
              <a:spcAft>
                <a:spcPts val="0"/>
              </a:spcAft>
              <a:buClr>
                <a:srgbClr val="FF00FF"/>
              </a:buClr>
              <a:buSzPct val="25000"/>
              <a:buFont typeface="Cabin"/>
              <a:buNone/>
            </a:pPr>
            <a:r>
              <a:rPr lang="en-US" sz="3000" i="0" u="none" strike="noStrike" cap="none" dirty="0">
                <a:solidFill>
                  <a:srgbClr val="FF00FF"/>
                </a:solidFill>
                <a:latin typeface="Courier"/>
                <a:ea typeface="Courier"/>
                <a:cs typeface="Courier"/>
                <a:sym typeface="Courier New"/>
              </a:rPr>
              <a:t>From: </a:t>
            </a:r>
            <a:r>
              <a:rPr lang="en-US" sz="3000" i="0" u="none" strike="noStrike" cap="none" dirty="0" err="1">
                <a:solidFill>
                  <a:srgbClr val="FF00FF"/>
                </a:solidFill>
                <a:latin typeface="Courier"/>
                <a:ea typeface="Courier"/>
                <a:cs typeface="Courier"/>
                <a:sym typeface="Courier New"/>
              </a:rPr>
              <a:t>zqian@umich.edu</a:t>
            </a:r>
            <a:endParaRPr lang="en-US" sz="3000" i="0" u="none" strike="noStrike" cap="none" dirty="0">
              <a:solidFill>
                <a:srgbClr val="FF00FF"/>
              </a:solidFill>
              <a:latin typeface="Courier"/>
              <a:ea typeface="Courier"/>
              <a:cs typeface="Courier"/>
              <a:sym typeface="Courier New"/>
            </a:endParaRPr>
          </a:p>
          <a:p>
            <a:pPr marL="0" marR="0" lvl="0" indent="0" algn="ctr" rtl="0">
              <a:lnSpc>
                <a:spcPct val="100000"/>
              </a:lnSpc>
              <a:spcBef>
                <a:spcPts val="0"/>
              </a:spcBef>
              <a:spcAft>
                <a:spcPts val="0"/>
              </a:spcAft>
              <a:buNone/>
            </a:pPr>
            <a:endParaRPr sz="3000" i="0" u="none" strike="noStrike" cap="none" dirty="0">
              <a:solidFill>
                <a:srgbClr val="FF00FF"/>
              </a:solidFill>
              <a:latin typeface="Courier"/>
              <a:ea typeface="Courier"/>
              <a:cs typeface="Courier"/>
              <a:sym typeface="Courier New"/>
            </a:endParaRPr>
          </a:p>
          <a:p>
            <a:pPr marL="0" marR="0" lvl="0" indent="0" algn="l" rtl="0">
              <a:lnSpc>
                <a:spcPct val="100000"/>
              </a:lnSpc>
              <a:spcBef>
                <a:spcPts val="0"/>
              </a:spcBef>
              <a:spcAft>
                <a:spcPts val="0"/>
              </a:spcAft>
              <a:buClr>
                <a:srgbClr val="FF00FF"/>
              </a:buClr>
              <a:buSzPct val="25000"/>
              <a:buFont typeface="Cabin"/>
              <a:buNone/>
            </a:pPr>
            <a:r>
              <a:rPr lang="en-US" sz="3000" i="0" u="none" strike="noStrike" cap="none" dirty="0">
                <a:solidFill>
                  <a:srgbClr val="FF00FF"/>
                </a:solidFill>
                <a:latin typeface="Courier"/>
                <a:ea typeface="Courier"/>
                <a:cs typeface="Courier"/>
                <a:sym typeface="Courier New"/>
              </a:rPr>
              <a:t>From: </a:t>
            </a:r>
            <a:r>
              <a:rPr lang="en-US" sz="3000" i="0" u="none" strike="noStrike" cap="none" dirty="0" err="1">
                <a:solidFill>
                  <a:srgbClr val="FF00FF"/>
                </a:solidFill>
                <a:latin typeface="Courier"/>
                <a:ea typeface="Courier"/>
                <a:cs typeface="Courier"/>
                <a:sym typeface="Courier New"/>
              </a:rPr>
              <a:t>rjlowe@iupui.edu</a:t>
            </a:r>
            <a:endParaRPr lang="en-US" sz="3000" i="0" u="none" strike="noStrike" cap="none" dirty="0">
              <a:solidFill>
                <a:srgbClr val="FF00FF"/>
              </a:solidFill>
              <a:latin typeface="Courier"/>
              <a:ea typeface="Courier"/>
              <a:cs typeface="Courier"/>
              <a:sym typeface="Courier New"/>
            </a:endParaRPr>
          </a:p>
          <a:p>
            <a:pPr marL="0" marR="0" lvl="0" indent="0" algn="l" rtl="0">
              <a:lnSpc>
                <a:spcPct val="100000"/>
              </a:lnSpc>
              <a:spcBef>
                <a:spcPts val="0"/>
              </a:spcBef>
              <a:spcAft>
                <a:spcPts val="0"/>
              </a:spcAft>
              <a:buClr>
                <a:srgbClr val="FF00FF"/>
              </a:buClr>
              <a:buSzPct val="25000"/>
              <a:buFont typeface="Cabin"/>
              <a:buNone/>
            </a:pPr>
            <a:r>
              <a:rPr lang="en-US" sz="3000" i="0" u="none" strike="noStrike" cap="none" dirty="0">
                <a:solidFill>
                  <a:srgbClr val="FF00FF"/>
                </a:solidFill>
                <a:latin typeface="Courier"/>
                <a:ea typeface="Courier"/>
                <a:cs typeface="Courier"/>
                <a:sym typeface="Courier New"/>
              </a:rPr>
              <a: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321"/>
        <p:cNvGrpSpPr/>
        <p:nvPr/>
      </p:nvGrpSpPr>
      <p:grpSpPr>
        <a:xfrm>
          <a:off x="0" y="0"/>
          <a:ext cx="0" cy="0"/>
          <a:chOff x="0" y="0"/>
          <a:chExt cx="0" cy="0"/>
        </a:xfrm>
      </p:grpSpPr>
      <p:sp>
        <p:nvSpPr>
          <p:cNvPr id="325" name="Shape 325"/>
          <p:cNvSpPr txBox="1">
            <a:spLocks noGrp="1"/>
          </p:cNvSpPr>
          <p:nvPr>
            <p:ph type="body" idx="1"/>
          </p:nvPr>
        </p:nvSpPr>
        <p:spPr>
          <a:xfrm>
            <a:off x="914400" y="2603500"/>
            <a:ext cx="6013342" cy="5750792"/>
          </a:xfrm>
          <a:prstGeom prst="rect">
            <a:avLst/>
          </a:prstGeom>
          <a:noFill/>
          <a:ln>
            <a:noFill/>
          </a:ln>
        </p:spPr>
        <p:txBody>
          <a:bodyPr lIns="38100" tIns="38100" rIns="38100" bIns="38100" anchor="ctr" anchorCtr="0">
            <a:noAutofit/>
          </a:bodyPr>
          <a:lstStyle/>
          <a:p>
            <a:pPr marL="457200" marR="0" lvl="0" indent="-444500" algn="l" rtl="0">
              <a:lnSpc>
                <a:spcPct val="100000"/>
              </a:lnSpc>
              <a:spcBef>
                <a:spcPts val="0"/>
              </a:spcBef>
              <a:spcAft>
                <a:spcPts val="1000"/>
              </a:spcAft>
              <a:buSzPct val="100000"/>
              <a:buFont typeface="Cabin"/>
            </a:pPr>
            <a:r>
              <a:rPr lang="el-GR" sz="3400" dirty="0">
                <a:solidFill>
                  <a:schemeClr val="lt1"/>
                </a:solidFill>
                <a:latin typeface="Arial" charset="0"/>
                <a:ea typeface="Arial" charset="0"/>
                <a:cs typeface="Arial" charset="0"/>
                <a:sym typeface="Cabin"/>
              </a:rPr>
              <a:t>Κάθε γραμμή του αρχείου έχει έναν χαρακτήρα </a:t>
            </a:r>
            <a:r>
              <a:rPr lang="el-GR" sz="3400" dirty="0" err="1">
                <a:solidFill>
                  <a:srgbClr val="00FF00"/>
                </a:solidFill>
                <a:latin typeface="Arial" charset="0"/>
                <a:cs typeface="Arial" charset="0"/>
                <a:sym typeface="Cabin"/>
              </a:rPr>
              <a:t>νέαγραμμή</a:t>
            </a:r>
            <a:r>
              <a:rPr lang="el-GR" sz="3400" dirty="0">
                <a:solidFill>
                  <a:schemeClr val="lt1"/>
                </a:solidFill>
                <a:latin typeface="Arial" charset="0"/>
                <a:ea typeface="Arial" charset="0"/>
                <a:cs typeface="Arial" charset="0"/>
                <a:sym typeface="Cabin"/>
              </a:rPr>
              <a:t> στο τέλος</a:t>
            </a:r>
            <a:endParaRPr lang="en-US" sz="3400" dirty="0">
              <a:solidFill>
                <a:schemeClr val="lt1"/>
              </a:solidFill>
              <a:latin typeface="Arial" charset="0"/>
              <a:ea typeface="Arial" charset="0"/>
              <a:cs typeface="Arial" charset="0"/>
              <a:sym typeface="Cabin"/>
            </a:endParaRPr>
          </a:p>
          <a:p>
            <a:pPr marL="457200" marR="0" lvl="0" indent="-444500" algn="l" rtl="0">
              <a:lnSpc>
                <a:spcPct val="100000"/>
              </a:lnSpc>
              <a:spcBef>
                <a:spcPts val="3500"/>
              </a:spcBef>
              <a:spcAft>
                <a:spcPts val="1000"/>
              </a:spcAft>
              <a:buSzPct val="100000"/>
              <a:buFont typeface="Cabin"/>
            </a:pPr>
            <a:r>
              <a:rPr lang="el-GR" sz="3400" dirty="0">
                <a:solidFill>
                  <a:schemeClr val="lt1"/>
                </a:solidFill>
                <a:latin typeface="Arial" charset="0"/>
                <a:ea typeface="Arial" charset="0"/>
                <a:cs typeface="Arial" charset="0"/>
                <a:sym typeface="Cabin"/>
              </a:rPr>
              <a:t>Η εντολή </a:t>
            </a:r>
            <a:r>
              <a:rPr lang="en-US" sz="3400" dirty="0">
                <a:solidFill>
                  <a:srgbClr val="FFFF00"/>
                </a:solidFill>
                <a:latin typeface="Arial" charset="0"/>
                <a:ea typeface="Arial" charset="0"/>
                <a:cs typeface="Arial" charset="0"/>
                <a:sym typeface="Cabin"/>
              </a:rPr>
              <a:t>print</a:t>
            </a:r>
            <a:r>
              <a:rPr lang="el-GR" sz="3400" dirty="0">
                <a:solidFill>
                  <a:schemeClr val="lt1"/>
                </a:solidFill>
                <a:latin typeface="Arial" charset="0"/>
                <a:ea typeface="Arial" charset="0"/>
                <a:cs typeface="Arial" charset="0"/>
                <a:sym typeface="Cabin"/>
              </a:rPr>
              <a:t> προσθέτει μια </a:t>
            </a:r>
            <a:r>
              <a:rPr lang="el-GR" sz="3400" dirty="0" err="1">
                <a:solidFill>
                  <a:srgbClr val="FFFF00"/>
                </a:solidFill>
                <a:latin typeface="Arial" charset="0"/>
                <a:cs typeface="Arial" charset="0"/>
                <a:sym typeface="Cabin"/>
              </a:rPr>
              <a:t>νέαγραμμή</a:t>
            </a:r>
            <a:r>
              <a:rPr lang="el-GR" sz="3400" dirty="0">
                <a:solidFill>
                  <a:schemeClr val="lt1"/>
                </a:solidFill>
                <a:latin typeface="Arial" charset="0"/>
                <a:ea typeface="Arial" charset="0"/>
                <a:cs typeface="Arial" charset="0"/>
                <a:sym typeface="Cabin"/>
              </a:rPr>
              <a:t> σε κάθε γραμμή</a:t>
            </a:r>
            <a:endParaRPr lang="en-US" sz="3400" dirty="0">
              <a:solidFill>
                <a:schemeClr val="lt1"/>
              </a:solidFill>
              <a:latin typeface="Arial" charset="0"/>
              <a:ea typeface="Arial" charset="0"/>
              <a:cs typeface="Arial" charset="0"/>
              <a:sym typeface="Cabin"/>
            </a:endParaRPr>
          </a:p>
        </p:txBody>
      </p:sp>
      <p:sp>
        <p:nvSpPr>
          <p:cNvPr id="323" name="Shape 323"/>
          <p:cNvSpPr txBox="1"/>
          <p:nvPr/>
        </p:nvSpPr>
        <p:spPr>
          <a:xfrm>
            <a:off x="1292225" y="2501261"/>
            <a:ext cx="5270499" cy="1143000"/>
          </a:xfrm>
          <a:prstGeom prst="rect">
            <a:avLst/>
          </a:prstGeom>
          <a:noFill/>
          <a:ln>
            <a:noFill/>
          </a:ln>
        </p:spPr>
        <p:txBody>
          <a:bodyPr lIns="0" tIns="0" rIns="0" bIns="0" anchor="ctr" anchorCtr="0">
            <a:noAutofit/>
          </a:bodyPr>
          <a:lstStyle/>
          <a:p>
            <a:pPr marR="0" lvl="0" rtl="0">
              <a:lnSpc>
                <a:spcPct val="100000"/>
              </a:lnSpc>
              <a:spcBef>
                <a:spcPts val="0"/>
              </a:spcBef>
              <a:spcAft>
                <a:spcPts val="0"/>
              </a:spcAft>
              <a:buNone/>
            </a:pPr>
            <a:r>
              <a:rPr lang="el-GR" sz="3600" u="none" strike="noStrike" cap="none" dirty="0">
                <a:solidFill>
                  <a:schemeClr val="lt1"/>
                </a:solidFill>
                <a:latin typeface="Arial" charset="0"/>
                <a:ea typeface="Arial" charset="0"/>
                <a:cs typeface="Arial" charset="0"/>
                <a:sym typeface="Cabin"/>
              </a:rPr>
              <a:t>Τι κάνουν όλες αυτές οι κενές γραμμές εδώ;</a:t>
            </a:r>
            <a:endParaRPr lang="en-US" sz="3600" u="none" strike="noStrike" cap="none" dirty="0">
              <a:solidFill>
                <a:schemeClr val="lt1"/>
              </a:solidFill>
              <a:latin typeface="Arial" charset="0"/>
              <a:ea typeface="Arial" charset="0"/>
              <a:cs typeface="Arial" charset="0"/>
              <a:sym typeface="Cabin"/>
            </a:endParaRPr>
          </a:p>
        </p:txBody>
      </p:sp>
      <p:sp>
        <p:nvSpPr>
          <p:cNvPr id="324" name="Shape 324"/>
          <p:cNvSpPr txBox="1"/>
          <p:nvPr/>
        </p:nvSpPr>
        <p:spPr>
          <a:xfrm>
            <a:off x="7579425" y="2900800"/>
            <a:ext cx="8127900" cy="5078400"/>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rgbClr val="FF00FF"/>
              </a:buClr>
              <a:buSzPct val="25000"/>
              <a:buFont typeface="Cabin"/>
              <a:buNone/>
            </a:pPr>
            <a:r>
              <a:rPr lang="en-US" sz="3000" i="0" u="none" strike="noStrike" cap="none" dirty="0">
                <a:solidFill>
                  <a:srgbClr val="FF00FF"/>
                </a:solidFill>
                <a:latin typeface="Courier"/>
                <a:ea typeface="Courier"/>
                <a:cs typeface="Courier"/>
                <a:sym typeface="Courier New"/>
              </a:rPr>
              <a:t>From: </a:t>
            </a:r>
            <a:r>
              <a:rPr lang="en-US" sz="3000" i="0" u="none" strike="noStrike" cap="none" dirty="0" err="1">
                <a:solidFill>
                  <a:srgbClr val="FF00FF"/>
                </a:solidFill>
                <a:latin typeface="Courier"/>
                <a:ea typeface="Courier"/>
                <a:cs typeface="Courier"/>
                <a:sym typeface="Courier New"/>
              </a:rPr>
              <a:t>stephen.marquard@uct.ac.za</a:t>
            </a:r>
            <a:r>
              <a:rPr lang="en-US" sz="3000" i="0" u="none" strike="noStrike" cap="none" dirty="0">
                <a:solidFill>
                  <a:srgbClr val="00FF00"/>
                </a:solidFill>
                <a:latin typeface="Courier"/>
                <a:ea typeface="Courier"/>
                <a:cs typeface="Courier"/>
                <a:sym typeface="Courier New"/>
              </a:rPr>
              <a:t>\n</a:t>
            </a:r>
          </a:p>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a:solidFill>
                  <a:srgbClr val="FFFF00"/>
                </a:solidFill>
                <a:latin typeface="Courier"/>
                <a:ea typeface="Courier"/>
                <a:cs typeface="Courier"/>
                <a:sym typeface="Courier New"/>
              </a:rPr>
              <a:t>\n</a:t>
            </a:r>
          </a:p>
          <a:p>
            <a:pPr marL="0" marR="0" lvl="0" indent="0" algn="l" rtl="0">
              <a:lnSpc>
                <a:spcPct val="100000"/>
              </a:lnSpc>
              <a:spcBef>
                <a:spcPts val="0"/>
              </a:spcBef>
              <a:spcAft>
                <a:spcPts val="0"/>
              </a:spcAft>
              <a:buClr>
                <a:srgbClr val="FF00FF"/>
              </a:buClr>
              <a:buSzPct val="25000"/>
              <a:buFont typeface="Cabin"/>
              <a:buNone/>
            </a:pPr>
            <a:r>
              <a:rPr lang="en-US" sz="3000" i="0" u="none" strike="noStrike" cap="none" dirty="0">
                <a:solidFill>
                  <a:srgbClr val="FF00FF"/>
                </a:solidFill>
                <a:latin typeface="Courier"/>
                <a:ea typeface="Courier"/>
                <a:cs typeface="Courier"/>
                <a:sym typeface="Courier New"/>
              </a:rPr>
              <a:t>From: </a:t>
            </a:r>
            <a:r>
              <a:rPr lang="en-US" sz="3000" i="0" u="none" strike="noStrike" cap="none" dirty="0" err="1">
                <a:solidFill>
                  <a:srgbClr val="FF00FF"/>
                </a:solidFill>
                <a:latin typeface="Courier"/>
                <a:ea typeface="Courier"/>
                <a:cs typeface="Courier"/>
                <a:sym typeface="Courier New"/>
              </a:rPr>
              <a:t>louis@media.berkeley.edu</a:t>
            </a:r>
            <a:r>
              <a:rPr lang="en-US" sz="3000" i="0" u="none" strike="noStrike" cap="none" dirty="0">
                <a:solidFill>
                  <a:srgbClr val="00FF00"/>
                </a:solidFill>
                <a:latin typeface="Courier"/>
                <a:ea typeface="Courier"/>
                <a:cs typeface="Courier"/>
                <a:sym typeface="Courier New"/>
              </a:rPr>
              <a:t>\n</a:t>
            </a:r>
          </a:p>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a:solidFill>
                  <a:srgbClr val="FFFF00"/>
                </a:solidFill>
                <a:latin typeface="Courier"/>
                <a:ea typeface="Courier"/>
                <a:cs typeface="Courier"/>
                <a:sym typeface="Courier New"/>
              </a:rPr>
              <a:t>\n</a:t>
            </a:r>
          </a:p>
          <a:p>
            <a:pPr marL="0" marR="0" lvl="0" indent="0" algn="l" rtl="0">
              <a:lnSpc>
                <a:spcPct val="100000"/>
              </a:lnSpc>
              <a:spcBef>
                <a:spcPts val="0"/>
              </a:spcBef>
              <a:spcAft>
                <a:spcPts val="0"/>
              </a:spcAft>
              <a:buClr>
                <a:srgbClr val="FF00FF"/>
              </a:buClr>
              <a:buSzPct val="25000"/>
              <a:buFont typeface="Cabin"/>
              <a:buNone/>
            </a:pPr>
            <a:r>
              <a:rPr lang="en-US" sz="3000" i="0" u="none" strike="noStrike" cap="none" dirty="0">
                <a:solidFill>
                  <a:srgbClr val="FF00FF"/>
                </a:solidFill>
                <a:latin typeface="Courier"/>
                <a:ea typeface="Courier"/>
                <a:cs typeface="Courier"/>
                <a:sym typeface="Courier New"/>
              </a:rPr>
              <a:t>From: </a:t>
            </a:r>
            <a:r>
              <a:rPr lang="en-US" sz="3000" i="0" u="none" strike="noStrike" cap="none" dirty="0" err="1">
                <a:solidFill>
                  <a:srgbClr val="FF00FF"/>
                </a:solidFill>
                <a:latin typeface="Courier"/>
                <a:ea typeface="Courier"/>
                <a:cs typeface="Courier"/>
                <a:sym typeface="Courier New"/>
              </a:rPr>
              <a:t>zqian@umich.edu</a:t>
            </a:r>
            <a:r>
              <a:rPr lang="en-US" sz="3000" i="0" u="none" strike="noStrike" cap="none" dirty="0">
                <a:solidFill>
                  <a:srgbClr val="00FF00"/>
                </a:solidFill>
                <a:latin typeface="Courier"/>
                <a:ea typeface="Courier"/>
                <a:cs typeface="Courier"/>
                <a:sym typeface="Courier New"/>
              </a:rPr>
              <a:t>\n</a:t>
            </a:r>
          </a:p>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a:solidFill>
                  <a:srgbClr val="FFFF00"/>
                </a:solidFill>
                <a:latin typeface="Courier"/>
                <a:ea typeface="Courier"/>
                <a:cs typeface="Courier"/>
                <a:sym typeface="Courier New"/>
              </a:rPr>
              <a:t>\n</a:t>
            </a:r>
          </a:p>
          <a:p>
            <a:pPr marL="0" marR="0" lvl="0" indent="0" algn="l" rtl="0">
              <a:lnSpc>
                <a:spcPct val="100000"/>
              </a:lnSpc>
              <a:spcBef>
                <a:spcPts val="0"/>
              </a:spcBef>
              <a:spcAft>
                <a:spcPts val="0"/>
              </a:spcAft>
              <a:buClr>
                <a:srgbClr val="FF00FF"/>
              </a:buClr>
              <a:buSzPct val="25000"/>
              <a:buFont typeface="Cabin"/>
              <a:buNone/>
            </a:pPr>
            <a:r>
              <a:rPr lang="en-US" sz="3000" i="0" u="none" strike="noStrike" cap="none" dirty="0">
                <a:solidFill>
                  <a:srgbClr val="FF00FF"/>
                </a:solidFill>
                <a:latin typeface="Courier"/>
                <a:ea typeface="Courier"/>
                <a:cs typeface="Courier"/>
                <a:sym typeface="Courier New"/>
              </a:rPr>
              <a:t>From: </a:t>
            </a:r>
            <a:r>
              <a:rPr lang="en-US" sz="3000" i="0" u="none" strike="noStrike" cap="none" dirty="0" err="1">
                <a:solidFill>
                  <a:srgbClr val="FF00FF"/>
                </a:solidFill>
                <a:latin typeface="Courier"/>
                <a:ea typeface="Courier"/>
                <a:cs typeface="Courier"/>
                <a:sym typeface="Courier New"/>
              </a:rPr>
              <a:t>rjlowe@iupui.edu</a:t>
            </a:r>
            <a:r>
              <a:rPr lang="en-US" sz="3000" i="0" u="none" strike="noStrike" cap="none" dirty="0">
                <a:solidFill>
                  <a:srgbClr val="00FF00"/>
                </a:solidFill>
                <a:latin typeface="Courier"/>
                <a:ea typeface="Courier"/>
                <a:cs typeface="Courier"/>
                <a:sym typeface="Courier New"/>
              </a:rPr>
              <a:t>\n</a:t>
            </a:r>
          </a:p>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a:solidFill>
                  <a:srgbClr val="FFFF00"/>
                </a:solidFill>
                <a:latin typeface="Courier"/>
                <a:ea typeface="Courier"/>
                <a:cs typeface="Courier"/>
                <a:sym typeface="Courier New"/>
              </a:rPr>
              <a:t>\n</a:t>
            </a:r>
          </a:p>
          <a:p>
            <a:pPr marL="0" marR="0" lvl="0" indent="0" algn="l" rtl="0">
              <a:lnSpc>
                <a:spcPct val="100000"/>
              </a:lnSpc>
              <a:spcBef>
                <a:spcPts val="0"/>
              </a:spcBef>
              <a:spcAft>
                <a:spcPts val="0"/>
              </a:spcAft>
              <a:buClr>
                <a:srgbClr val="FF00FF"/>
              </a:buClr>
              <a:buSzPct val="25000"/>
              <a:buFont typeface="Cabin"/>
              <a:buNone/>
            </a:pPr>
            <a:r>
              <a:rPr lang="en-US" sz="3000" i="0" u="none" strike="noStrike" cap="none" dirty="0">
                <a:solidFill>
                  <a:srgbClr val="FF00FF"/>
                </a:solidFill>
                <a:latin typeface="Courier"/>
                <a:ea typeface="Courier"/>
                <a:cs typeface="Courier"/>
                <a:sym typeface="Courier New"/>
              </a:rPr>
              <a:t>...</a:t>
            </a:r>
          </a:p>
        </p:txBody>
      </p:sp>
      <p:sp>
        <p:nvSpPr>
          <p:cNvPr id="7" name="Shape 315"/>
          <p:cNvSpPr txBox="1">
            <a:spLocks noGrp="1"/>
          </p:cNvSpPr>
          <p:nvPr>
            <p:ph type="title"/>
          </p:nvPr>
        </p:nvSpPr>
        <p:spPr>
          <a:xfrm>
            <a:off x="1155700" y="789708"/>
            <a:ext cx="13247638" cy="1750191"/>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7600" u="none" strike="noStrike" cap="none" dirty="0">
                <a:solidFill>
                  <a:srgbClr val="FFD966"/>
                </a:solidFill>
                <a:latin typeface="Arial" charset="0"/>
                <a:ea typeface="Arial" charset="0"/>
                <a:cs typeface="Arial" charset="0"/>
                <a:sym typeface="Cabin"/>
              </a:rPr>
              <a:t>ΟΥΠΣ</a:t>
            </a:r>
            <a:r>
              <a:rPr lang="en-US" sz="7600" u="none" strike="noStrike" cap="none" dirty="0">
                <a:solidFill>
                  <a:srgbClr val="FFD966"/>
                </a:solidFill>
                <a:latin typeface="Arial" charset="0"/>
                <a:ea typeface="Arial" charset="0"/>
                <a:cs typeface="Arial" charset="0"/>
                <a:sym typeface="Cabin"/>
              </a:rPr>
              <a: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329"/>
        <p:cNvGrpSpPr/>
        <p:nvPr/>
      </p:nvGrpSpPr>
      <p:grpSpPr>
        <a:xfrm>
          <a:off x="0" y="0"/>
          <a:ext cx="0" cy="0"/>
          <a:chOff x="0" y="0"/>
          <a:chExt cx="0" cy="0"/>
        </a:xfrm>
      </p:grpSpPr>
      <p:sp>
        <p:nvSpPr>
          <p:cNvPr id="330" name="Shape 330"/>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l-GR" sz="7600" u="none" strike="noStrike" cap="none" dirty="0">
                <a:solidFill>
                  <a:srgbClr val="FFD966"/>
                </a:solidFill>
                <a:latin typeface="Arial" charset="0"/>
                <a:ea typeface="Arial" charset="0"/>
                <a:cs typeface="Arial" charset="0"/>
                <a:sym typeface="Cabin"/>
              </a:rPr>
              <a:t>Αναζήτηση σε Αρχείο (ενσωματωμένη)</a:t>
            </a:r>
            <a:endParaRPr lang="en-US" sz="7600" u="none" strike="noStrike" cap="none" dirty="0">
              <a:solidFill>
                <a:srgbClr val="FFD966"/>
              </a:solidFill>
              <a:latin typeface="Arial" charset="0"/>
              <a:ea typeface="Arial" charset="0"/>
              <a:cs typeface="Arial" charset="0"/>
              <a:sym typeface="Cabin"/>
            </a:endParaRPr>
          </a:p>
        </p:txBody>
      </p:sp>
      <p:sp>
        <p:nvSpPr>
          <p:cNvPr id="331" name="Shape 331"/>
          <p:cNvSpPr txBox="1">
            <a:spLocks noGrp="1"/>
          </p:cNvSpPr>
          <p:nvPr>
            <p:ph type="body" idx="1"/>
          </p:nvPr>
        </p:nvSpPr>
        <p:spPr>
          <a:xfrm>
            <a:off x="1155700" y="3050603"/>
            <a:ext cx="6711876" cy="5279160"/>
          </a:xfrm>
          <a:prstGeom prst="rect">
            <a:avLst/>
          </a:prstGeom>
          <a:noFill/>
          <a:ln>
            <a:noFill/>
          </a:ln>
        </p:spPr>
        <p:txBody>
          <a:bodyPr lIns="38100" tIns="38100" rIns="38100" bIns="38100" anchor="ctr" anchorCtr="0">
            <a:noAutofit/>
          </a:bodyPr>
          <a:lstStyle/>
          <a:p>
            <a:pPr marL="457200" marR="0" lvl="0" indent="-444500" algn="l" rtl="0">
              <a:lnSpc>
                <a:spcPct val="100000"/>
              </a:lnSpc>
              <a:spcBef>
                <a:spcPts val="0"/>
              </a:spcBef>
              <a:spcAft>
                <a:spcPts val="1000"/>
              </a:spcAft>
              <a:buSzPct val="100000"/>
              <a:buFont typeface="Cabin"/>
            </a:pPr>
            <a:r>
              <a:rPr lang="el-GR" sz="3400" u="none" strike="noStrike" cap="none" dirty="0">
                <a:solidFill>
                  <a:schemeClr val="lt1"/>
                </a:solidFill>
                <a:latin typeface="Arial" charset="0"/>
                <a:ea typeface="Arial" charset="0"/>
                <a:cs typeface="Arial" charset="0"/>
                <a:sym typeface="Cabin"/>
              </a:rPr>
              <a:t>Μπορούμε να αφαιρέσουμε τους λευκούς χαρακτήρες από τη δεξιά πλευρά της συμβολοσειράς χρησιμοποιώντας το </a:t>
            </a:r>
            <a:r>
              <a:rPr lang="el-GR" sz="3400" dirty="0" err="1">
                <a:solidFill>
                  <a:srgbClr val="FF7F00"/>
                </a:solidFill>
                <a:latin typeface="Arial" charset="0"/>
                <a:cs typeface="Arial" charset="0"/>
                <a:sym typeface="Cabin"/>
              </a:rPr>
              <a:t>rstrip</a:t>
            </a:r>
            <a:r>
              <a:rPr lang="el-GR" sz="3400" dirty="0">
                <a:solidFill>
                  <a:srgbClr val="FF7F00"/>
                </a:solidFill>
                <a:latin typeface="Arial" charset="0"/>
                <a:cs typeface="Arial" charset="0"/>
                <a:sym typeface="Cabin"/>
              </a:rPr>
              <a:t>()</a:t>
            </a:r>
            <a:r>
              <a:rPr lang="el-GR" sz="3400" u="none" strike="noStrike" cap="none" dirty="0">
                <a:solidFill>
                  <a:schemeClr val="lt1"/>
                </a:solidFill>
                <a:latin typeface="Arial" charset="0"/>
                <a:ea typeface="Arial" charset="0"/>
                <a:cs typeface="Arial" charset="0"/>
                <a:sym typeface="Cabin"/>
              </a:rPr>
              <a:t> από τη βιβλιοθήκη συμβολοσειρών</a:t>
            </a:r>
            <a:endParaRPr lang="en-US" sz="3400" u="none" strike="noStrike" cap="none" dirty="0">
              <a:solidFill>
                <a:schemeClr val="lt1"/>
              </a:solidFill>
              <a:latin typeface="Arial" charset="0"/>
              <a:ea typeface="Arial" charset="0"/>
              <a:cs typeface="Arial" charset="0"/>
              <a:sym typeface="Cabin"/>
            </a:endParaRPr>
          </a:p>
          <a:p>
            <a:pPr marL="457200" marR="0" lvl="0" indent="-444500" algn="l" rtl="0">
              <a:lnSpc>
                <a:spcPct val="100000"/>
              </a:lnSpc>
              <a:spcBef>
                <a:spcPts val="3500"/>
              </a:spcBef>
              <a:spcAft>
                <a:spcPts val="1000"/>
              </a:spcAft>
              <a:buSzPct val="100000"/>
              <a:buFont typeface="Cabin"/>
            </a:pPr>
            <a:r>
              <a:rPr lang="el-GR" sz="3400" u="none" strike="noStrike" cap="none" dirty="0">
                <a:solidFill>
                  <a:schemeClr val="lt1"/>
                </a:solidFill>
                <a:latin typeface="Arial" charset="0"/>
                <a:ea typeface="Arial" charset="0"/>
                <a:cs typeface="Arial" charset="0"/>
                <a:sym typeface="Cabin"/>
              </a:rPr>
              <a:t>Η νέα γραμμή θεωρείται «λευκός χώρος» και </a:t>
            </a:r>
            <a:r>
              <a:rPr lang="el-GR" sz="3400" dirty="0">
                <a:solidFill>
                  <a:srgbClr val="FF7F00"/>
                </a:solidFill>
                <a:latin typeface="Arial" charset="0"/>
                <a:cs typeface="Arial" charset="0"/>
                <a:sym typeface="Cabin"/>
              </a:rPr>
              <a:t>αφαιρείται</a:t>
            </a:r>
            <a:endParaRPr lang="en-US" sz="3400" dirty="0">
              <a:solidFill>
                <a:srgbClr val="FF7F00"/>
              </a:solidFill>
              <a:latin typeface="Arial" charset="0"/>
              <a:cs typeface="Arial" charset="0"/>
              <a:sym typeface="Cabin"/>
            </a:endParaRPr>
          </a:p>
        </p:txBody>
      </p:sp>
      <p:sp>
        <p:nvSpPr>
          <p:cNvPr id="332" name="Shape 332"/>
          <p:cNvSpPr txBox="1"/>
          <p:nvPr/>
        </p:nvSpPr>
        <p:spPr>
          <a:xfrm>
            <a:off x="8491500" y="2783500"/>
            <a:ext cx="6596099" cy="22986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00FF00"/>
              </a:buClr>
              <a:buSzPct val="25000"/>
              <a:buFont typeface="Cabin"/>
              <a:buNone/>
            </a:pPr>
            <a:r>
              <a:rPr lang="en-US" sz="2400" i="0" u="none" strike="noStrike" cap="none" dirty="0" err="1">
                <a:solidFill>
                  <a:srgbClr val="00FF00"/>
                </a:solidFill>
                <a:latin typeface="Courier"/>
                <a:ea typeface="Courier"/>
                <a:cs typeface="Courier"/>
                <a:sym typeface="Courier New"/>
              </a:rPr>
              <a:t>fhand</a:t>
            </a:r>
            <a:r>
              <a:rPr lang="en-US" sz="2400" i="0" u="none" strike="noStrike" cap="none" dirty="0">
                <a:solidFill>
                  <a:schemeClr val="lt1"/>
                </a:solidFill>
                <a:latin typeface="Courier"/>
                <a:ea typeface="Courier"/>
                <a:cs typeface="Courier"/>
                <a:sym typeface="Courier New"/>
              </a:rPr>
              <a:t> = </a:t>
            </a:r>
            <a:r>
              <a:rPr lang="en-US" sz="2400" i="0" u="none" strike="noStrike" cap="none" dirty="0">
                <a:solidFill>
                  <a:srgbClr val="FF00FF"/>
                </a:solidFill>
                <a:latin typeface="Courier"/>
                <a:ea typeface="Courier"/>
                <a:cs typeface="Courier"/>
                <a:sym typeface="Courier New"/>
              </a:rPr>
              <a:t>open</a:t>
            </a:r>
            <a:r>
              <a:rPr lang="en-US" sz="2400" i="0" u="none" strike="noStrike" cap="none" dirty="0">
                <a:solidFill>
                  <a:schemeClr val="lt1"/>
                </a:solidFill>
                <a:latin typeface="Courier"/>
                <a:ea typeface="Courier"/>
                <a:cs typeface="Courier"/>
                <a:sym typeface="Courier New"/>
              </a:rPr>
              <a:t>('</a:t>
            </a:r>
            <a:r>
              <a:rPr lang="en-US" sz="2400" i="0" u="none" strike="noStrike" cap="none" dirty="0" err="1">
                <a:solidFill>
                  <a:schemeClr val="lt1"/>
                </a:solidFill>
                <a:latin typeface="Courier"/>
                <a:ea typeface="Courier"/>
                <a:cs typeface="Courier"/>
                <a:sym typeface="Courier New"/>
              </a:rPr>
              <a:t>mbox-short.txt</a:t>
            </a:r>
            <a:r>
              <a:rPr lang="en-US" sz="2400"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rgbClr val="FFFF00"/>
              </a:buClr>
              <a:buSzPct val="25000"/>
              <a:buFont typeface="Cabin"/>
              <a:buNone/>
            </a:pPr>
            <a:r>
              <a:rPr lang="en-US" sz="2400" i="0" u="none" strike="noStrike" cap="none" dirty="0">
                <a:solidFill>
                  <a:srgbClr val="FFFF00"/>
                </a:solidFill>
                <a:latin typeface="Courier"/>
                <a:ea typeface="Courier"/>
                <a:cs typeface="Courier"/>
                <a:sym typeface="Courier New"/>
              </a:rPr>
              <a:t>for</a:t>
            </a:r>
            <a:r>
              <a:rPr lang="en-US" sz="2400" i="0" u="none" strike="noStrike" cap="none" dirty="0">
                <a:solidFill>
                  <a:schemeClr val="lt1"/>
                </a:solidFill>
                <a:latin typeface="Courier"/>
                <a:ea typeface="Courier"/>
                <a:cs typeface="Courier"/>
                <a:sym typeface="Courier New"/>
              </a:rPr>
              <a:t> </a:t>
            </a:r>
            <a:r>
              <a:rPr lang="el-GR" sz="2400" i="0" u="none" strike="noStrike" cap="none" dirty="0">
                <a:solidFill>
                  <a:srgbClr val="00FF00"/>
                </a:solidFill>
                <a:latin typeface="Courier"/>
                <a:ea typeface="Courier"/>
                <a:cs typeface="Courier"/>
                <a:sym typeface="Courier New"/>
              </a:rPr>
              <a:t>γραμμή</a:t>
            </a:r>
            <a:r>
              <a:rPr lang="en-US" sz="2400" i="0" u="none" strike="noStrike" cap="none" dirty="0">
                <a:solidFill>
                  <a:schemeClr val="lt1"/>
                </a:solidFill>
                <a:latin typeface="Courier"/>
                <a:ea typeface="Courier"/>
                <a:cs typeface="Courier"/>
                <a:sym typeface="Courier New"/>
              </a:rPr>
              <a:t> </a:t>
            </a:r>
            <a:r>
              <a:rPr lang="en-US" sz="2400" i="0" u="none" strike="noStrike" cap="none" dirty="0">
                <a:solidFill>
                  <a:srgbClr val="FFFF00"/>
                </a:solidFill>
                <a:latin typeface="Courier"/>
                <a:ea typeface="Courier"/>
                <a:cs typeface="Courier"/>
                <a:sym typeface="Courier New"/>
              </a:rPr>
              <a:t>in</a:t>
            </a:r>
            <a:r>
              <a:rPr lang="en-US" sz="2400" i="0" u="none" strike="noStrike" cap="none" dirty="0">
                <a:solidFill>
                  <a:schemeClr val="lt1"/>
                </a:solidFill>
                <a:latin typeface="Courier"/>
                <a:ea typeface="Courier"/>
                <a:cs typeface="Courier"/>
                <a:sym typeface="Courier New"/>
              </a:rPr>
              <a:t> </a:t>
            </a:r>
            <a:r>
              <a:rPr lang="en-US" sz="2400" i="0" u="none" strike="noStrike" cap="none" dirty="0" err="1">
                <a:solidFill>
                  <a:srgbClr val="00FF00"/>
                </a:solidFill>
                <a:latin typeface="Courier"/>
                <a:ea typeface="Courier"/>
                <a:cs typeface="Courier"/>
                <a:sym typeface="Courier New"/>
              </a:rPr>
              <a:t>fhand</a:t>
            </a:r>
            <a:r>
              <a:rPr lang="en-US" sz="2400"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l-GR" sz="2400" dirty="0">
                <a:solidFill>
                  <a:schemeClr val="lt1"/>
                </a:solidFill>
                <a:latin typeface="Courier"/>
                <a:ea typeface="Courier"/>
                <a:cs typeface="Courier"/>
                <a:sym typeface="Courier New"/>
              </a:rPr>
              <a:t>   </a:t>
            </a:r>
            <a:r>
              <a:rPr lang="en-US" sz="2400" dirty="0">
                <a:solidFill>
                  <a:schemeClr val="lt1"/>
                </a:solidFill>
                <a:latin typeface="Courier"/>
                <a:ea typeface="Courier"/>
                <a:cs typeface="Courier"/>
                <a:sym typeface="Courier New"/>
              </a:rPr>
              <a:t> </a:t>
            </a:r>
            <a:r>
              <a:rPr lang="el-GR" sz="2400" i="0" u="none" strike="noStrike" cap="none" dirty="0">
                <a:solidFill>
                  <a:srgbClr val="00FF00"/>
                </a:solidFill>
                <a:latin typeface="Courier"/>
                <a:ea typeface="Courier"/>
                <a:cs typeface="Courier"/>
                <a:sym typeface="Courier New"/>
              </a:rPr>
              <a:t>γραμμή</a:t>
            </a:r>
            <a:r>
              <a:rPr lang="en-US" sz="2400" i="0" u="none" strike="noStrike" cap="none" dirty="0">
                <a:solidFill>
                  <a:schemeClr val="lt1"/>
                </a:solidFill>
                <a:latin typeface="Courier"/>
                <a:ea typeface="Courier"/>
                <a:cs typeface="Courier"/>
                <a:sym typeface="Courier New"/>
              </a:rPr>
              <a:t> = </a:t>
            </a:r>
            <a:r>
              <a:rPr lang="el-GR" sz="2400" i="0" u="none" strike="noStrike" cap="none" dirty="0">
                <a:solidFill>
                  <a:srgbClr val="00FF00"/>
                </a:solidFill>
                <a:latin typeface="Courier"/>
                <a:ea typeface="Courier"/>
                <a:cs typeface="Courier"/>
                <a:sym typeface="Courier New"/>
              </a:rPr>
              <a:t>γραμμή</a:t>
            </a:r>
            <a:r>
              <a:rPr lang="en-US" sz="2400" i="0" u="none" strike="noStrike" cap="none" dirty="0">
                <a:solidFill>
                  <a:srgbClr val="FF7F00"/>
                </a:solidFill>
                <a:latin typeface="Courier"/>
                <a:ea typeface="Courier"/>
                <a:cs typeface="Courier"/>
                <a:sym typeface="Courier New"/>
              </a:rPr>
              <a:t>.</a:t>
            </a:r>
            <a:r>
              <a:rPr lang="en-US" sz="2400" i="0" u="none" strike="noStrike" cap="none" dirty="0" err="1">
                <a:solidFill>
                  <a:srgbClr val="FF7F00"/>
                </a:solidFill>
                <a:latin typeface="Courier"/>
                <a:ea typeface="Courier"/>
                <a:cs typeface="Courier"/>
                <a:sym typeface="Courier New"/>
              </a:rPr>
              <a:t>rstrip</a:t>
            </a:r>
            <a:r>
              <a:rPr lang="en-US" sz="2400"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2400" i="0" u="none" strike="noStrike" cap="none" dirty="0">
                <a:solidFill>
                  <a:schemeClr val="lt1"/>
                </a:solidFill>
                <a:latin typeface="Courier"/>
                <a:ea typeface="Courier"/>
                <a:cs typeface="Courier"/>
                <a:sym typeface="Courier New"/>
              </a:rPr>
              <a:t>    </a:t>
            </a:r>
            <a:r>
              <a:rPr lang="en-US" sz="2400" i="0" u="none" strike="noStrike" cap="none" dirty="0">
                <a:solidFill>
                  <a:srgbClr val="FFFF00"/>
                </a:solidFill>
                <a:latin typeface="Courier"/>
                <a:ea typeface="Courier"/>
                <a:cs typeface="Courier"/>
                <a:sym typeface="Courier New"/>
              </a:rPr>
              <a:t>if</a:t>
            </a:r>
            <a:r>
              <a:rPr lang="en-US" sz="2400" i="0" u="none" strike="noStrike" cap="none" dirty="0">
                <a:solidFill>
                  <a:schemeClr val="lt1"/>
                </a:solidFill>
                <a:latin typeface="Courier"/>
                <a:ea typeface="Courier"/>
                <a:cs typeface="Courier"/>
                <a:sym typeface="Courier New"/>
              </a:rPr>
              <a:t> </a:t>
            </a:r>
            <a:r>
              <a:rPr lang="el-GR" sz="2400" i="0" u="none" strike="noStrike" cap="none" dirty="0">
                <a:solidFill>
                  <a:srgbClr val="00FF00"/>
                </a:solidFill>
                <a:latin typeface="Courier"/>
                <a:ea typeface="Courier"/>
                <a:cs typeface="Courier"/>
                <a:sym typeface="Courier New"/>
              </a:rPr>
              <a:t>γραμμή</a:t>
            </a:r>
            <a:r>
              <a:rPr lang="en-US" sz="2400" i="0" u="none" strike="noStrike" cap="none" dirty="0">
                <a:solidFill>
                  <a:srgbClr val="FF00FF"/>
                </a:solidFill>
                <a:latin typeface="Courier"/>
                <a:ea typeface="Courier"/>
                <a:cs typeface="Courier"/>
                <a:sym typeface="Courier New"/>
              </a:rPr>
              <a:t>.</a:t>
            </a:r>
            <a:r>
              <a:rPr lang="en-US" sz="2400" i="0" u="none" strike="noStrike" cap="none" dirty="0" err="1">
                <a:solidFill>
                  <a:srgbClr val="FF00FF"/>
                </a:solidFill>
                <a:latin typeface="Courier"/>
                <a:ea typeface="Courier"/>
                <a:cs typeface="Courier"/>
                <a:sym typeface="Courier New"/>
              </a:rPr>
              <a:t>startswith</a:t>
            </a:r>
            <a:r>
              <a:rPr lang="en-US" sz="2400" i="0" u="none" strike="noStrike" cap="none" dirty="0">
                <a:solidFill>
                  <a:schemeClr val="lt1"/>
                </a:solidFill>
                <a:latin typeface="Courier"/>
                <a:ea typeface="Courier"/>
                <a:cs typeface="Courier"/>
                <a:sym typeface="Courier New"/>
              </a:rPr>
              <a:t>('From:') :</a:t>
            </a:r>
          </a:p>
          <a:p>
            <a:pPr marL="0" marR="0" lvl="0" indent="0" algn="l" rtl="0">
              <a:lnSpc>
                <a:spcPct val="100000"/>
              </a:lnSpc>
              <a:spcBef>
                <a:spcPts val="0"/>
              </a:spcBef>
              <a:spcAft>
                <a:spcPts val="0"/>
              </a:spcAft>
              <a:buClr>
                <a:schemeClr val="lt1"/>
              </a:buClr>
              <a:buSzPct val="25000"/>
              <a:buFont typeface="Cabin"/>
              <a:buNone/>
            </a:pPr>
            <a:r>
              <a:rPr lang="en-US" sz="2400" i="0" u="none" strike="noStrike" cap="none" dirty="0">
                <a:solidFill>
                  <a:schemeClr val="lt1"/>
                </a:solidFill>
                <a:latin typeface="Courier"/>
                <a:ea typeface="Courier"/>
                <a:cs typeface="Courier"/>
                <a:sym typeface="Courier New"/>
              </a:rPr>
              <a:t>    </a:t>
            </a:r>
            <a:r>
              <a:rPr lang="en-US" sz="2400" dirty="0">
                <a:solidFill>
                  <a:schemeClr val="lt1"/>
                </a:solidFill>
                <a:latin typeface="Courier"/>
                <a:ea typeface="Courier"/>
                <a:cs typeface="Courier"/>
                <a:sym typeface="Courier New"/>
              </a:rPr>
              <a:t>    </a:t>
            </a:r>
            <a:r>
              <a:rPr lang="en-US" sz="2400" i="0" u="none" strike="noStrike" cap="none" dirty="0">
                <a:solidFill>
                  <a:srgbClr val="FFFF00"/>
                </a:solidFill>
                <a:latin typeface="Courier"/>
                <a:ea typeface="Courier"/>
                <a:cs typeface="Courier"/>
                <a:sym typeface="Courier New"/>
              </a:rPr>
              <a:t>print</a:t>
            </a:r>
            <a:r>
              <a:rPr lang="en-US" sz="2400" dirty="0">
                <a:solidFill>
                  <a:schemeClr val="lt1"/>
                </a:solidFill>
                <a:latin typeface="Courier"/>
                <a:ea typeface="Courier"/>
                <a:cs typeface="Courier"/>
                <a:sym typeface="Courier New"/>
              </a:rPr>
              <a:t>(</a:t>
            </a:r>
            <a:r>
              <a:rPr lang="el-GR" sz="2400" i="0" u="none" strike="noStrike" cap="none" dirty="0">
                <a:solidFill>
                  <a:srgbClr val="00FF00"/>
                </a:solidFill>
                <a:latin typeface="Courier"/>
                <a:ea typeface="Courier"/>
                <a:cs typeface="Courier"/>
                <a:sym typeface="Courier New"/>
              </a:rPr>
              <a:t>γραμμή</a:t>
            </a:r>
            <a:r>
              <a:rPr lang="en-US" sz="2400" i="0" u="none" strike="noStrike" cap="none" dirty="0">
                <a:solidFill>
                  <a:schemeClr val="bg1"/>
                </a:solidFill>
                <a:latin typeface="Courier"/>
                <a:ea typeface="Courier"/>
                <a:cs typeface="Courier"/>
                <a:sym typeface="Courier New"/>
              </a:rPr>
              <a:t>)</a:t>
            </a:r>
          </a:p>
        </p:txBody>
      </p:sp>
      <p:sp>
        <p:nvSpPr>
          <p:cNvPr id="333" name="Shape 333"/>
          <p:cNvSpPr txBox="1"/>
          <p:nvPr/>
        </p:nvSpPr>
        <p:spPr>
          <a:xfrm>
            <a:off x="8388425" y="5391750"/>
            <a:ext cx="7442100" cy="27687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00FF"/>
              </a:buClr>
              <a:buSzPct val="25000"/>
              <a:buFont typeface="Cabin"/>
              <a:buNone/>
            </a:pPr>
            <a:r>
              <a:rPr lang="en-US" sz="3200" u="none" strike="noStrike" cap="none" dirty="0">
                <a:solidFill>
                  <a:srgbClr val="FF00FF"/>
                </a:solidFill>
                <a:latin typeface="Arial" charset="0"/>
                <a:ea typeface="Arial" charset="0"/>
                <a:cs typeface="Arial" charset="0"/>
                <a:sym typeface="Cabin"/>
              </a:rPr>
              <a:t>From: </a:t>
            </a:r>
            <a:r>
              <a:rPr lang="en-US" sz="3200" u="none" strike="noStrike" cap="none" dirty="0" err="1">
                <a:solidFill>
                  <a:srgbClr val="FF00FF"/>
                </a:solidFill>
                <a:latin typeface="Arial" charset="0"/>
                <a:ea typeface="Arial" charset="0"/>
                <a:cs typeface="Arial" charset="0"/>
                <a:sym typeface="Cabin"/>
              </a:rPr>
              <a:t>stephen.marquard@uct.ac.za</a:t>
            </a:r>
            <a:endParaRPr lang="en-US" sz="3200" u="none" strike="noStrike" cap="none" dirty="0">
              <a:solidFill>
                <a:srgbClr val="FF00FF"/>
              </a:solidFill>
              <a:latin typeface="Arial" charset="0"/>
              <a:ea typeface="Arial" charset="0"/>
              <a:cs typeface="Arial" charset="0"/>
              <a:sym typeface="Cabin"/>
            </a:endParaRPr>
          </a:p>
          <a:p>
            <a:pPr marL="0" marR="0" lvl="0" indent="0" algn="l" rtl="0">
              <a:lnSpc>
                <a:spcPct val="100000"/>
              </a:lnSpc>
              <a:spcBef>
                <a:spcPts val="0"/>
              </a:spcBef>
              <a:spcAft>
                <a:spcPts val="0"/>
              </a:spcAft>
              <a:buClr>
                <a:srgbClr val="FF00FF"/>
              </a:buClr>
              <a:buSzPct val="25000"/>
              <a:buFont typeface="Cabin"/>
              <a:buNone/>
            </a:pPr>
            <a:r>
              <a:rPr lang="en-US" sz="3200" u="none" strike="noStrike" cap="none" dirty="0">
                <a:solidFill>
                  <a:srgbClr val="FF00FF"/>
                </a:solidFill>
                <a:latin typeface="Arial" charset="0"/>
                <a:ea typeface="Arial" charset="0"/>
                <a:cs typeface="Arial" charset="0"/>
                <a:sym typeface="Cabin"/>
              </a:rPr>
              <a:t>From: </a:t>
            </a:r>
            <a:r>
              <a:rPr lang="en-US" sz="3200" u="none" strike="noStrike" cap="none" dirty="0" err="1">
                <a:solidFill>
                  <a:srgbClr val="FF00FF"/>
                </a:solidFill>
                <a:latin typeface="Arial" charset="0"/>
                <a:ea typeface="Arial" charset="0"/>
                <a:cs typeface="Arial" charset="0"/>
                <a:sym typeface="Cabin"/>
              </a:rPr>
              <a:t>louis@media.berkeley.edu</a:t>
            </a:r>
            <a:endParaRPr lang="en-US" sz="3200" u="none" strike="noStrike" cap="none" dirty="0">
              <a:solidFill>
                <a:srgbClr val="FF00FF"/>
              </a:solidFill>
              <a:latin typeface="Arial" charset="0"/>
              <a:ea typeface="Arial" charset="0"/>
              <a:cs typeface="Arial" charset="0"/>
              <a:sym typeface="Cabin"/>
            </a:endParaRPr>
          </a:p>
          <a:p>
            <a:pPr marL="0" marR="0" lvl="0" indent="0" algn="l" rtl="0">
              <a:lnSpc>
                <a:spcPct val="100000"/>
              </a:lnSpc>
              <a:spcBef>
                <a:spcPts val="0"/>
              </a:spcBef>
              <a:spcAft>
                <a:spcPts val="0"/>
              </a:spcAft>
              <a:buClr>
                <a:srgbClr val="FF00FF"/>
              </a:buClr>
              <a:buSzPct val="25000"/>
              <a:buFont typeface="Cabin"/>
              <a:buNone/>
            </a:pPr>
            <a:r>
              <a:rPr lang="en-US" sz="3200" u="none" strike="noStrike" cap="none" dirty="0">
                <a:solidFill>
                  <a:srgbClr val="FF00FF"/>
                </a:solidFill>
                <a:latin typeface="Arial" charset="0"/>
                <a:ea typeface="Arial" charset="0"/>
                <a:cs typeface="Arial" charset="0"/>
                <a:sym typeface="Cabin"/>
              </a:rPr>
              <a:t>From: </a:t>
            </a:r>
            <a:r>
              <a:rPr lang="en-US" sz="3200" u="none" strike="noStrike" cap="none" dirty="0" err="1">
                <a:solidFill>
                  <a:srgbClr val="FF00FF"/>
                </a:solidFill>
                <a:latin typeface="Arial" charset="0"/>
                <a:ea typeface="Arial" charset="0"/>
                <a:cs typeface="Arial" charset="0"/>
                <a:sym typeface="Cabin"/>
              </a:rPr>
              <a:t>zqian@umich.edu</a:t>
            </a:r>
            <a:endParaRPr lang="en-US" sz="3200" u="none" strike="noStrike" cap="none" dirty="0">
              <a:solidFill>
                <a:srgbClr val="FF00FF"/>
              </a:solidFill>
              <a:latin typeface="Arial" charset="0"/>
              <a:ea typeface="Arial" charset="0"/>
              <a:cs typeface="Arial" charset="0"/>
              <a:sym typeface="Cabin"/>
            </a:endParaRPr>
          </a:p>
          <a:p>
            <a:pPr marL="0" marR="0" lvl="0" indent="0" algn="l" rtl="0">
              <a:lnSpc>
                <a:spcPct val="100000"/>
              </a:lnSpc>
              <a:spcBef>
                <a:spcPts val="0"/>
              </a:spcBef>
              <a:spcAft>
                <a:spcPts val="0"/>
              </a:spcAft>
              <a:buClr>
                <a:srgbClr val="FF00FF"/>
              </a:buClr>
              <a:buSzPct val="25000"/>
              <a:buFont typeface="Cabin"/>
              <a:buNone/>
            </a:pPr>
            <a:r>
              <a:rPr lang="en-US" sz="3200" u="none" strike="noStrike" cap="none" dirty="0">
                <a:solidFill>
                  <a:srgbClr val="FF00FF"/>
                </a:solidFill>
                <a:latin typeface="Arial" charset="0"/>
                <a:ea typeface="Arial" charset="0"/>
                <a:cs typeface="Arial" charset="0"/>
                <a:sym typeface="Cabin"/>
              </a:rPr>
              <a:t>From: </a:t>
            </a:r>
            <a:r>
              <a:rPr lang="en-US" sz="3200" u="none" strike="noStrike" cap="none" dirty="0" err="1">
                <a:solidFill>
                  <a:srgbClr val="FF00FF"/>
                </a:solidFill>
                <a:latin typeface="Arial" charset="0"/>
                <a:ea typeface="Arial" charset="0"/>
                <a:cs typeface="Arial" charset="0"/>
                <a:sym typeface="Cabin"/>
              </a:rPr>
              <a:t>rjlowe@iupui.edu</a:t>
            </a:r>
            <a:endParaRPr lang="en-US" sz="3200" u="none" strike="noStrike" cap="none" dirty="0">
              <a:solidFill>
                <a:srgbClr val="FF00FF"/>
              </a:solidFill>
              <a:latin typeface="Arial" charset="0"/>
              <a:ea typeface="Arial" charset="0"/>
              <a:cs typeface="Arial" charset="0"/>
              <a:sym typeface="Cabin"/>
            </a:endParaRPr>
          </a:p>
          <a:p>
            <a:pPr marL="0" marR="0" lvl="0" indent="0" algn="l" rtl="0">
              <a:lnSpc>
                <a:spcPct val="100000"/>
              </a:lnSpc>
              <a:spcBef>
                <a:spcPts val="0"/>
              </a:spcBef>
              <a:spcAft>
                <a:spcPts val="0"/>
              </a:spcAft>
              <a:buClr>
                <a:srgbClr val="FF00FF"/>
              </a:buClr>
              <a:buSzPct val="25000"/>
              <a:buFont typeface="Cabin"/>
              <a:buNone/>
            </a:pPr>
            <a:r>
              <a:rPr lang="en-US" sz="3200" u="none" strike="noStrike" cap="none" dirty="0">
                <a:solidFill>
                  <a:srgbClr val="FF00FF"/>
                </a:solidFill>
                <a:latin typeface="Arial" charset="0"/>
                <a:ea typeface="Arial" charset="0"/>
                <a:cs typeface="Arial" charset="0"/>
                <a:sym typeface="Cabin"/>
              </a:rPr>
              <a:t>....</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337"/>
        <p:cNvGrpSpPr/>
        <p:nvPr/>
      </p:nvGrpSpPr>
      <p:grpSpPr>
        <a:xfrm>
          <a:off x="0" y="0"/>
          <a:ext cx="0" cy="0"/>
          <a:chOff x="0" y="0"/>
          <a:chExt cx="0" cy="0"/>
        </a:xfrm>
      </p:grpSpPr>
      <p:sp>
        <p:nvSpPr>
          <p:cNvPr id="338" name="Shape 338"/>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l-GR" sz="7600" u="none" strike="noStrike" cap="none" dirty="0">
                <a:solidFill>
                  <a:srgbClr val="FFD966"/>
                </a:solidFill>
                <a:latin typeface="Arial" charset="0"/>
                <a:ea typeface="Arial" charset="0"/>
                <a:cs typeface="Arial" charset="0"/>
                <a:sym typeface="Cabin"/>
              </a:rPr>
              <a:t>Παράλειψη με </a:t>
            </a:r>
            <a:r>
              <a:rPr lang="en-US" sz="7600" u="none" strike="noStrike" cap="none" dirty="0">
                <a:solidFill>
                  <a:srgbClr val="FFFF00"/>
                </a:solidFill>
                <a:latin typeface="Arial" charset="0"/>
                <a:ea typeface="Arial" charset="0"/>
                <a:cs typeface="Arial" charset="0"/>
                <a:sym typeface="Cabin"/>
              </a:rPr>
              <a:t>continue</a:t>
            </a:r>
          </a:p>
        </p:txBody>
      </p:sp>
      <p:sp>
        <p:nvSpPr>
          <p:cNvPr id="339" name="Shape 339"/>
          <p:cNvSpPr txBox="1">
            <a:spLocks noGrp="1"/>
          </p:cNvSpPr>
          <p:nvPr>
            <p:ph type="body" idx="1"/>
          </p:nvPr>
        </p:nvSpPr>
        <p:spPr>
          <a:xfrm>
            <a:off x="954222" y="3237425"/>
            <a:ext cx="5384585" cy="3123618"/>
          </a:xfrm>
          <a:prstGeom prst="rect">
            <a:avLst/>
          </a:prstGeom>
          <a:noFill/>
          <a:ln>
            <a:noFill/>
          </a:ln>
        </p:spPr>
        <p:txBody>
          <a:bodyPr lIns="38100" tIns="38100" rIns="38100" bIns="38100" anchor="ctr" anchorCtr="0">
            <a:noAutofit/>
          </a:bodyPr>
          <a:lstStyle/>
          <a:p>
            <a:pPr marL="0" marR="0" lvl="0" indent="0" algn="l" rtl="0">
              <a:lnSpc>
                <a:spcPct val="100000"/>
              </a:lnSpc>
              <a:spcBef>
                <a:spcPts val="0"/>
              </a:spcBef>
              <a:spcAft>
                <a:spcPts val="0"/>
              </a:spcAft>
              <a:buSzPct val="100000"/>
              <a:buNone/>
            </a:pPr>
            <a:r>
              <a:rPr lang="el-GR" sz="3600" u="none" strike="noStrike" cap="none" dirty="0">
                <a:solidFill>
                  <a:schemeClr val="lt1"/>
                </a:solidFill>
                <a:latin typeface="Arial" charset="0"/>
                <a:ea typeface="Arial" charset="0"/>
                <a:cs typeface="Arial" charset="0"/>
                <a:sym typeface="Cabin"/>
              </a:rPr>
              <a:t>Μπορούμε εύκολα να παραλείψουμε μια γραμμή χρησιμοποιώντας τη δήλωση </a:t>
            </a:r>
            <a:r>
              <a:rPr lang="en-US" sz="3600" u="none" strike="noStrike" cap="none" dirty="0">
                <a:solidFill>
                  <a:srgbClr val="FFFF00"/>
                </a:solidFill>
                <a:latin typeface="Arial" charset="0"/>
                <a:ea typeface="Arial" charset="0"/>
                <a:cs typeface="Arial" charset="0"/>
                <a:sym typeface="Cabin"/>
              </a:rPr>
              <a:t>continue</a:t>
            </a:r>
            <a:r>
              <a:rPr lang="en-US" sz="3600" u="none" strike="noStrike" cap="none" dirty="0">
                <a:solidFill>
                  <a:schemeClr val="lt1"/>
                </a:solidFill>
                <a:latin typeface="Arial" charset="0"/>
                <a:ea typeface="Arial" charset="0"/>
                <a:cs typeface="Arial" charset="0"/>
                <a:sym typeface="Cabin"/>
              </a:rPr>
              <a:t> </a:t>
            </a:r>
          </a:p>
        </p:txBody>
      </p:sp>
      <p:sp>
        <p:nvSpPr>
          <p:cNvPr id="340" name="Shape 340"/>
          <p:cNvSpPr txBox="1"/>
          <p:nvPr/>
        </p:nvSpPr>
        <p:spPr>
          <a:xfrm>
            <a:off x="6679769" y="3253850"/>
            <a:ext cx="9037457" cy="33243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00FF00"/>
              </a:buClr>
              <a:buSzPct val="25000"/>
              <a:buFont typeface="Cabin"/>
              <a:buNone/>
            </a:pPr>
            <a:r>
              <a:rPr lang="en-US" sz="3000" i="0" u="none" strike="noStrike" cap="none" dirty="0" err="1">
                <a:solidFill>
                  <a:srgbClr val="00FF00"/>
                </a:solidFill>
                <a:latin typeface="Courier"/>
                <a:ea typeface="Courier"/>
                <a:cs typeface="Courier"/>
                <a:sym typeface="Courier New"/>
              </a:rPr>
              <a:t>fhand</a:t>
            </a:r>
            <a:r>
              <a:rPr lang="en-US" sz="3000" i="0" u="none" strike="noStrike" cap="none" dirty="0">
                <a:solidFill>
                  <a:schemeClr val="lt1"/>
                </a:solidFill>
                <a:latin typeface="Courier"/>
                <a:ea typeface="Courier"/>
                <a:cs typeface="Courier"/>
                <a:sym typeface="Courier New"/>
              </a:rPr>
              <a:t> = </a:t>
            </a:r>
            <a:r>
              <a:rPr lang="en-US" sz="3000" i="0" u="none" strike="noStrike" cap="none" dirty="0">
                <a:solidFill>
                  <a:srgbClr val="00FF00"/>
                </a:solidFill>
                <a:latin typeface="Courier"/>
                <a:ea typeface="Courier"/>
                <a:cs typeface="Courier"/>
                <a:sym typeface="Courier New"/>
              </a:rPr>
              <a:t>open</a:t>
            </a:r>
            <a:r>
              <a:rPr lang="en-US" sz="3000" i="0" u="none" strike="noStrike" cap="none" dirty="0">
                <a:solidFill>
                  <a:schemeClr val="lt1"/>
                </a:solidFill>
                <a:latin typeface="Courier"/>
                <a:ea typeface="Courier"/>
                <a:cs typeface="Courier"/>
                <a:sym typeface="Courier New"/>
              </a:rPr>
              <a:t>('</a:t>
            </a:r>
            <a:r>
              <a:rPr lang="en-US" sz="3000" i="0" u="none" strike="noStrike" cap="none" dirty="0" err="1">
                <a:solidFill>
                  <a:schemeClr val="lt1"/>
                </a:solidFill>
                <a:latin typeface="Courier"/>
                <a:ea typeface="Courier"/>
                <a:cs typeface="Courier"/>
                <a:sym typeface="Courier New"/>
              </a:rPr>
              <a:t>mbox-short.txt</a:t>
            </a:r>
            <a:r>
              <a:rPr lang="en-US" sz="3000"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rgbClr val="FFFF00"/>
              </a:buClr>
              <a:buSzPct val="25000"/>
              <a:buFont typeface="Cabin"/>
              <a:buNone/>
            </a:pPr>
            <a:r>
              <a:rPr lang="en-US" sz="3000" i="0" u="none" strike="noStrike" cap="none" dirty="0">
                <a:solidFill>
                  <a:srgbClr val="FFFF00"/>
                </a:solidFill>
                <a:latin typeface="Courier"/>
                <a:ea typeface="Courier"/>
                <a:cs typeface="Courier"/>
                <a:sym typeface="Courier New"/>
              </a:rPr>
              <a:t>for</a:t>
            </a:r>
            <a:r>
              <a:rPr lang="en-US" sz="3000" i="0" u="none" strike="noStrike" cap="none" dirty="0">
                <a:solidFill>
                  <a:schemeClr val="lt1"/>
                </a:solidFill>
                <a:latin typeface="Courier"/>
                <a:ea typeface="Courier"/>
                <a:cs typeface="Courier"/>
                <a:sym typeface="Courier New"/>
              </a:rPr>
              <a:t> </a:t>
            </a:r>
            <a:r>
              <a:rPr lang="el-GR" sz="3000" i="0" u="none" strike="noStrike" cap="none" dirty="0">
                <a:solidFill>
                  <a:srgbClr val="00FF00"/>
                </a:solidFill>
                <a:latin typeface="Courier"/>
                <a:ea typeface="Courier"/>
                <a:cs typeface="Courier"/>
                <a:sym typeface="Courier New"/>
              </a:rPr>
              <a:t>γραμμή</a:t>
            </a: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FFFF00"/>
                </a:solidFill>
                <a:latin typeface="Courier"/>
                <a:ea typeface="Courier"/>
                <a:cs typeface="Courier"/>
                <a:sym typeface="Courier New"/>
              </a:rPr>
              <a:t>in</a:t>
            </a:r>
            <a:r>
              <a:rPr lang="en-US" sz="3000" i="0" u="none" strike="noStrike" cap="none" dirty="0">
                <a:solidFill>
                  <a:schemeClr val="lt1"/>
                </a:solidFill>
                <a:latin typeface="Courier"/>
                <a:ea typeface="Courier"/>
                <a:cs typeface="Courier"/>
                <a:sym typeface="Courier New"/>
              </a:rPr>
              <a:t> </a:t>
            </a:r>
            <a:r>
              <a:rPr lang="en-US" sz="3000" i="0" u="none" strike="noStrike" cap="none" dirty="0" err="1">
                <a:solidFill>
                  <a:srgbClr val="00FF00"/>
                </a:solidFill>
                <a:latin typeface="Courier"/>
                <a:ea typeface="Courier"/>
                <a:cs typeface="Courier"/>
                <a:sym typeface="Courier New"/>
              </a:rPr>
              <a:t>fhand</a:t>
            </a:r>
            <a:r>
              <a:rPr lang="en-US" sz="3000"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l-GR" sz="3000" i="0" u="none" strike="noStrike" cap="none" dirty="0">
                <a:solidFill>
                  <a:schemeClr val="lt1"/>
                </a:solidFill>
                <a:latin typeface="Courier"/>
                <a:ea typeface="Courier"/>
                <a:cs typeface="Courier"/>
                <a:sym typeface="Courier New"/>
              </a:rPr>
              <a:t>   </a:t>
            </a:r>
            <a:r>
              <a:rPr lang="en-US" sz="3000" i="0" u="none" strike="noStrike" cap="none" dirty="0">
                <a:solidFill>
                  <a:schemeClr val="lt1"/>
                </a:solidFill>
                <a:latin typeface="Courier"/>
                <a:ea typeface="Courier"/>
                <a:cs typeface="Courier"/>
                <a:sym typeface="Courier New"/>
              </a:rPr>
              <a:t> </a:t>
            </a:r>
            <a:r>
              <a:rPr lang="el-GR" sz="3000" i="0" u="none" strike="noStrike" cap="none" dirty="0">
                <a:solidFill>
                  <a:srgbClr val="00FF00"/>
                </a:solidFill>
                <a:latin typeface="Courier"/>
                <a:ea typeface="Courier"/>
                <a:cs typeface="Courier"/>
                <a:sym typeface="Courier New"/>
              </a:rPr>
              <a:t>γραμμή</a:t>
            </a:r>
            <a:r>
              <a:rPr lang="en-US" sz="3000" i="0" u="none" strike="noStrike" cap="none" dirty="0">
                <a:solidFill>
                  <a:schemeClr val="lt1"/>
                </a:solidFill>
                <a:latin typeface="Courier"/>
                <a:ea typeface="Courier"/>
                <a:cs typeface="Courier"/>
                <a:sym typeface="Courier New"/>
              </a:rPr>
              <a:t> = </a:t>
            </a:r>
            <a:r>
              <a:rPr lang="el-GR" sz="3000" i="0" u="none" strike="noStrike" cap="none" dirty="0">
                <a:solidFill>
                  <a:srgbClr val="00FF00"/>
                </a:solidFill>
                <a:latin typeface="Courier"/>
                <a:ea typeface="Courier"/>
                <a:cs typeface="Courier"/>
                <a:sym typeface="Courier New"/>
              </a:rPr>
              <a:t>γραμμή</a:t>
            </a:r>
            <a:r>
              <a:rPr lang="en-US" sz="3000" i="0" u="none" strike="noStrike" cap="none" dirty="0">
                <a:solidFill>
                  <a:srgbClr val="FF00FF"/>
                </a:solidFill>
                <a:latin typeface="Courier"/>
                <a:ea typeface="Courier"/>
                <a:cs typeface="Courier"/>
                <a:sym typeface="Courier New"/>
              </a:rPr>
              <a:t>.</a:t>
            </a:r>
            <a:r>
              <a:rPr lang="en-US" sz="3000" i="0" u="none" strike="noStrike" cap="none" dirty="0" err="1">
                <a:solidFill>
                  <a:srgbClr val="FF00FF"/>
                </a:solidFill>
                <a:latin typeface="Courier"/>
                <a:ea typeface="Courier"/>
                <a:cs typeface="Courier"/>
                <a:sym typeface="Courier New"/>
              </a:rPr>
              <a:t>rstrip</a:t>
            </a:r>
            <a:r>
              <a:rPr lang="en-US" sz="3000"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FFFF00"/>
                </a:solidFill>
                <a:latin typeface="Courier"/>
                <a:ea typeface="Courier"/>
                <a:cs typeface="Courier"/>
                <a:sym typeface="Courier New"/>
              </a:rPr>
              <a:t>if</a:t>
            </a: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FFFF00"/>
                </a:solidFill>
                <a:latin typeface="Courier"/>
                <a:ea typeface="Courier"/>
                <a:cs typeface="Courier"/>
                <a:sym typeface="Courier New"/>
              </a:rPr>
              <a:t>not</a:t>
            </a:r>
            <a:r>
              <a:rPr lang="en-US" sz="3000" i="0" u="none" strike="noStrike" cap="none" dirty="0">
                <a:solidFill>
                  <a:schemeClr val="lt1"/>
                </a:solidFill>
                <a:latin typeface="Courier"/>
                <a:ea typeface="Courier"/>
                <a:cs typeface="Courier"/>
                <a:sym typeface="Courier New"/>
              </a:rPr>
              <a:t> </a:t>
            </a:r>
            <a:r>
              <a:rPr lang="el-GR" sz="3000" i="0" u="none" strike="noStrike" cap="none" dirty="0">
                <a:solidFill>
                  <a:srgbClr val="00FF00"/>
                </a:solidFill>
                <a:latin typeface="Courier"/>
                <a:ea typeface="Courier"/>
                <a:cs typeface="Courier"/>
                <a:sym typeface="Courier New"/>
              </a:rPr>
              <a:t>γραμμή</a:t>
            </a:r>
            <a:r>
              <a:rPr lang="en-US" sz="3000" i="0" u="none" strike="noStrike" cap="none" dirty="0">
                <a:solidFill>
                  <a:srgbClr val="FF00FF"/>
                </a:solidFill>
                <a:latin typeface="Courier"/>
                <a:ea typeface="Courier"/>
                <a:cs typeface="Courier"/>
                <a:sym typeface="Courier New"/>
              </a:rPr>
              <a:t>.</a:t>
            </a:r>
            <a:r>
              <a:rPr lang="en-US" sz="3000" i="0" u="none" strike="noStrike" cap="none" dirty="0" err="1">
                <a:solidFill>
                  <a:srgbClr val="FF00FF"/>
                </a:solidFill>
                <a:latin typeface="Courier"/>
                <a:ea typeface="Courier"/>
                <a:cs typeface="Courier"/>
                <a:sym typeface="Courier New"/>
              </a:rPr>
              <a:t>startswith</a:t>
            </a:r>
            <a:r>
              <a:rPr lang="en-US" sz="3000" i="0" u="none" strike="noStrike" cap="none" dirty="0">
                <a:solidFill>
                  <a:schemeClr val="lt1"/>
                </a:solidFill>
                <a:latin typeface="Courier"/>
                <a:ea typeface="Courier"/>
                <a:cs typeface="Courier"/>
                <a:sym typeface="Courier New"/>
              </a:rPr>
              <a:t>('From:') :</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    </a:t>
            </a:r>
            <a:r>
              <a:rPr lang="en-US" sz="3000" dirty="0">
                <a:solidFill>
                  <a:schemeClr val="lt1"/>
                </a:solidFill>
                <a:latin typeface="Courier"/>
                <a:ea typeface="Courier"/>
                <a:cs typeface="Courier"/>
                <a:sym typeface="Courier New"/>
              </a:rPr>
              <a:t>    </a:t>
            </a:r>
            <a:r>
              <a:rPr lang="en-US" sz="3000" i="0" u="none" strike="noStrike" cap="none" dirty="0">
                <a:solidFill>
                  <a:srgbClr val="FFFF00"/>
                </a:solidFill>
                <a:latin typeface="Courier"/>
                <a:ea typeface="Courier"/>
                <a:cs typeface="Courier"/>
                <a:sym typeface="Courier New"/>
              </a:rPr>
              <a:t>continue</a:t>
            </a:r>
          </a:p>
          <a:p>
            <a:pPr>
              <a:buClr>
                <a:schemeClr val="lt1"/>
              </a:buClr>
              <a:buSzPct val="25000"/>
            </a:pPr>
            <a:r>
              <a:rPr lang="en-US" sz="3000" i="0" u="none" strike="noStrike" cap="none" dirty="0">
                <a:solidFill>
                  <a:schemeClr val="lt1"/>
                </a:solidFill>
                <a:latin typeface="Courier"/>
                <a:ea typeface="Courier"/>
                <a:cs typeface="Courier"/>
                <a:sym typeface="Courier New"/>
              </a:rPr>
              <a:t>    </a:t>
            </a:r>
            <a:r>
              <a:rPr lang="en-US" sz="3000" i="0" u="none" strike="noStrike" cap="none" dirty="0">
                <a:solidFill>
                  <a:srgbClr val="FFFF00"/>
                </a:solidFill>
                <a:latin typeface="Courier"/>
                <a:ea typeface="Courier"/>
                <a:cs typeface="Courier"/>
                <a:sym typeface="Courier New"/>
              </a:rPr>
              <a:t>print</a:t>
            </a:r>
            <a:r>
              <a:rPr lang="en-US" sz="3000" dirty="0">
                <a:solidFill>
                  <a:schemeClr val="lt1"/>
                </a:solidFill>
                <a:latin typeface="Courier"/>
                <a:ea typeface="Courier"/>
                <a:cs typeface="Courier"/>
                <a:sym typeface="Courier New"/>
              </a:rPr>
              <a:t>(</a:t>
            </a:r>
            <a:r>
              <a:rPr lang="el-GR" sz="3000" i="0" u="none" strike="noStrike" cap="none" dirty="0">
                <a:solidFill>
                  <a:srgbClr val="00FF00"/>
                </a:solidFill>
                <a:latin typeface="Courier"/>
                <a:ea typeface="Courier"/>
                <a:cs typeface="Courier"/>
                <a:sym typeface="Courier New"/>
              </a:rPr>
              <a:t>γραμμή</a:t>
            </a:r>
            <a:r>
              <a:rPr lang="en-US" sz="3000" dirty="0">
                <a:solidFill>
                  <a:schemeClr val="lt1"/>
                </a:solidFill>
                <a:latin typeface="Courier"/>
                <a:ea typeface="Courier"/>
                <a:cs typeface="Courier"/>
                <a:sym typeface="Courier New"/>
              </a:rPr>
              <a: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11"/>
        <p:cNvGrpSpPr/>
        <p:nvPr/>
      </p:nvGrpSpPr>
      <p:grpSpPr>
        <a:xfrm>
          <a:off x="0" y="0"/>
          <a:ext cx="0" cy="0"/>
          <a:chOff x="0" y="0"/>
          <a:chExt cx="0" cy="0"/>
        </a:xfrm>
      </p:grpSpPr>
      <p:sp>
        <p:nvSpPr>
          <p:cNvPr id="212" name="Shape 212"/>
          <p:cNvSpPr txBox="1"/>
          <p:nvPr/>
        </p:nvSpPr>
        <p:spPr>
          <a:xfrm>
            <a:off x="4724400" y="1281661"/>
            <a:ext cx="3454499" cy="6489599"/>
          </a:xfrm>
          <a:prstGeom prst="rect">
            <a:avLst/>
          </a:prstGeom>
          <a:noFill/>
          <a:ln w="76200" cap="rnd" cmpd="sng">
            <a:solidFill>
              <a:srgbClr val="FF00FF"/>
            </a:solidFill>
            <a:prstDash val="solid"/>
            <a:miter/>
            <a:headEnd type="none" w="med" len="med"/>
            <a:tailEnd type="none" w="med" len="med"/>
          </a:ln>
        </p:spPr>
        <p:txBody>
          <a:bodyPr lIns="0" tIns="0" rIns="0" bIns="0" anchor="t" anchorCtr="0">
            <a:noAutofit/>
          </a:bodyPr>
          <a:lstStyle/>
          <a:p>
            <a:pPr marL="0" marR="0" lvl="0" indent="0" algn="l" rtl="0">
              <a:lnSpc>
                <a:spcPct val="100000"/>
              </a:lnSpc>
              <a:spcBef>
                <a:spcPts val="1000"/>
              </a:spcBef>
              <a:spcAft>
                <a:spcPts val="0"/>
              </a:spcAft>
              <a:buClr>
                <a:srgbClr val="FF00FF"/>
              </a:buClr>
              <a:buSzPct val="25000"/>
              <a:buFont typeface="Cabin"/>
              <a:buNone/>
            </a:pPr>
            <a:r>
              <a:rPr lang="en-US" sz="3200" u="none" strike="noStrike" cap="none" dirty="0">
                <a:solidFill>
                  <a:srgbClr val="FF00FF"/>
                </a:solidFill>
                <a:latin typeface="Arial" charset="0"/>
                <a:ea typeface="Arial" charset="0"/>
                <a:cs typeface="Arial" charset="0"/>
                <a:sym typeface="Cabin"/>
              </a:rPr>
              <a:t>  </a:t>
            </a:r>
            <a:r>
              <a:rPr lang="el-GR" sz="3200" u="none" strike="noStrike" cap="none" dirty="0">
                <a:solidFill>
                  <a:srgbClr val="FF00FF"/>
                </a:solidFill>
                <a:latin typeface="Arial" charset="0"/>
                <a:ea typeface="Arial" charset="0"/>
                <a:cs typeface="Arial" charset="0"/>
                <a:sym typeface="Cabin"/>
              </a:rPr>
              <a:t>Λογισμικό</a:t>
            </a:r>
            <a:endParaRPr lang="en-US" sz="3200" u="none" strike="noStrike" cap="none" dirty="0">
              <a:solidFill>
                <a:srgbClr val="FF00FF"/>
              </a:solidFill>
              <a:latin typeface="Arial" charset="0"/>
              <a:ea typeface="Arial" charset="0"/>
              <a:cs typeface="Arial" charset="0"/>
              <a:sym typeface="Cabin"/>
            </a:endParaRPr>
          </a:p>
        </p:txBody>
      </p:sp>
      <p:sp>
        <p:nvSpPr>
          <p:cNvPr id="213" name="Shape 213"/>
          <p:cNvSpPr txBox="1"/>
          <p:nvPr/>
        </p:nvSpPr>
        <p:spPr>
          <a:xfrm>
            <a:off x="1146875" y="2030961"/>
            <a:ext cx="2497925" cy="2184300"/>
          </a:xfrm>
          <a:prstGeom prst="rect">
            <a:avLst/>
          </a:prstGeom>
          <a:noFill/>
          <a:ln w="76200" cap="rnd" cmpd="sng">
            <a:solidFill>
              <a:srgbClr val="00F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3200" u="none" strike="noStrike" cap="none" dirty="0">
                <a:solidFill>
                  <a:schemeClr val="lt1"/>
                </a:solidFill>
                <a:latin typeface="Arial" charset="0"/>
                <a:ea typeface="Arial" charset="0"/>
                <a:cs typeface="Arial" charset="0"/>
                <a:sym typeface="Cabin"/>
              </a:rPr>
              <a:t>Συσκευές Εισόδου και Εξόδου</a:t>
            </a:r>
            <a:endParaRPr lang="en-US" sz="3200" u="none" strike="noStrike" cap="none" dirty="0">
              <a:solidFill>
                <a:schemeClr val="lt1"/>
              </a:solidFill>
              <a:latin typeface="Arial" charset="0"/>
              <a:ea typeface="Arial" charset="0"/>
              <a:cs typeface="Arial" charset="0"/>
              <a:sym typeface="Cabin"/>
            </a:endParaRPr>
          </a:p>
        </p:txBody>
      </p:sp>
      <p:sp>
        <p:nvSpPr>
          <p:cNvPr id="214" name="Shape 214"/>
          <p:cNvSpPr txBox="1"/>
          <p:nvPr/>
        </p:nvSpPr>
        <p:spPr>
          <a:xfrm>
            <a:off x="5052449" y="2132561"/>
            <a:ext cx="2605451" cy="1981199"/>
          </a:xfrm>
          <a:prstGeom prst="rect">
            <a:avLst/>
          </a:prstGeom>
          <a:noFill/>
          <a:ln w="76200" cap="rnd" cmpd="sng">
            <a:solidFill>
              <a:srgbClr val="00F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3200" u="none" strike="noStrike" cap="none" dirty="0">
                <a:solidFill>
                  <a:schemeClr val="lt1"/>
                </a:solidFill>
                <a:latin typeface="Arial" charset="0"/>
                <a:ea typeface="Arial" charset="0"/>
                <a:cs typeface="Arial" charset="0"/>
                <a:sym typeface="Cabin"/>
              </a:rPr>
              <a:t>Κεντρική Μονάδα Επεξεργασίας</a:t>
            </a:r>
            <a:endParaRPr lang="en-US" sz="3200" u="none" strike="noStrike" cap="none" dirty="0">
              <a:solidFill>
                <a:schemeClr val="lt1"/>
              </a:solidFill>
              <a:latin typeface="Arial" charset="0"/>
              <a:ea typeface="Arial" charset="0"/>
              <a:cs typeface="Arial" charset="0"/>
              <a:sym typeface="Cabin"/>
            </a:endParaRPr>
          </a:p>
        </p:txBody>
      </p:sp>
      <p:sp>
        <p:nvSpPr>
          <p:cNvPr id="215" name="Shape 215"/>
          <p:cNvSpPr txBox="1"/>
          <p:nvPr/>
        </p:nvSpPr>
        <p:spPr>
          <a:xfrm>
            <a:off x="5359400" y="5167861"/>
            <a:ext cx="2171700" cy="2133599"/>
          </a:xfrm>
          <a:prstGeom prst="rect">
            <a:avLst/>
          </a:prstGeom>
          <a:noFill/>
          <a:ln w="76200" cap="rnd" cmpd="sng">
            <a:solidFill>
              <a:srgbClr val="00F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3200" u="none" strike="noStrike" cap="none" dirty="0">
                <a:solidFill>
                  <a:schemeClr val="lt1"/>
                </a:solidFill>
                <a:latin typeface="Arial" charset="0"/>
                <a:ea typeface="Arial" charset="0"/>
                <a:cs typeface="Arial" charset="0"/>
                <a:sym typeface="Cabin"/>
              </a:rPr>
              <a:t>Κύρια Μνήμη</a:t>
            </a:r>
            <a:endParaRPr lang="en-US" sz="3200" u="none" strike="noStrike" cap="none" dirty="0">
              <a:solidFill>
                <a:schemeClr val="lt1"/>
              </a:solidFill>
              <a:latin typeface="Arial" charset="0"/>
              <a:ea typeface="Arial" charset="0"/>
              <a:cs typeface="Arial" charset="0"/>
              <a:sym typeface="Cabin"/>
            </a:endParaRPr>
          </a:p>
        </p:txBody>
      </p:sp>
      <p:sp>
        <p:nvSpPr>
          <p:cNvPr id="216" name="Shape 216"/>
          <p:cNvSpPr txBox="1"/>
          <p:nvPr/>
        </p:nvSpPr>
        <p:spPr>
          <a:xfrm>
            <a:off x="9893299" y="3339061"/>
            <a:ext cx="2768699" cy="2184300"/>
          </a:xfrm>
          <a:prstGeom prst="rect">
            <a:avLst/>
          </a:prstGeom>
          <a:noFill/>
          <a:ln w="76200" cap="rnd" cmpd="sng">
            <a:solidFill>
              <a:srgbClr val="00F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3200" u="none" strike="noStrike" cap="none" dirty="0">
                <a:solidFill>
                  <a:schemeClr val="lt1"/>
                </a:solidFill>
                <a:latin typeface="Arial" charset="0"/>
                <a:ea typeface="Arial" charset="0"/>
                <a:cs typeface="Arial" charset="0"/>
                <a:sym typeface="Cabin"/>
              </a:rPr>
              <a:t>Δευτερεύουσα Μνήμη</a:t>
            </a:r>
            <a:endParaRPr lang="en-US" sz="3200" u="none" strike="noStrike" cap="none" dirty="0">
              <a:solidFill>
                <a:schemeClr val="lt1"/>
              </a:solidFill>
              <a:latin typeface="Arial" charset="0"/>
              <a:ea typeface="Arial" charset="0"/>
              <a:cs typeface="Arial" charset="0"/>
              <a:sym typeface="Cabin"/>
            </a:endParaRPr>
          </a:p>
        </p:txBody>
      </p:sp>
      <p:cxnSp>
        <p:nvCxnSpPr>
          <p:cNvPr id="217" name="Shape 217"/>
          <p:cNvCxnSpPr/>
          <p:nvPr/>
        </p:nvCxnSpPr>
        <p:spPr>
          <a:xfrm flipH="1">
            <a:off x="3659048" y="3158086"/>
            <a:ext cx="1058999" cy="17399"/>
          </a:xfrm>
          <a:prstGeom prst="straightConnector1">
            <a:avLst/>
          </a:prstGeom>
          <a:noFill/>
          <a:ln w="88900" cap="rnd" cmpd="sng">
            <a:solidFill>
              <a:srgbClr val="FFFF00"/>
            </a:solidFill>
            <a:prstDash val="solid"/>
            <a:miter/>
            <a:headEnd type="stealth" w="med" len="med"/>
            <a:tailEnd type="stealth" w="med" len="med"/>
          </a:ln>
        </p:spPr>
      </p:cxnSp>
      <p:cxnSp>
        <p:nvCxnSpPr>
          <p:cNvPr id="218" name="Shape 218"/>
          <p:cNvCxnSpPr/>
          <p:nvPr/>
        </p:nvCxnSpPr>
        <p:spPr>
          <a:xfrm rot="10800000">
            <a:off x="6019800" y="4142185"/>
            <a:ext cx="0" cy="971700"/>
          </a:xfrm>
          <a:prstGeom prst="straightConnector1">
            <a:avLst/>
          </a:prstGeom>
          <a:noFill/>
          <a:ln w="88900" cap="rnd" cmpd="sng">
            <a:solidFill>
              <a:srgbClr val="FFFF00"/>
            </a:solidFill>
            <a:prstDash val="solid"/>
            <a:miter/>
            <a:headEnd type="stealth" w="med" len="med"/>
            <a:tailEnd type="none" w="med" len="med"/>
          </a:ln>
        </p:spPr>
      </p:cxnSp>
      <p:cxnSp>
        <p:nvCxnSpPr>
          <p:cNvPr id="219" name="Shape 219"/>
          <p:cNvCxnSpPr/>
          <p:nvPr/>
        </p:nvCxnSpPr>
        <p:spPr>
          <a:xfrm>
            <a:off x="6973886" y="4159798"/>
            <a:ext cx="0" cy="919200"/>
          </a:xfrm>
          <a:prstGeom prst="straightConnector1">
            <a:avLst/>
          </a:prstGeom>
          <a:noFill/>
          <a:ln w="88900" cap="rnd" cmpd="sng">
            <a:solidFill>
              <a:srgbClr val="FFFF00"/>
            </a:solidFill>
            <a:prstDash val="solid"/>
            <a:miter/>
            <a:headEnd type="stealth" w="med" len="med"/>
            <a:tailEnd type="none" w="med" len="med"/>
          </a:ln>
        </p:spPr>
      </p:cxnSp>
      <p:cxnSp>
        <p:nvCxnSpPr>
          <p:cNvPr id="220" name="Shape 220"/>
          <p:cNvCxnSpPr/>
          <p:nvPr/>
        </p:nvCxnSpPr>
        <p:spPr>
          <a:xfrm flipH="1">
            <a:off x="8283575" y="3781973"/>
            <a:ext cx="1562099" cy="17399"/>
          </a:xfrm>
          <a:prstGeom prst="straightConnector1">
            <a:avLst/>
          </a:prstGeom>
          <a:noFill/>
          <a:ln w="88900" cap="rnd" cmpd="sng">
            <a:solidFill>
              <a:srgbClr val="FFFF00"/>
            </a:solidFill>
            <a:prstDash val="solid"/>
            <a:miter/>
            <a:headEnd type="stealth" w="med" len="med"/>
            <a:tailEnd type="none" w="med" len="med"/>
          </a:ln>
        </p:spPr>
      </p:cxnSp>
      <p:cxnSp>
        <p:nvCxnSpPr>
          <p:cNvPr id="221" name="Shape 221"/>
          <p:cNvCxnSpPr/>
          <p:nvPr/>
        </p:nvCxnSpPr>
        <p:spPr>
          <a:xfrm>
            <a:off x="8248650" y="4786861"/>
            <a:ext cx="1579499" cy="0"/>
          </a:xfrm>
          <a:prstGeom prst="straightConnector1">
            <a:avLst/>
          </a:prstGeom>
          <a:noFill/>
          <a:ln w="88900" cap="rnd" cmpd="sng">
            <a:solidFill>
              <a:srgbClr val="FFFF00"/>
            </a:solidFill>
            <a:prstDash val="solid"/>
            <a:miter/>
            <a:headEnd type="stealth" w="med" len="med"/>
            <a:tailEnd type="none" w="med" len="med"/>
          </a:ln>
        </p:spPr>
      </p:cxnSp>
      <p:sp>
        <p:nvSpPr>
          <p:cNvPr id="222" name="Shape 222"/>
          <p:cNvSpPr txBox="1"/>
          <p:nvPr/>
        </p:nvSpPr>
        <p:spPr>
          <a:xfrm>
            <a:off x="10385425" y="722861"/>
            <a:ext cx="5052000" cy="1663800"/>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3600" u="none" strike="noStrike" cap="none" dirty="0">
                <a:solidFill>
                  <a:schemeClr val="lt1"/>
                </a:solidFill>
                <a:latin typeface="Arial" charset="0"/>
                <a:ea typeface="Arial" charset="0"/>
                <a:cs typeface="Arial" charset="0"/>
                <a:sym typeface="Cabin"/>
              </a:rPr>
              <a:t>Ήρθε η ώρα να βρούμε κάποια Δεδομένα για να τα ανακατέψουμε!</a:t>
            </a:r>
            <a:endParaRPr lang="en-US" sz="3600" u="none" strike="noStrike" cap="none" dirty="0">
              <a:solidFill>
                <a:schemeClr val="lt1"/>
              </a:solidFill>
              <a:latin typeface="Arial" charset="0"/>
              <a:ea typeface="Arial" charset="0"/>
              <a:cs typeface="Arial" charset="0"/>
              <a:sym typeface="Cabin"/>
            </a:endParaRPr>
          </a:p>
        </p:txBody>
      </p:sp>
      <p:sp>
        <p:nvSpPr>
          <p:cNvPr id="223" name="Shape 223"/>
          <p:cNvSpPr/>
          <p:nvPr/>
        </p:nvSpPr>
        <p:spPr>
          <a:xfrm>
            <a:off x="7810500" y="1078461"/>
            <a:ext cx="1803300" cy="1269899"/>
          </a:xfrm>
          <a:prstGeom prst="wedgeEllipseCallout">
            <a:avLst>
              <a:gd name="adj1" fmla="val -66356"/>
              <a:gd name="adj2" fmla="val 96966"/>
            </a:avLst>
          </a:prstGeom>
          <a:blipFill rotWithShape="1">
            <a:blip r:embed="rId3">
              <a:alphaModFix/>
            </a:blip>
            <a:tile tx="0" ty="0" sx="100000" sy="100000" flip="none" algn="tl"/>
          </a:blipFill>
          <a:ln>
            <a:noFill/>
          </a:ln>
        </p:spPr>
        <p:txBody>
          <a:bodyPr lIns="0" tIns="0" rIns="0" bIns="0" anchor="ctr" anchorCtr="0">
            <a:noAutofit/>
          </a:bodyPr>
          <a:lstStyle/>
          <a:p>
            <a:pPr marL="0" marR="0" lvl="0" indent="0" algn="ctr" rtl="0">
              <a:lnSpc>
                <a:spcPct val="100000"/>
              </a:lnSpc>
              <a:spcBef>
                <a:spcPts val="0"/>
              </a:spcBef>
              <a:spcAft>
                <a:spcPts val="0"/>
              </a:spcAft>
              <a:buClr>
                <a:srgbClr val="000000"/>
              </a:buClr>
              <a:buSzPct val="25000"/>
              <a:buFont typeface="Cabin"/>
              <a:buNone/>
            </a:pPr>
            <a:r>
              <a:rPr lang="el-GR" sz="2600" u="none" strike="noStrike" cap="none" dirty="0">
                <a:solidFill>
                  <a:srgbClr val="000000"/>
                </a:solidFill>
                <a:latin typeface="Arial" charset="0"/>
                <a:ea typeface="Arial" charset="0"/>
                <a:cs typeface="Arial" charset="0"/>
                <a:sym typeface="Cabin"/>
              </a:rPr>
              <a:t>Μετά τι;</a:t>
            </a:r>
            <a:endParaRPr lang="en-US" sz="2600" u="none" strike="noStrike" cap="none" dirty="0">
              <a:solidFill>
                <a:srgbClr val="000000"/>
              </a:solidFill>
              <a:latin typeface="Arial" charset="0"/>
              <a:ea typeface="Arial" charset="0"/>
              <a:cs typeface="Arial" charset="0"/>
              <a:sym typeface="Cabin"/>
            </a:endParaRPr>
          </a:p>
        </p:txBody>
      </p:sp>
      <p:pic>
        <p:nvPicPr>
          <p:cNvPr id="224" name="Shape 224"/>
          <p:cNvPicPr preferRelativeResize="0"/>
          <p:nvPr/>
        </p:nvPicPr>
        <p:blipFill rotWithShape="1">
          <a:blip r:embed="rId4">
            <a:alphaModFix/>
          </a:blip>
          <a:srcRect/>
          <a:stretch/>
        </p:blipFill>
        <p:spPr>
          <a:xfrm>
            <a:off x="5463717" y="5347169"/>
            <a:ext cx="457200" cy="649199"/>
          </a:xfrm>
          <a:prstGeom prst="rect">
            <a:avLst/>
          </a:prstGeom>
          <a:noFill/>
          <a:ln>
            <a:noFill/>
          </a:ln>
        </p:spPr>
      </p:pic>
      <p:sp>
        <p:nvSpPr>
          <p:cNvPr id="225" name="Shape 225"/>
          <p:cNvSpPr/>
          <p:nvPr/>
        </p:nvSpPr>
        <p:spPr>
          <a:xfrm>
            <a:off x="6299200" y="4177311"/>
            <a:ext cx="2768700" cy="1269899"/>
          </a:xfrm>
          <a:prstGeom prst="wedgeEllipseCallout">
            <a:avLst>
              <a:gd name="adj1" fmla="val -16423"/>
              <a:gd name="adj2" fmla="val 86316"/>
            </a:avLst>
          </a:prstGeom>
          <a:solidFill>
            <a:schemeClr val="accent3">
              <a:lumMod val="75000"/>
            </a:schemeClr>
          </a:solidFill>
          <a:ln w="50800" cap="rnd" cmpd="sng">
            <a:solidFill>
              <a:srgbClr val="FF7F00"/>
            </a:solidFill>
            <a:prstDash val="solid"/>
            <a:miter/>
            <a:headEnd type="none" w="med" len="med"/>
            <a:tailEnd type="none" w="med" len="med"/>
          </a:ln>
        </p:spPr>
        <p:txBody>
          <a:bodyPr lIns="0" tIns="0" rIns="0" bIns="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n-US" sz="2600" u="none" strike="noStrike" cap="none">
                <a:solidFill>
                  <a:srgbClr val="00FF00"/>
                </a:solidFill>
                <a:latin typeface="Arial" charset="0"/>
                <a:ea typeface="Arial" charset="0"/>
                <a:cs typeface="Arial" charset="0"/>
                <a:sym typeface="Cabin"/>
              </a:rPr>
              <a:t>if x &lt; 3: print</a:t>
            </a:r>
          </a:p>
        </p:txBody>
      </p:sp>
      <p:sp>
        <p:nvSpPr>
          <p:cNvPr id="226" name="Shape 226"/>
          <p:cNvSpPr txBox="1"/>
          <p:nvPr/>
        </p:nvSpPr>
        <p:spPr>
          <a:xfrm>
            <a:off x="9334500" y="6139411"/>
            <a:ext cx="4927500" cy="1650900"/>
          </a:xfrm>
          <a:prstGeom prst="rect">
            <a:avLst/>
          </a:prstGeom>
          <a:noFill/>
          <a:ln w="12700" cap="rnd" cmpd="sng">
            <a:solidFill>
              <a:schemeClr val="lt1"/>
            </a:solidFill>
            <a:prstDash val="solid"/>
            <a:miter/>
            <a:headEnd type="none" w="med" len="med"/>
            <a:tailEnd type="none" w="med" len="med"/>
          </a:ln>
        </p:spPr>
        <p:txBody>
          <a:bodyPr lIns="0" tIns="0" rIns="0" bIns="0" anchor="ctr" anchorCtr="0">
            <a:noAutofit/>
          </a:bodyPr>
          <a:lstStyle/>
          <a:p>
            <a:pPr marL="0" marR="0" lvl="0" indent="0" algn="l" rtl="0">
              <a:lnSpc>
                <a:spcPct val="100000"/>
              </a:lnSpc>
              <a:spcBef>
                <a:spcPts val="0"/>
              </a:spcBef>
              <a:spcAft>
                <a:spcPts val="0"/>
              </a:spcAft>
              <a:buClr>
                <a:srgbClr val="FF00FF"/>
              </a:buClr>
              <a:buSzPct val="25000"/>
              <a:buFont typeface="Cabin"/>
              <a:buNone/>
            </a:pPr>
            <a:r>
              <a:rPr lang="en-US" sz="1300" u="none" strike="noStrike" cap="none" dirty="0">
                <a:solidFill>
                  <a:srgbClr val="FF00FF"/>
                </a:solidFill>
                <a:latin typeface="Arial" charset="0"/>
                <a:ea typeface="Arial" charset="0"/>
                <a:cs typeface="Arial" charset="0"/>
                <a:sym typeface="Cabin"/>
              </a:rPr>
              <a:t>From stephen.marquard@uct.ac.za Sat Jan  5 09:14:16 2008</a:t>
            </a:r>
          </a:p>
          <a:p>
            <a:pPr marL="0" marR="0" lvl="0" indent="0" algn="l" rtl="0">
              <a:lnSpc>
                <a:spcPct val="100000"/>
              </a:lnSpc>
              <a:spcBef>
                <a:spcPts val="0"/>
              </a:spcBef>
              <a:spcAft>
                <a:spcPts val="0"/>
              </a:spcAft>
              <a:buClr>
                <a:srgbClr val="FF00FF"/>
              </a:buClr>
              <a:buSzPct val="25000"/>
              <a:buFont typeface="Cabin"/>
              <a:buNone/>
            </a:pPr>
            <a:r>
              <a:rPr lang="en-US" sz="1300" u="none" strike="noStrike" cap="none" dirty="0">
                <a:solidFill>
                  <a:srgbClr val="FF00FF"/>
                </a:solidFill>
                <a:latin typeface="Arial" charset="0"/>
                <a:ea typeface="Arial" charset="0"/>
                <a:cs typeface="Arial" charset="0"/>
                <a:sym typeface="Cabin"/>
              </a:rPr>
              <a:t>Return-Path: &lt;postmaster@collab.sakaiproject.org&gt;</a:t>
            </a:r>
          </a:p>
          <a:p>
            <a:pPr marL="0" marR="0" lvl="0" indent="0" algn="l" rtl="0">
              <a:lnSpc>
                <a:spcPct val="100000"/>
              </a:lnSpc>
              <a:spcBef>
                <a:spcPts val="0"/>
              </a:spcBef>
              <a:spcAft>
                <a:spcPts val="0"/>
              </a:spcAft>
              <a:buClr>
                <a:srgbClr val="FF00FF"/>
              </a:buClr>
              <a:buSzPct val="25000"/>
              <a:buFont typeface="Cabin"/>
              <a:buNone/>
            </a:pPr>
            <a:r>
              <a:rPr lang="en-US" sz="1300" u="none" strike="noStrike" cap="none" dirty="0">
                <a:solidFill>
                  <a:srgbClr val="FF00FF"/>
                </a:solidFill>
                <a:latin typeface="Arial" charset="0"/>
                <a:ea typeface="Arial" charset="0"/>
                <a:cs typeface="Arial" charset="0"/>
                <a:sym typeface="Cabin"/>
              </a:rPr>
              <a:t>Date: Sat, 5 Jan 2008 09:12:18 -0500To: </a:t>
            </a:r>
            <a:r>
              <a:rPr lang="en-US" sz="1300" u="none" strike="noStrike" cap="none" dirty="0" err="1">
                <a:solidFill>
                  <a:srgbClr val="FF00FF"/>
                </a:solidFill>
                <a:latin typeface="Arial" charset="0"/>
                <a:ea typeface="Arial" charset="0"/>
                <a:cs typeface="Arial" charset="0"/>
                <a:sym typeface="Cabin"/>
              </a:rPr>
              <a:t>source@collab.sakaiproject.orgFrom</a:t>
            </a:r>
            <a:r>
              <a:rPr lang="en-US" sz="1300" u="none" strike="noStrike" cap="none" dirty="0">
                <a:solidFill>
                  <a:srgbClr val="FF00FF"/>
                </a:solidFill>
                <a:latin typeface="Arial" charset="0"/>
                <a:ea typeface="Arial" charset="0"/>
                <a:cs typeface="Arial" charset="0"/>
                <a:sym typeface="Cabin"/>
              </a:rPr>
              <a:t>: </a:t>
            </a:r>
            <a:r>
              <a:rPr lang="en-US" sz="1300" u="none" strike="noStrike" cap="none" dirty="0" err="1">
                <a:solidFill>
                  <a:srgbClr val="FF00FF"/>
                </a:solidFill>
                <a:latin typeface="Arial" charset="0"/>
                <a:ea typeface="Arial" charset="0"/>
                <a:cs typeface="Arial" charset="0"/>
                <a:sym typeface="Cabin"/>
              </a:rPr>
              <a:t>stephen.marquard@uct.ac.zaSubject</a:t>
            </a:r>
            <a:r>
              <a:rPr lang="en-US" sz="1300" u="none" strike="noStrike" cap="none" dirty="0">
                <a:solidFill>
                  <a:srgbClr val="FF00FF"/>
                </a:solidFill>
                <a:latin typeface="Arial" charset="0"/>
                <a:ea typeface="Arial" charset="0"/>
                <a:cs typeface="Arial" charset="0"/>
                <a:sym typeface="Cabin"/>
              </a:rPr>
              <a:t>: [</a:t>
            </a:r>
            <a:r>
              <a:rPr lang="en-US" sz="1300" u="none" strike="noStrike" cap="none" dirty="0" err="1">
                <a:solidFill>
                  <a:srgbClr val="FF00FF"/>
                </a:solidFill>
                <a:latin typeface="Arial" charset="0"/>
                <a:ea typeface="Arial" charset="0"/>
                <a:cs typeface="Arial" charset="0"/>
                <a:sym typeface="Cabin"/>
              </a:rPr>
              <a:t>sakai</a:t>
            </a:r>
            <a:r>
              <a:rPr lang="en-US" sz="1300" u="none" strike="noStrike" cap="none" dirty="0">
                <a:solidFill>
                  <a:srgbClr val="FF00FF"/>
                </a:solidFill>
                <a:latin typeface="Arial" charset="0"/>
                <a:ea typeface="Arial" charset="0"/>
                <a:cs typeface="Arial" charset="0"/>
                <a:sym typeface="Cabin"/>
              </a:rPr>
              <a:t>] </a:t>
            </a:r>
            <a:r>
              <a:rPr lang="en-US" sz="1300" u="none" strike="noStrike" cap="none" dirty="0" err="1">
                <a:solidFill>
                  <a:srgbClr val="FF00FF"/>
                </a:solidFill>
                <a:latin typeface="Arial" charset="0"/>
                <a:ea typeface="Arial" charset="0"/>
                <a:cs typeface="Arial" charset="0"/>
                <a:sym typeface="Cabin"/>
              </a:rPr>
              <a:t>svn</a:t>
            </a:r>
            <a:r>
              <a:rPr lang="en-US" sz="1300" u="none" strike="noStrike" cap="none" dirty="0">
                <a:solidFill>
                  <a:srgbClr val="FF00FF"/>
                </a:solidFill>
                <a:latin typeface="Arial" charset="0"/>
                <a:ea typeface="Arial" charset="0"/>
                <a:cs typeface="Arial" charset="0"/>
                <a:sym typeface="Cabin"/>
              </a:rPr>
              <a:t> commit: r39772 - content/branches/Details: http://source.sakaiproject.org/viewsvn/?view=rev&amp;rev=39772</a:t>
            </a:r>
          </a:p>
          <a:p>
            <a:pPr marL="0" marR="0" lvl="0" indent="0" algn="l" rtl="0">
              <a:lnSpc>
                <a:spcPct val="100000"/>
              </a:lnSpc>
              <a:spcBef>
                <a:spcPts val="0"/>
              </a:spcBef>
              <a:spcAft>
                <a:spcPts val="0"/>
              </a:spcAft>
              <a:buClr>
                <a:srgbClr val="FF00FF"/>
              </a:buClr>
              <a:buSzPct val="25000"/>
              <a:buFont typeface="Cabin"/>
              <a:buNone/>
            </a:pPr>
            <a:r>
              <a:rPr lang="en-US" sz="1300" u="none" strike="noStrike" cap="none" dirty="0">
                <a:solidFill>
                  <a:srgbClr val="FF00FF"/>
                </a:solidFill>
                <a:latin typeface="Arial" charset="0"/>
                <a:ea typeface="Arial" charset="0"/>
                <a:cs typeface="Arial" charset="0"/>
                <a:sym typeface="Cabin"/>
              </a:rPr>
              <a:t>...</a:t>
            </a:r>
          </a:p>
        </p:txBody>
      </p:sp>
      <p:sp>
        <p:nvSpPr>
          <p:cNvPr id="227" name="Shape 227"/>
          <p:cNvSpPr/>
          <p:nvPr/>
        </p:nvSpPr>
        <p:spPr>
          <a:xfrm>
            <a:off x="12699900" y="2291361"/>
            <a:ext cx="2737525" cy="1288747"/>
          </a:xfrm>
          <a:prstGeom prst="wedgeEllipseCallout">
            <a:avLst>
              <a:gd name="adj1" fmla="val -59135"/>
              <a:gd name="adj2" fmla="val 72607"/>
            </a:avLst>
          </a:prstGeom>
          <a:blipFill rotWithShape="1">
            <a:blip r:embed="rId3">
              <a:alphaModFix/>
            </a:blip>
            <a:tile tx="0" ty="0" sx="100000" sy="100000" flip="none" algn="tl"/>
          </a:blipFill>
          <a:ln>
            <a:noFill/>
          </a:ln>
        </p:spPr>
        <p:txBody>
          <a:bodyPr lIns="0" tIns="0" rIns="0" bIns="0" anchor="ctr" anchorCtr="0">
            <a:noAutofit/>
          </a:bodyPr>
          <a:lstStyle/>
          <a:p>
            <a:pPr marL="0" marR="0" lvl="0" indent="0" algn="ctr" rtl="0">
              <a:lnSpc>
                <a:spcPct val="100000"/>
              </a:lnSpc>
              <a:spcBef>
                <a:spcPts val="0"/>
              </a:spcBef>
              <a:spcAft>
                <a:spcPts val="0"/>
              </a:spcAft>
              <a:buClr>
                <a:srgbClr val="000000"/>
              </a:buClr>
              <a:buSzPct val="25000"/>
              <a:buFont typeface="Cabin"/>
              <a:buNone/>
            </a:pPr>
            <a:r>
              <a:rPr lang="el-GR" sz="2600" u="none" strike="noStrike" cap="none" dirty="0">
                <a:solidFill>
                  <a:srgbClr val="000000"/>
                </a:solidFill>
                <a:latin typeface="Arial" charset="0"/>
                <a:ea typeface="Arial" charset="0"/>
                <a:cs typeface="Arial" charset="0"/>
                <a:sym typeface="Cabin"/>
              </a:rPr>
              <a:t>Αρχεία, διαβάστε μας</a:t>
            </a:r>
            <a:endParaRPr lang="en-US" sz="2600" u="none" strike="noStrike" cap="none" dirty="0">
              <a:solidFill>
                <a:srgbClr val="000000"/>
              </a:solidFill>
              <a:latin typeface="Arial" charset="0"/>
              <a:ea typeface="Arial" charset="0"/>
              <a:cs typeface="Arial" charset="0"/>
              <a:sym typeface="Cabin"/>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345"/>
        <p:cNvGrpSpPr/>
        <p:nvPr/>
      </p:nvGrpSpPr>
      <p:grpSpPr>
        <a:xfrm>
          <a:off x="0" y="0"/>
          <a:ext cx="0" cy="0"/>
          <a:chOff x="0" y="0"/>
          <a:chExt cx="0" cy="0"/>
        </a:xfrm>
      </p:grpSpPr>
      <p:sp>
        <p:nvSpPr>
          <p:cNvPr id="346" name="Shape 346"/>
          <p:cNvSpPr txBox="1">
            <a:spLocks noGrp="1"/>
          </p:cNvSpPr>
          <p:nvPr>
            <p:ph type="title"/>
          </p:nvPr>
        </p:nvSpPr>
        <p:spPr>
          <a:xfrm>
            <a:off x="572576" y="789708"/>
            <a:ext cx="15110848" cy="1750191"/>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7600" u="none" strike="noStrike" cap="none" dirty="0">
                <a:solidFill>
                  <a:srgbClr val="FFD966"/>
                </a:solidFill>
                <a:latin typeface="Arial" charset="0"/>
                <a:ea typeface="Arial" charset="0"/>
                <a:cs typeface="Arial" charset="0"/>
                <a:sym typeface="Cabin"/>
              </a:rPr>
              <a:t>Χρήση του</a:t>
            </a:r>
            <a:r>
              <a:rPr lang="en-US" sz="7600" u="none" strike="noStrike" cap="none" dirty="0">
                <a:solidFill>
                  <a:schemeClr val="lt1"/>
                </a:solidFill>
                <a:latin typeface="Arial" charset="0"/>
                <a:ea typeface="Arial" charset="0"/>
                <a:cs typeface="Arial" charset="0"/>
                <a:sym typeface="Cabin"/>
              </a:rPr>
              <a:t> </a:t>
            </a:r>
            <a:r>
              <a:rPr lang="en-US" sz="7600" u="none" strike="noStrike" cap="none" dirty="0">
                <a:solidFill>
                  <a:srgbClr val="FFFF00"/>
                </a:solidFill>
                <a:latin typeface="Arial" charset="0"/>
                <a:ea typeface="Arial" charset="0"/>
                <a:cs typeface="Arial" charset="0"/>
                <a:sym typeface="Cabin"/>
              </a:rPr>
              <a:t>in</a:t>
            </a:r>
            <a:r>
              <a:rPr lang="en-US" sz="7600" u="none" strike="noStrike" cap="none" dirty="0">
                <a:solidFill>
                  <a:schemeClr val="lt1"/>
                </a:solidFill>
                <a:latin typeface="Arial" charset="0"/>
                <a:ea typeface="Arial" charset="0"/>
                <a:cs typeface="Arial" charset="0"/>
                <a:sym typeface="Cabin"/>
              </a:rPr>
              <a:t> </a:t>
            </a:r>
            <a:r>
              <a:rPr lang="el-GR" sz="7600" u="none" strike="noStrike" cap="none" dirty="0">
                <a:solidFill>
                  <a:srgbClr val="FFD966"/>
                </a:solidFill>
                <a:latin typeface="Arial" charset="0"/>
                <a:ea typeface="Arial" charset="0"/>
                <a:cs typeface="Arial" charset="0"/>
                <a:sym typeface="Cabin"/>
              </a:rPr>
              <a:t>για επιλογή</a:t>
            </a:r>
            <a:r>
              <a:rPr lang="en-US" sz="7600" u="none" strike="noStrike" cap="none" dirty="0">
                <a:solidFill>
                  <a:srgbClr val="FFD966"/>
                </a:solidFill>
                <a:latin typeface="Arial" charset="0"/>
                <a:ea typeface="Arial" charset="0"/>
                <a:cs typeface="Arial" charset="0"/>
                <a:sym typeface="Cabin"/>
              </a:rPr>
              <a:t> </a:t>
            </a:r>
            <a:r>
              <a:rPr lang="el-GR" sz="7600" u="none" strike="noStrike" cap="none" dirty="0">
                <a:solidFill>
                  <a:srgbClr val="00FF00"/>
                </a:solidFill>
                <a:latin typeface="Arial" charset="0"/>
                <a:ea typeface="Arial" charset="0"/>
                <a:cs typeface="Arial" charset="0"/>
                <a:sym typeface="Cabin"/>
              </a:rPr>
              <a:t>Γραμμών</a:t>
            </a:r>
            <a:endParaRPr lang="en-US" sz="7600" u="none" strike="noStrike" cap="none" dirty="0">
              <a:solidFill>
                <a:srgbClr val="00FF00"/>
              </a:solidFill>
              <a:latin typeface="Arial" charset="0"/>
              <a:ea typeface="Arial" charset="0"/>
              <a:cs typeface="Arial" charset="0"/>
              <a:sym typeface="Cabin"/>
            </a:endParaRPr>
          </a:p>
        </p:txBody>
      </p:sp>
      <p:sp>
        <p:nvSpPr>
          <p:cNvPr id="347" name="Shape 347"/>
          <p:cNvSpPr txBox="1">
            <a:spLocks noGrp="1"/>
          </p:cNvSpPr>
          <p:nvPr>
            <p:ph type="body" idx="1"/>
          </p:nvPr>
        </p:nvSpPr>
        <p:spPr>
          <a:xfrm>
            <a:off x="1202176" y="2747768"/>
            <a:ext cx="6715325" cy="1839913"/>
          </a:xfrm>
          <a:prstGeom prst="rect">
            <a:avLst/>
          </a:prstGeom>
          <a:noFill/>
          <a:ln>
            <a:noFill/>
          </a:ln>
        </p:spPr>
        <p:txBody>
          <a:bodyPr lIns="38100" tIns="38100" rIns="38100" bIns="38100" anchor="ctr" anchorCtr="0">
            <a:noAutofit/>
          </a:bodyPr>
          <a:lstStyle/>
          <a:p>
            <a:pPr marL="215900" marR="0" lvl="0" indent="0" algn="l" rtl="0">
              <a:lnSpc>
                <a:spcPct val="100000"/>
              </a:lnSpc>
              <a:spcBef>
                <a:spcPts val="0"/>
              </a:spcBef>
              <a:spcAft>
                <a:spcPts val="0"/>
              </a:spcAft>
              <a:buClr>
                <a:schemeClr val="lt1"/>
              </a:buClr>
              <a:buSzPct val="171000"/>
              <a:buNone/>
            </a:pPr>
            <a:r>
              <a:rPr lang="el-GR" sz="3600" u="none" strike="noStrike" cap="none" dirty="0">
                <a:solidFill>
                  <a:schemeClr val="lt1"/>
                </a:solidFill>
                <a:latin typeface="Arial" charset="0"/>
                <a:ea typeface="Arial" charset="0"/>
                <a:cs typeface="Arial" charset="0"/>
                <a:sym typeface="Cabin"/>
              </a:rPr>
              <a:t>Μπορούμε να αναζητήσουμε μια συμβολοσειρά οπουδήποτε </a:t>
            </a:r>
            <a:r>
              <a:rPr lang="el-GR" dirty="0">
                <a:solidFill>
                  <a:srgbClr val="FFFF00"/>
                </a:solidFill>
                <a:latin typeface="Arial" charset="0"/>
                <a:cs typeface="Arial" charset="0"/>
                <a:sym typeface="Cabin"/>
              </a:rPr>
              <a:t>μέσα</a:t>
            </a:r>
            <a:r>
              <a:rPr lang="el-GR" sz="3600" u="none" strike="noStrike" cap="none" dirty="0">
                <a:solidFill>
                  <a:schemeClr val="lt1"/>
                </a:solidFill>
                <a:latin typeface="Arial" charset="0"/>
                <a:ea typeface="Arial" charset="0"/>
                <a:cs typeface="Arial" charset="0"/>
                <a:sym typeface="Cabin"/>
              </a:rPr>
              <a:t> σε μια </a:t>
            </a:r>
            <a:r>
              <a:rPr lang="el-GR" dirty="0">
                <a:solidFill>
                  <a:srgbClr val="00FF00"/>
                </a:solidFill>
                <a:latin typeface="Arial" charset="0"/>
                <a:cs typeface="Arial" charset="0"/>
                <a:sym typeface="Cabin"/>
              </a:rPr>
              <a:t>γραμμή</a:t>
            </a:r>
            <a:r>
              <a:rPr lang="el-GR" sz="3600" u="none" strike="noStrike" cap="none" dirty="0">
                <a:solidFill>
                  <a:schemeClr val="lt1"/>
                </a:solidFill>
                <a:latin typeface="Arial" charset="0"/>
                <a:ea typeface="Arial" charset="0"/>
                <a:cs typeface="Arial" charset="0"/>
                <a:sym typeface="Cabin"/>
              </a:rPr>
              <a:t> θέτοντάς την ως κριτήριο επιλογής μας</a:t>
            </a:r>
            <a:endParaRPr lang="en-US" sz="3600" u="none" strike="noStrike" cap="none" dirty="0">
              <a:solidFill>
                <a:schemeClr val="lt1"/>
              </a:solidFill>
              <a:latin typeface="Arial" charset="0"/>
              <a:ea typeface="Arial" charset="0"/>
              <a:cs typeface="Arial" charset="0"/>
              <a:sym typeface="Cabin"/>
            </a:endParaRPr>
          </a:p>
        </p:txBody>
      </p:sp>
      <p:sp>
        <p:nvSpPr>
          <p:cNvPr id="348" name="Shape 348"/>
          <p:cNvSpPr txBox="1"/>
          <p:nvPr/>
        </p:nvSpPr>
        <p:spPr>
          <a:xfrm>
            <a:off x="8547100" y="2516175"/>
            <a:ext cx="6947100" cy="2655033"/>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00FF00"/>
              </a:buClr>
              <a:buSzPct val="25000"/>
              <a:buFont typeface="Cabin"/>
              <a:buNone/>
            </a:pPr>
            <a:r>
              <a:rPr lang="en-US" sz="2400" i="0" u="none" strike="noStrike" cap="none" dirty="0" err="1">
                <a:solidFill>
                  <a:srgbClr val="00FF00"/>
                </a:solidFill>
                <a:latin typeface="Courier"/>
                <a:ea typeface="Courier"/>
                <a:cs typeface="Courier"/>
                <a:sym typeface="Courier New"/>
              </a:rPr>
              <a:t>fhand</a:t>
            </a:r>
            <a:r>
              <a:rPr lang="en-US" sz="2400" i="0" u="none" strike="noStrike" cap="none" dirty="0">
                <a:solidFill>
                  <a:schemeClr val="lt1"/>
                </a:solidFill>
                <a:latin typeface="Courier"/>
                <a:ea typeface="Courier"/>
                <a:cs typeface="Courier"/>
                <a:sym typeface="Courier New"/>
              </a:rPr>
              <a:t> = </a:t>
            </a:r>
            <a:r>
              <a:rPr lang="en-US" sz="2400" i="0" u="none" strike="noStrike" cap="none" dirty="0">
                <a:solidFill>
                  <a:srgbClr val="FF00FF"/>
                </a:solidFill>
                <a:latin typeface="Courier"/>
                <a:ea typeface="Courier"/>
                <a:cs typeface="Courier"/>
                <a:sym typeface="Courier New"/>
              </a:rPr>
              <a:t>open</a:t>
            </a:r>
            <a:r>
              <a:rPr lang="en-US" sz="2400" i="0" u="none" strike="noStrike" cap="none" dirty="0">
                <a:solidFill>
                  <a:schemeClr val="lt1"/>
                </a:solidFill>
                <a:latin typeface="Courier"/>
                <a:ea typeface="Courier"/>
                <a:cs typeface="Courier"/>
                <a:sym typeface="Courier New"/>
              </a:rPr>
              <a:t>('</a:t>
            </a:r>
            <a:r>
              <a:rPr lang="en-US" sz="2400" i="0" u="none" strike="noStrike" cap="none" dirty="0" err="1">
                <a:solidFill>
                  <a:schemeClr val="lt1"/>
                </a:solidFill>
                <a:latin typeface="Courier"/>
                <a:ea typeface="Courier"/>
                <a:cs typeface="Courier"/>
                <a:sym typeface="Courier New"/>
              </a:rPr>
              <a:t>mbox-short.txt</a:t>
            </a:r>
            <a:r>
              <a:rPr lang="en-US" sz="2400"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rgbClr val="FFFF00"/>
              </a:buClr>
              <a:buSzPct val="25000"/>
              <a:buFont typeface="Cabin"/>
              <a:buNone/>
            </a:pPr>
            <a:r>
              <a:rPr lang="en-US" sz="2400" i="0" u="none" strike="noStrike" cap="none" dirty="0">
                <a:solidFill>
                  <a:srgbClr val="FFFF00"/>
                </a:solidFill>
                <a:latin typeface="Courier"/>
                <a:ea typeface="Courier"/>
                <a:cs typeface="Courier"/>
                <a:sym typeface="Courier New"/>
              </a:rPr>
              <a:t>for</a:t>
            </a:r>
            <a:r>
              <a:rPr lang="en-US" sz="2400" i="0" u="none" strike="noStrike" cap="none" dirty="0">
                <a:solidFill>
                  <a:schemeClr val="lt1"/>
                </a:solidFill>
                <a:latin typeface="Courier"/>
                <a:ea typeface="Courier"/>
                <a:cs typeface="Courier"/>
                <a:sym typeface="Courier New"/>
              </a:rPr>
              <a:t> </a:t>
            </a:r>
            <a:r>
              <a:rPr lang="el-GR" sz="2400" i="0" u="none" strike="noStrike" cap="none" dirty="0">
                <a:solidFill>
                  <a:srgbClr val="00FF00"/>
                </a:solidFill>
                <a:latin typeface="Courier"/>
                <a:ea typeface="Courier"/>
                <a:cs typeface="Courier"/>
                <a:sym typeface="Courier New"/>
              </a:rPr>
              <a:t>γραμμή</a:t>
            </a:r>
            <a:r>
              <a:rPr lang="en-US" sz="2400" i="0" u="none" strike="noStrike" cap="none" dirty="0">
                <a:solidFill>
                  <a:schemeClr val="lt1"/>
                </a:solidFill>
                <a:latin typeface="Courier"/>
                <a:ea typeface="Courier"/>
                <a:cs typeface="Courier"/>
                <a:sym typeface="Courier New"/>
              </a:rPr>
              <a:t> </a:t>
            </a:r>
            <a:r>
              <a:rPr lang="en-US" sz="2400" i="0" u="none" strike="noStrike" cap="none" dirty="0">
                <a:solidFill>
                  <a:srgbClr val="FFFF00"/>
                </a:solidFill>
                <a:latin typeface="Courier"/>
                <a:ea typeface="Courier"/>
                <a:cs typeface="Courier"/>
                <a:sym typeface="Courier New"/>
              </a:rPr>
              <a:t>in</a:t>
            </a:r>
            <a:r>
              <a:rPr lang="en-US" sz="2400" i="0" u="none" strike="noStrike" cap="none" dirty="0">
                <a:solidFill>
                  <a:schemeClr val="lt1"/>
                </a:solidFill>
                <a:latin typeface="Courier"/>
                <a:ea typeface="Courier"/>
                <a:cs typeface="Courier"/>
                <a:sym typeface="Courier New"/>
              </a:rPr>
              <a:t> </a:t>
            </a:r>
            <a:r>
              <a:rPr lang="en-US" sz="2400" i="0" u="none" strike="noStrike" cap="none" dirty="0" err="1">
                <a:solidFill>
                  <a:srgbClr val="00FF00"/>
                </a:solidFill>
                <a:latin typeface="Courier"/>
                <a:ea typeface="Courier"/>
                <a:cs typeface="Courier"/>
                <a:sym typeface="Courier New"/>
              </a:rPr>
              <a:t>fhand</a:t>
            </a:r>
            <a:r>
              <a:rPr lang="en-US" sz="2400"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2400" i="0" u="none" strike="noStrike" cap="none" dirty="0">
                <a:solidFill>
                  <a:schemeClr val="lt1"/>
                </a:solidFill>
                <a:latin typeface="Courier"/>
                <a:ea typeface="Courier"/>
                <a:cs typeface="Courier"/>
                <a:sym typeface="Courier New"/>
              </a:rPr>
              <a:t>    </a:t>
            </a:r>
            <a:r>
              <a:rPr lang="el-GR" sz="2400" i="0" u="none" strike="noStrike" cap="none" dirty="0">
                <a:solidFill>
                  <a:srgbClr val="00FF00"/>
                </a:solidFill>
                <a:latin typeface="Courier"/>
                <a:ea typeface="Courier"/>
                <a:cs typeface="Courier"/>
                <a:sym typeface="Courier New"/>
              </a:rPr>
              <a:t>γραμμή</a:t>
            </a:r>
            <a:r>
              <a:rPr lang="en-US" sz="2400" i="0" u="none" strike="noStrike" cap="none" dirty="0">
                <a:solidFill>
                  <a:schemeClr val="lt1"/>
                </a:solidFill>
                <a:latin typeface="Courier"/>
                <a:ea typeface="Courier"/>
                <a:cs typeface="Courier"/>
                <a:sym typeface="Courier New"/>
              </a:rPr>
              <a:t> = </a:t>
            </a:r>
            <a:r>
              <a:rPr lang="el-GR" sz="2400" i="0" u="none" strike="noStrike" cap="none" dirty="0">
                <a:solidFill>
                  <a:srgbClr val="00FF00"/>
                </a:solidFill>
                <a:latin typeface="Courier"/>
                <a:ea typeface="Courier"/>
                <a:cs typeface="Courier"/>
                <a:sym typeface="Courier New"/>
              </a:rPr>
              <a:t>γραμμή</a:t>
            </a:r>
            <a:r>
              <a:rPr lang="en-US" sz="2400" i="0" u="none" strike="noStrike" cap="none" dirty="0">
                <a:solidFill>
                  <a:srgbClr val="FF00FF"/>
                </a:solidFill>
                <a:latin typeface="Courier"/>
                <a:ea typeface="Courier"/>
                <a:cs typeface="Courier"/>
                <a:sym typeface="Courier New"/>
              </a:rPr>
              <a:t>.</a:t>
            </a:r>
            <a:r>
              <a:rPr lang="en-US" sz="2400" i="0" u="none" strike="noStrike" cap="none" dirty="0" err="1">
                <a:solidFill>
                  <a:srgbClr val="FF00FF"/>
                </a:solidFill>
                <a:latin typeface="Courier"/>
                <a:ea typeface="Courier"/>
                <a:cs typeface="Courier"/>
                <a:sym typeface="Courier New"/>
              </a:rPr>
              <a:t>rstrip</a:t>
            </a:r>
            <a:r>
              <a:rPr lang="en-US" sz="2400"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2400" i="0" u="none" strike="noStrike" cap="none" dirty="0">
                <a:solidFill>
                  <a:schemeClr val="lt1"/>
                </a:solidFill>
                <a:latin typeface="Courier"/>
                <a:ea typeface="Courier"/>
                <a:cs typeface="Courier"/>
                <a:sym typeface="Courier New"/>
              </a:rPr>
              <a:t>    </a:t>
            </a:r>
            <a:r>
              <a:rPr lang="en-US" sz="2400" i="0" u="none" strike="noStrike" cap="none" dirty="0">
                <a:solidFill>
                  <a:srgbClr val="FFFF00"/>
                </a:solidFill>
                <a:latin typeface="Courier"/>
                <a:ea typeface="Courier"/>
                <a:cs typeface="Courier"/>
                <a:sym typeface="Courier New"/>
              </a:rPr>
              <a:t>if</a:t>
            </a:r>
            <a:r>
              <a:rPr lang="en-US" sz="2400" i="0" u="none" strike="noStrike" cap="none" dirty="0">
                <a:solidFill>
                  <a:schemeClr val="lt1"/>
                </a:solidFill>
                <a:latin typeface="Courier"/>
                <a:ea typeface="Courier"/>
                <a:cs typeface="Courier"/>
                <a:sym typeface="Courier New"/>
              </a:rPr>
              <a:t> </a:t>
            </a:r>
            <a:r>
              <a:rPr lang="en-US" sz="2400" i="0" u="none" strike="noStrike" cap="none" dirty="0">
                <a:solidFill>
                  <a:srgbClr val="FFFF00"/>
                </a:solidFill>
                <a:latin typeface="Courier"/>
                <a:ea typeface="Courier"/>
                <a:cs typeface="Courier"/>
                <a:sym typeface="Courier New"/>
              </a:rPr>
              <a:t>not</a:t>
            </a:r>
            <a:r>
              <a:rPr lang="en-US" sz="2400" i="0" u="none" strike="noStrike" cap="none" dirty="0">
                <a:solidFill>
                  <a:schemeClr val="lt1"/>
                </a:solidFill>
                <a:latin typeface="Courier"/>
                <a:ea typeface="Courier"/>
                <a:cs typeface="Courier"/>
                <a:sym typeface="Courier New"/>
              </a:rPr>
              <a:t> '</a:t>
            </a:r>
            <a:r>
              <a:rPr lang="en-US" sz="2400" i="0" u="none" strike="noStrike" cap="none" dirty="0">
                <a:solidFill>
                  <a:srgbClr val="00FFFF"/>
                </a:solidFill>
                <a:latin typeface="Courier"/>
                <a:ea typeface="Courier"/>
                <a:cs typeface="Courier"/>
                <a:sym typeface="Courier New"/>
              </a:rPr>
              <a:t>@uct.ac.za</a:t>
            </a:r>
            <a:r>
              <a:rPr lang="en-US" sz="2400" i="0" u="none" strike="noStrike" cap="none" dirty="0">
                <a:solidFill>
                  <a:schemeClr val="lt1"/>
                </a:solidFill>
                <a:latin typeface="Courier"/>
                <a:ea typeface="Courier"/>
                <a:cs typeface="Courier"/>
                <a:sym typeface="Courier New"/>
              </a:rPr>
              <a:t>' </a:t>
            </a:r>
            <a:r>
              <a:rPr lang="en-US" sz="2400" i="0" u="none" strike="noStrike" cap="none" dirty="0">
                <a:solidFill>
                  <a:srgbClr val="FFFF00"/>
                </a:solidFill>
                <a:latin typeface="Courier"/>
                <a:ea typeface="Courier"/>
                <a:cs typeface="Courier"/>
                <a:sym typeface="Courier New"/>
              </a:rPr>
              <a:t>in</a:t>
            </a:r>
            <a:r>
              <a:rPr lang="en-US" sz="2400" i="0" u="none" strike="noStrike" cap="none" dirty="0">
                <a:solidFill>
                  <a:schemeClr val="lt1"/>
                </a:solidFill>
                <a:latin typeface="Courier"/>
                <a:ea typeface="Courier"/>
                <a:cs typeface="Courier"/>
                <a:sym typeface="Courier New"/>
              </a:rPr>
              <a:t> </a:t>
            </a:r>
            <a:r>
              <a:rPr lang="el-GR" sz="2400" i="0" u="none" strike="noStrike" cap="none" dirty="0">
                <a:solidFill>
                  <a:srgbClr val="00FFFF"/>
                </a:solidFill>
                <a:latin typeface="Courier"/>
                <a:ea typeface="Courier"/>
                <a:cs typeface="Courier"/>
                <a:sym typeface="Courier New"/>
              </a:rPr>
              <a:t>γραμμή</a:t>
            </a:r>
            <a:r>
              <a:rPr lang="en-US" sz="2400" i="0" u="none" strike="noStrike" cap="none" dirty="0">
                <a:solidFill>
                  <a:schemeClr val="lt1"/>
                </a:solidFill>
                <a:latin typeface="Courier"/>
                <a:ea typeface="Courier"/>
                <a:cs typeface="Courier"/>
                <a:sym typeface="Courier New"/>
              </a:rPr>
              <a:t> : </a:t>
            </a:r>
          </a:p>
          <a:p>
            <a:pPr marL="0" marR="0" lvl="0" indent="0" algn="l" rtl="0">
              <a:lnSpc>
                <a:spcPct val="100000"/>
              </a:lnSpc>
              <a:spcBef>
                <a:spcPts val="0"/>
              </a:spcBef>
              <a:spcAft>
                <a:spcPts val="0"/>
              </a:spcAft>
              <a:buClr>
                <a:schemeClr val="lt1"/>
              </a:buClr>
              <a:buSzPct val="25000"/>
              <a:buFont typeface="Cabin"/>
              <a:buNone/>
            </a:pPr>
            <a:r>
              <a:rPr lang="en-US" sz="2400" i="0" u="none" strike="noStrike" cap="none" dirty="0">
                <a:solidFill>
                  <a:schemeClr val="lt1"/>
                </a:solidFill>
                <a:latin typeface="Courier"/>
                <a:ea typeface="Courier"/>
                <a:cs typeface="Courier"/>
                <a:sym typeface="Courier New"/>
              </a:rPr>
              <a:t>        </a:t>
            </a:r>
            <a:r>
              <a:rPr lang="en-US" sz="2400" i="0" u="none" strike="noStrike" cap="none" dirty="0">
                <a:solidFill>
                  <a:srgbClr val="FFFF00"/>
                </a:solidFill>
                <a:latin typeface="Courier"/>
                <a:ea typeface="Courier"/>
                <a:cs typeface="Courier"/>
                <a:sym typeface="Courier New"/>
              </a:rPr>
              <a:t>continue</a:t>
            </a:r>
          </a:p>
          <a:p>
            <a:pPr lvl="0">
              <a:buClr>
                <a:schemeClr val="lt1"/>
              </a:buClr>
              <a:buSzPct val="25000"/>
            </a:pPr>
            <a:r>
              <a:rPr lang="en-US" sz="2400" i="0" u="none" strike="noStrike" cap="none" dirty="0">
                <a:solidFill>
                  <a:schemeClr val="lt1"/>
                </a:solidFill>
                <a:latin typeface="Courier"/>
                <a:ea typeface="Courier"/>
                <a:cs typeface="Courier"/>
                <a:sym typeface="Courier New"/>
              </a:rPr>
              <a:t>    </a:t>
            </a:r>
            <a:r>
              <a:rPr lang="en-US" sz="2400" i="0" u="none" strike="noStrike" cap="none" dirty="0">
                <a:solidFill>
                  <a:srgbClr val="FFFF00"/>
                </a:solidFill>
                <a:latin typeface="Courier"/>
                <a:ea typeface="Courier"/>
                <a:cs typeface="Courier"/>
                <a:sym typeface="Courier New"/>
              </a:rPr>
              <a:t>print</a:t>
            </a:r>
            <a:r>
              <a:rPr lang="en-US" sz="2400" dirty="0">
                <a:solidFill>
                  <a:schemeClr val="lt1"/>
                </a:solidFill>
                <a:latin typeface="Courier"/>
                <a:ea typeface="Courier"/>
                <a:cs typeface="Courier"/>
                <a:sym typeface="Courier New"/>
              </a:rPr>
              <a:t>(</a:t>
            </a:r>
            <a:r>
              <a:rPr lang="el-GR" sz="2400" i="0" u="none" strike="noStrike" cap="none" dirty="0">
                <a:solidFill>
                  <a:srgbClr val="00FF00"/>
                </a:solidFill>
                <a:latin typeface="Courier"/>
                <a:ea typeface="Courier"/>
                <a:cs typeface="Courier"/>
                <a:sym typeface="Courier New"/>
              </a:rPr>
              <a:t>γραμμή</a:t>
            </a:r>
            <a:r>
              <a:rPr lang="en-US" sz="2400" dirty="0">
                <a:solidFill>
                  <a:schemeClr val="lt1"/>
                </a:solidFill>
                <a:latin typeface="Courier"/>
                <a:ea typeface="Courier"/>
                <a:cs typeface="Courier"/>
                <a:sym typeface="Courier New"/>
              </a:rPr>
              <a:t>)</a:t>
            </a:r>
            <a:endParaRPr lang="en-US" sz="2400" i="0" u="none" strike="noStrike" cap="none" dirty="0">
              <a:solidFill>
                <a:srgbClr val="00FF00"/>
              </a:solidFill>
              <a:latin typeface="Courier"/>
              <a:ea typeface="Courier"/>
              <a:cs typeface="Courier"/>
              <a:sym typeface="Courier New"/>
            </a:endParaRPr>
          </a:p>
        </p:txBody>
      </p:sp>
      <p:sp>
        <p:nvSpPr>
          <p:cNvPr id="349" name="Shape 349"/>
          <p:cNvSpPr txBox="1"/>
          <p:nvPr/>
        </p:nvSpPr>
        <p:spPr>
          <a:xfrm>
            <a:off x="1412675" y="5606277"/>
            <a:ext cx="13932000" cy="2414438"/>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00FF"/>
              </a:buClr>
              <a:buSzPct val="25000"/>
              <a:buFont typeface="Cabin"/>
              <a:buNone/>
            </a:pPr>
            <a:r>
              <a:rPr lang="en-US" sz="2400" i="0" u="none" strike="noStrike" cap="none" dirty="0">
                <a:solidFill>
                  <a:srgbClr val="FF00FF"/>
                </a:solidFill>
                <a:latin typeface="Courier"/>
                <a:ea typeface="Courier"/>
                <a:cs typeface="Courier"/>
                <a:sym typeface="Courier New"/>
              </a:rPr>
              <a:t>From </a:t>
            </a:r>
            <a:r>
              <a:rPr lang="en-US" sz="2400" i="0" u="none" strike="noStrike" cap="none" dirty="0" err="1">
                <a:solidFill>
                  <a:srgbClr val="FF00FF"/>
                </a:solidFill>
                <a:latin typeface="Courier"/>
                <a:ea typeface="Courier"/>
                <a:cs typeface="Courier"/>
                <a:sym typeface="Courier New"/>
              </a:rPr>
              <a:t>stephen.marquard@</a:t>
            </a:r>
            <a:r>
              <a:rPr lang="en-US" sz="2400" i="0" u="none" strike="noStrike" cap="none" dirty="0" err="1">
                <a:solidFill>
                  <a:srgbClr val="00FFFF"/>
                </a:solidFill>
                <a:latin typeface="Courier"/>
                <a:ea typeface="Courier"/>
                <a:cs typeface="Courier"/>
                <a:sym typeface="Courier New"/>
              </a:rPr>
              <a:t>uct.ac.za</a:t>
            </a:r>
            <a:r>
              <a:rPr lang="en-US" sz="2400" i="0" u="none" strike="noStrike" cap="none" dirty="0">
                <a:solidFill>
                  <a:srgbClr val="FF00FF"/>
                </a:solidFill>
                <a:latin typeface="Courier"/>
                <a:ea typeface="Courier"/>
                <a:cs typeface="Courier"/>
                <a:sym typeface="Courier New"/>
              </a:rPr>
              <a:t> Sat Jan  5 09:14:16 2008</a:t>
            </a:r>
          </a:p>
          <a:p>
            <a:pPr marL="0" marR="0" lvl="0" indent="0" algn="l" rtl="0">
              <a:lnSpc>
                <a:spcPct val="100000"/>
              </a:lnSpc>
              <a:spcBef>
                <a:spcPts val="0"/>
              </a:spcBef>
              <a:spcAft>
                <a:spcPts val="0"/>
              </a:spcAft>
              <a:buClr>
                <a:srgbClr val="FF00FF"/>
              </a:buClr>
              <a:buSzPct val="25000"/>
              <a:buFont typeface="Cabin"/>
              <a:buNone/>
            </a:pPr>
            <a:r>
              <a:rPr lang="en-US" sz="2400" i="0" u="none" strike="noStrike" cap="none" dirty="0">
                <a:solidFill>
                  <a:srgbClr val="FF00FF"/>
                </a:solidFill>
                <a:latin typeface="Courier"/>
                <a:ea typeface="Courier"/>
                <a:cs typeface="Courier"/>
                <a:sym typeface="Courier New"/>
              </a:rPr>
              <a:t>X-Authentication-Warning: set sender to </a:t>
            </a:r>
            <a:r>
              <a:rPr lang="en-US" sz="2400" i="0" u="none" strike="noStrike" cap="none" dirty="0" err="1">
                <a:solidFill>
                  <a:srgbClr val="FF00FF"/>
                </a:solidFill>
                <a:latin typeface="Courier"/>
                <a:ea typeface="Courier"/>
                <a:cs typeface="Courier"/>
                <a:sym typeface="Courier New"/>
              </a:rPr>
              <a:t>stephen.marquard@</a:t>
            </a:r>
            <a:r>
              <a:rPr lang="en-US" sz="2400" i="0" u="none" strike="noStrike" cap="none" dirty="0" err="1">
                <a:solidFill>
                  <a:srgbClr val="00FFFF"/>
                </a:solidFill>
                <a:latin typeface="Courier"/>
                <a:ea typeface="Courier"/>
                <a:cs typeface="Courier"/>
                <a:sym typeface="Courier New"/>
              </a:rPr>
              <a:t>uct.ac.za</a:t>
            </a:r>
            <a:r>
              <a:rPr lang="en-US" sz="2400" i="0" u="none" strike="noStrike" cap="none" dirty="0">
                <a:solidFill>
                  <a:srgbClr val="FF00FF"/>
                </a:solidFill>
                <a:latin typeface="Courier"/>
                <a:ea typeface="Courier"/>
                <a:cs typeface="Courier"/>
                <a:sym typeface="Courier New"/>
              </a:rPr>
              <a:t> using –f</a:t>
            </a:r>
          </a:p>
          <a:p>
            <a:pPr marL="0" marR="0" lvl="0" indent="0" algn="l" rtl="0">
              <a:lnSpc>
                <a:spcPct val="100000"/>
              </a:lnSpc>
              <a:spcBef>
                <a:spcPts val="0"/>
              </a:spcBef>
              <a:spcAft>
                <a:spcPts val="0"/>
              </a:spcAft>
              <a:buClr>
                <a:srgbClr val="FF00FF"/>
              </a:buClr>
              <a:buSzPct val="25000"/>
              <a:buFont typeface="Cabin"/>
              <a:buNone/>
            </a:pPr>
            <a:r>
              <a:rPr lang="en-US" sz="2400" i="0" u="none" strike="noStrike" cap="none" dirty="0">
                <a:solidFill>
                  <a:srgbClr val="FF00FF"/>
                </a:solidFill>
                <a:latin typeface="Courier"/>
                <a:ea typeface="Courier"/>
                <a:cs typeface="Courier"/>
                <a:sym typeface="Courier New"/>
              </a:rPr>
              <a:t>From: </a:t>
            </a:r>
            <a:r>
              <a:rPr lang="en-US" sz="2400" i="0" u="sng" strike="noStrike" cap="none" dirty="0">
                <a:solidFill>
                  <a:schemeClr val="hlink"/>
                </a:solidFill>
                <a:latin typeface="Courier"/>
                <a:ea typeface="Courier"/>
                <a:cs typeface="Courier"/>
                <a:sym typeface="Courier New"/>
                <a:hlinkClick r:id="rId3"/>
              </a:rPr>
              <a:t>stephen.marquard@uct.ac.za</a:t>
            </a:r>
          </a:p>
          <a:p>
            <a:pPr marL="0" marR="0" lvl="0" indent="0" algn="l" rtl="0">
              <a:lnSpc>
                <a:spcPct val="100000"/>
              </a:lnSpc>
              <a:spcBef>
                <a:spcPts val="0"/>
              </a:spcBef>
              <a:spcAft>
                <a:spcPts val="0"/>
              </a:spcAft>
              <a:buClr>
                <a:srgbClr val="FF00FF"/>
              </a:buClr>
              <a:buSzPct val="25000"/>
              <a:buFont typeface="Cabin"/>
              <a:buNone/>
            </a:pPr>
            <a:r>
              <a:rPr lang="en-US" sz="2400" i="0" u="none" strike="noStrike" cap="none" dirty="0">
                <a:solidFill>
                  <a:srgbClr val="FF00FF"/>
                </a:solidFill>
                <a:latin typeface="Courier"/>
                <a:ea typeface="Courier"/>
                <a:cs typeface="Courier"/>
                <a:sym typeface="Courier New"/>
              </a:rPr>
              <a:t>Author: </a:t>
            </a:r>
            <a:r>
              <a:rPr lang="en-US" sz="2400" i="0" u="sng" strike="noStrike" cap="none" dirty="0">
                <a:solidFill>
                  <a:schemeClr val="hlink"/>
                </a:solidFill>
                <a:latin typeface="Courier"/>
                <a:ea typeface="Courier"/>
                <a:cs typeface="Courier"/>
                <a:sym typeface="Courier New"/>
                <a:hlinkClick r:id="rId3"/>
              </a:rPr>
              <a:t>stephen.marquard@uct.ac.za</a:t>
            </a:r>
          </a:p>
          <a:p>
            <a:pPr marL="0" marR="0" lvl="0" indent="0" algn="l" rtl="0">
              <a:lnSpc>
                <a:spcPct val="100000"/>
              </a:lnSpc>
              <a:spcBef>
                <a:spcPts val="0"/>
              </a:spcBef>
              <a:spcAft>
                <a:spcPts val="0"/>
              </a:spcAft>
              <a:buClr>
                <a:srgbClr val="FF00FF"/>
              </a:buClr>
              <a:buSzPct val="25000"/>
              <a:buFont typeface="Cabin"/>
              <a:buNone/>
            </a:pPr>
            <a:r>
              <a:rPr lang="en-US" sz="2400" i="0" u="none" strike="noStrike" cap="none" dirty="0">
                <a:solidFill>
                  <a:srgbClr val="FF00FF"/>
                </a:solidFill>
                <a:latin typeface="Courier"/>
                <a:ea typeface="Courier"/>
                <a:cs typeface="Courier"/>
                <a:sym typeface="Courier New"/>
              </a:rPr>
              <a:t>From </a:t>
            </a:r>
            <a:r>
              <a:rPr lang="en-US" sz="2400" i="0" u="none" strike="noStrike" cap="none" dirty="0" err="1">
                <a:solidFill>
                  <a:srgbClr val="FF00FF"/>
                </a:solidFill>
                <a:latin typeface="Courier"/>
                <a:ea typeface="Courier"/>
                <a:cs typeface="Courier"/>
                <a:sym typeface="Courier New"/>
              </a:rPr>
              <a:t>david.horwitz@</a:t>
            </a:r>
            <a:r>
              <a:rPr lang="en-US" sz="2400" i="0" u="none" strike="noStrike" cap="none" dirty="0" err="1">
                <a:solidFill>
                  <a:srgbClr val="00FFFF"/>
                </a:solidFill>
                <a:latin typeface="Courier"/>
                <a:ea typeface="Courier"/>
                <a:cs typeface="Courier"/>
                <a:sym typeface="Courier New"/>
              </a:rPr>
              <a:t>uct.ac.za</a:t>
            </a:r>
            <a:r>
              <a:rPr lang="en-US" sz="2400" i="0" u="none" strike="noStrike" cap="none" dirty="0">
                <a:solidFill>
                  <a:srgbClr val="FF00FF"/>
                </a:solidFill>
                <a:latin typeface="Courier"/>
                <a:ea typeface="Courier"/>
                <a:cs typeface="Courier"/>
                <a:sym typeface="Courier New"/>
              </a:rPr>
              <a:t> Fri Jan  4 07:02:32 2008</a:t>
            </a:r>
          </a:p>
          <a:p>
            <a:pPr marL="0" marR="0" lvl="0" indent="0" algn="l" rtl="0">
              <a:lnSpc>
                <a:spcPct val="100000"/>
              </a:lnSpc>
              <a:spcBef>
                <a:spcPts val="0"/>
              </a:spcBef>
              <a:spcAft>
                <a:spcPts val="0"/>
              </a:spcAft>
              <a:buClr>
                <a:srgbClr val="FF00FF"/>
              </a:buClr>
              <a:buSzPct val="25000"/>
              <a:buFont typeface="Cabin"/>
              <a:buNone/>
            </a:pPr>
            <a:r>
              <a:rPr lang="en-US" sz="2400" i="0" u="none" strike="noStrike" cap="none" dirty="0">
                <a:solidFill>
                  <a:srgbClr val="FF00FF"/>
                </a:solidFill>
                <a:latin typeface="Courier"/>
                <a:ea typeface="Courier"/>
                <a:cs typeface="Courier"/>
                <a:sym typeface="Courier New"/>
              </a:rPr>
              <a:t>X-Authentication-Warning: set sender to </a:t>
            </a:r>
            <a:r>
              <a:rPr lang="en-US" sz="2400" i="0" u="none" strike="noStrike" cap="none" dirty="0" err="1">
                <a:solidFill>
                  <a:srgbClr val="FF00FF"/>
                </a:solidFill>
                <a:latin typeface="Courier"/>
                <a:ea typeface="Courier"/>
                <a:cs typeface="Courier"/>
                <a:sym typeface="Courier New"/>
              </a:rPr>
              <a:t>david.horwitz@</a:t>
            </a:r>
            <a:r>
              <a:rPr lang="en-US" sz="2400" i="0" u="none" strike="noStrike" cap="none" dirty="0" err="1">
                <a:solidFill>
                  <a:srgbClr val="00FFFF"/>
                </a:solidFill>
                <a:latin typeface="Courier"/>
                <a:ea typeface="Courier"/>
                <a:cs typeface="Courier"/>
                <a:sym typeface="Courier New"/>
              </a:rPr>
              <a:t>uct.ac.za</a:t>
            </a:r>
            <a:r>
              <a:rPr lang="en-US" sz="2400" i="0" u="none" strike="noStrike" cap="none" dirty="0">
                <a:solidFill>
                  <a:srgbClr val="FF00FF"/>
                </a:solidFill>
                <a:latin typeface="Courier"/>
                <a:ea typeface="Courier"/>
                <a:cs typeface="Courier"/>
                <a:sym typeface="Courier New"/>
              </a:rPr>
              <a:t> using -f...</a:t>
            </a:r>
          </a:p>
        </p:txBody>
      </p:sp>
      <p:cxnSp>
        <p:nvCxnSpPr>
          <p:cNvPr id="350" name="Shape 350"/>
          <p:cNvCxnSpPr/>
          <p:nvPr/>
        </p:nvCxnSpPr>
        <p:spPr>
          <a:xfrm>
            <a:off x="11995718" y="4500618"/>
            <a:ext cx="755095" cy="1300737"/>
          </a:xfrm>
          <a:prstGeom prst="straightConnector1">
            <a:avLst/>
          </a:prstGeom>
          <a:noFill/>
          <a:ln w="38100" cap="rnd" cmpd="sng">
            <a:solidFill>
              <a:srgbClr val="FFFF00"/>
            </a:solidFill>
            <a:prstDash val="solid"/>
            <a:miter/>
            <a:headEnd type="stealth" w="med" len="med"/>
            <a:tailEnd type="none" w="med" len="med"/>
          </a:ln>
        </p:spPr>
      </p:cxn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354"/>
        <p:cNvGrpSpPr/>
        <p:nvPr/>
      </p:nvGrpSpPr>
      <p:grpSpPr>
        <a:xfrm>
          <a:off x="0" y="0"/>
          <a:ext cx="0" cy="0"/>
          <a:chOff x="0" y="0"/>
          <a:chExt cx="0" cy="0"/>
        </a:xfrm>
      </p:grpSpPr>
      <p:sp>
        <p:nvSpPr>
          <p:cNvPr id="355" name="Shape 355"/>
          <p:cNvSpPr txBox="1">
            <a:spLocks noGrp="1"/>
          </p:cNvSpPr>
          <p:nvPr>
            <p:ph type="title"/>
          </p:nvPr>
        </p:nvSpPr>
        <p:spPr>
          <a:xfrm>
            <a:off x="10964210" y="1184088"/>
            <a:ext cx="5100737" cy="1750191"/>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l-GR" sz="7600" u="none" strike="noStrike" cap="none" dirty="0">
                <a:solidFill>
                  <a:srgbClr val="FFD966"/>
                </a:solidFill>
                <a:latin typeface="Arial" charset="0"/>
                <a:ea typeface="Arial" charset="0"/>
                <a:cs typeface="Arial" charset="0"/>
                <a:sym typeface="Cabin"/>
              </a:rPr>
              <a:t>Προτροπή για Όνομα Αρχείου</a:t>
            </a:r>
            <a:endParaRPr lang="en-US" sz="7600" u="none" strike="noStrike" cap="none" dirty="0">
              <a:solidFill>
                <a:srgbClr val="FFD966"/>
              </a:solidFill>
              <a:latin typeface="Arial" charset="0"/>
              <a:ea typeface="Arial" charset="0"/>
              <a:cs typeface="Arial" charset="0"/>
              <a:sym typeface="Cabin"/>
            </a:endParaRPr>
          </a:p>
        </p:txBody>
      </p:sp>
      <p:sp>
        <p:nvSpPr>
          <p:cNvPr id="356" name="Shape 356"/>
          <p:cNvSpPr txBox="1"/>
          <p:nvPr/>
        </p:nvSpPr>
        <p:spPr>
          <a:xfrm>
            <a:off x="444514" y="807005"/>
            <a:ext cx="11039730" cy="339885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00FF00"/>
              </a:buClr>
              <a:buSzPct val="25000"/>
              <a:buFont typeface="Cabin"/>
              <a:buNone/>
            </a:pPr>
            <a:r>
              <a:rPr lang="el-GR" sz="2400" i="0" u="none" strike="noStrike" cap="none" dirty="0" err="1">
                <a:solidFill>
                  <a:srgbClr val="00FF00"/>
                </a:solidFill>
                <a:latin typeface="Courier"/>
                <a:ea typeface="Courier"/>
                <a:cs typeface="Courier"/>
                <a:sym typeface="Courier New"/>
              </a:rPr>
              <a:t>ον_αρχείου</a:t>
            </a:r>
            <a:r>
              <a:rPr lang="en-US" sz="2400" i="0" u="none" strike="noStrike" cap="none" dirty="0">
                <a:solidFill>
                  <a:schemeClr val="lt1"/>
                </a:solidFill>
                <a:latin typeface="Courier"/>
                <a:ea typeface="Courier"/>
                <a:cs typeface="Courier"/>
                <a:sym typeface="Courier New"/>
              </a:rPr>
              <a:t> = </a:t>
            </a:r>
            <a:r>
              <a:rPr lang="en-US" sz="2400" i="0" u="none" strike="noStrike" cap="none" dirty="0">
                <a:solidFill>
                  <a:srgbClr val="FF00FF"/>
                </a:solidFill>
                <a:latin typeface="Courier"/>
                <a:ea typeface="Courier"/>
                <a:cs typeface="Courier"/>
                <a:sym typeface="Courier New"/>
              </a:rPr>
              <a:t>input</a:t>
            </a:r>
            <a:r>
              <a:rPr lang="en-US" sz="2400" i="0" u="none" strike="noStrike" cap="none" dirty="0">
                <a:solidFill>
                  <a:schemeClr val="lt1"/>
                </a:solidFill>
                <a:latin typeface="Courier"/>
                <a:ea typeface="Courier"/>
                <a:cs typeface="Courier"/>
                <a:sym typeface="Courier New"/>
              </a:rPr>
              <a:t>('</a:t>
            </a:r>
            <a:r>
              <a:rPr lang="el-GR" sz="2400" i="0" u="none" strike="noStrike" cap="none" dirty="0">
                <a:solidFill>
                  <a:schemeClr val="lt1"/>
                </a:solidFill>
                <a:latin typeface="Courier"/>
                <a:ea typeface="Courier"/>
                <a:cs typeface="Courier"/>
                <a:sym typeface="Courier New"/>
              </a:rPr>
              <a:t>Δώστε το όνομα του αρχείου</a:t>
            </a:r>
            <a:r>
              <a:rPr lang="en-US" sz="2400" i="0" u="none" strike="noStrike" cap="none" dirty="0">
                <a:solidFill>
                  <a:schemeClr val="lt1"/>
                </a:solidFill>
                <a:latin typeface="Courier"/>
                <a:ea typeface="Courier"/>
                <a:cs typeface="Courier"/>
                <a:sym typeface="Courier New"/>
              </a:rPr>
              <a:t>: ')</a:t>
            </a:r>
          </a:p>
          <a:p>
            <a:pPr marL="0" marR="0" lvl="0" indent="0" algn="l" rtl="0">
              <a:lnSpc>
                <a:spcPct val="100000"/>
              </a:lnSpc>
              <a:spcBef>
                <a:spcPts val="0"/>
              </a:spcBef>
              <a:spcAft>
                <a:spcPts val="0"/>
              </a:spcAft>
              <a:buClr>
                <a:srgbClr val="00FF00"/>
              </a:buClr>
              <a:buSzPct val="25000"/>
              <a:buFont typeface="Cabin"/>
              <a:buNone/>
            </a:pPr>
            <a:r>
              <a:rPr lang="en-US" sz="2400" i="0" u="none" strike="noStrike" cap="none" dirty="0" err="1">
                <a:solidFill>
                  <a:srgbClr val="00FF00"/>
                </a:solidFill>
                <a:latin typeface="Courier"/>
                <a:ea typeface="Courier"/>
                <a:cs typeface="Courier"/>
                <a:sym typeface="Courier New"/>
              </a:rPr>
              <a:t>fhand</a:t>
            </a:r>
            <a:r>
              <a:rPr lang="en-US" sz="2400" i="0" u="none" strike="noStrike" cap="none" dirty="0">
                <a:solidFill>
                  <a:schemeClr val="lt1"/>
                </a:solidFill>
                <a:latin typeface="Courier"/>
                <a:ea typeface="Courier"/>
                <a:cs typeface="Courier"/>
                <a:sym typeface="Courier New"/>
              </a:rPr>
              <a:t> = </a:t>
            </a:r>
            <a:r>
              <a:rPr lang="en-US" sz="2400" i="0" u="none" strike="noStrike" cap="none" dirty="0">
                <a:solidFill>
                  <a:srgbClr val="FF00FF"/>
                </a:solidFill>
                <a:latin typeface="Courier"/>
                <a:ea typeface="Courier"/>
                <a:cs typeface="Courier"/>
                <a:sym typeface="Courier New"/>
              </a:rPr>
              <a:t>open</a:t>
            </a:r>
            <a:r>
              <a:rPr lang="en-US" sz="2400" i="0" u="none" strike="noStrike" cap="none" dirty="0">
                <a:solidFill>
                  <a:schemeClr val="lt1"/>
                </a:solidFill>
                <a:latin typeface="Courier"/>
                <a:ea typeface="Courier"/>
                <a:cs typeface="Courier"/>
                <a:sym typeface="Courier New"/>
              </a:rPr>
              <a:t>(</a:t>
            </a:r>
            <a:r>
              <a:rPr lang="el-GR" sz="2400" i="0" u="none" strike="noStrike" cap="none" dirty="0" err="1">
                <a:solidFill>
                  <a:srgbClr val="00FF00"/>
                </a:solidFill>
                <a:latin typeface="Courier"/>
                <a:ea typeface="Courier"/>
                <a:cs typeface="Courier"/>
                <a:sym typeface="Courier New"/>
              </a:rPr>
              <a:t>ον_αρχείου</a:t>
            </a:r>
            <a:r>
              <a:rPr lang="en-US" sz="2400"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rgbClr val="00FF00"/>
              </a:buClr>
              <a:buSzPct val="25000"/>
              <a:buFont typeface="Cabin"/>
              <a:buNone/>
            </a:pPr>
            <a:r>
              <a:rPr lang="el-GR" sz="2400" i="0" u="none" strike="noStrike" cap="none" dirty="0">
                <a:solidFill>
                  <a:srgbClr val="00FF00"/>
                </a:solidFill>
                <a:latin typeface="Courier"/>
                <a:ea typeface="Courier"/>
                <a:cs typeface="Courier"/>
                <a:sym typeface="Courier New"/>
              </a:rPr>
              <a:t>πλήθος</a:t>
            </a:r>
            <a:r>
              <a:rPr lang="en-US" sz="2400" i="0" u="none" strike="noStrike" cap="none" dirty="0">
                <a:solidFill>
                  <a:schemeClr val="lt1"/>
                </a:solidFill>
                <a:latin typeface="Courier"/>
                <a:ea typeface="Courier"/>
                <a:cs typeface="Courier"/>
                <a:sym typeface="Courier New"/>
              </a:rPr>
              <a:t> = 0</a:t>
            </a:r>
          </a:p>
          <a:p>
            <a:pPr marL="0" marR="0" lvl="0" indent="0" algn="l" rtl="0">
              <a:lnSpc>
                <a:spcPct val="100000"/>
              </a:lnSpc>
              <a:spcBef>
                <a:spcPts val="0"/>
              </a:spcBef>
              <a:spcAft>
                <a:spcPts val="0"/>
              </a:spcAft>
              <a:buClr>
                <a:srgbClr val="FFFF00"/>
              </a:buClr>
              <a:buSzPct val="25000"/>
              <a:buFont typeface="Cabin"/>
              <a:buNone/>
            </a:pPr>
            <a:r>
              <a:rPr lang="en-US" sz="2400" i="0" u="none" strike="noStrike" cap="none" dirty="0">
                <a:solidFill>
                  <a:srgbClr val="FFFF00"/>
                </a:solidFill>
                <a:latin typeface="Courier"/>
                <a:ea typeface="Courier"/>
                <a:cs typeface="Courier"/>
                <a:sym typeface="Courier New"/>
              </a:rPr>
              <a:t>for</a:t>
            </a:r>
            <a:r>
              <a:rPr lang="en-US" sz="2400" i="0" u="none" strike="noStrike" cap="none" dirty="0">
                <a:solidFill>
                  <a:schemeClr val="lt1"/>
                </a:solidFill>
                <a:latin typeface="Courier"/>
                <a:ea typeface="Courier"/>
                <a:cs typeface="Courier"/>
                <a:sym typeface="Courier New"/>
              </a:rPr>
              <a:t> </a:t>
            </a:r>
            <a:r>
              <a:rPr lang="en-US" sz="2400" i="0" u="none" strike="noStrike" cap="none" dirty="0">
                <a:solidFill>
                  <a:srgbClr val="00FF00"/>
                </a:solidFill>
                <a:latin typeface="Courier"/>
                <a:ea typeface="Courier"/>
                <a:cs typeface="Courier"/>
                <a:sym typeface="Courier New"/>
              </a:rPr>
              <a:t>line</a:t>
            </a:r>
            <a:r>
              <a:rPr lang="en-US" sz="2400" i="0" u="none" strike="noStrike" cap="none" dirty="0">
                <a:solidFill>
                  <a:schemeClr val="lt1"/>
                </a:solidFill>
                <a:latin typeface="Courier"/>
                <a:ea typeface="Courier"/>
                <a:cs typeface="Courier"/>
                <a:sym typeface="Courier New"/>
              </a:rPr>
              <a:t> </a:t>
            </a:r>
            <a:r>
              <a:rPr lang="en-US" sz="2400" i="0" u="none" strike="noStrike" cap="none" dirty="0">
                <a:solidFill>
                  <a:srgbClr val="FFFF00"/>
                </a:solidFill>
                <a:latin typeface="Courier"/>
                <a:ea typeface="Courier"/>
                <a:cs typeface="Courier"/>
                <a:sym typeface="Courier New"/>
              </a:rPr>
              <a:t>in</a:t>
            </a:r>
            <a:r>
              <a:rPr lang="en-US" sz="2400" i="0" u="none" strike="noStrike" cap="none" dirty="0">
                <a:solidFill>
                  <a:schemeClr val="lt1"/>
                </a:solidFill>
                <a:latin typeface="Courier"/>
                <a:ea typeface="Courier"/>
                <a:cs typeface="Courier"/>
                <a:sym typeface="Courier New"/>
              </a:rPr>
              <a:t> </a:t>
            </a:r>
            <a:r>
              <a:rPr lang="en-US" sz="2400" i="0" u="none" strike="noStrike" cap="none" dirty="0" err="1">
                <a:solidFill>
                  <a:srgbClr val="00FF00"/>
                </a:solidFill>
                <a:latin typeface="Courier"/>
                <a:ea typeface="Courier"/>
                <a:cs typeface="Courier"/>
                <a:sym typeface="Courier New"/>
              </a:rPr>
              <a:t>fhand</a:t>
            </a:r>
            <a:r>
              <a:rPr lang="en-US" sz="2400"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2400" i="0" u="none" strike="noStrike" cap="none" dirty="0">
                <a:solidFill>
                  <a:schemeClr val="lt1"/>
                </a:solidFill>
                <a:latin typeface="Courier"/>
                <a:ea typeface="Courier"/>
                <a:cs typeface="Courier"/>
                <a:sym typeface="Courier New"/>
              </a:rPr>
              <a:t>    </a:t>
            </a:r>
            <a:r>
              <a:rPr lang="en-US" sz="2400" i="0" u="none" strike="noStrike" cap="none" dirty="0">
                <a:solidFill>
                  <a:srgbClr val="FFFF00"/>
                </a:solidFill>
                <a:latin typeface="Courier"/>
                <a:ea typeface="Courier"/>
                <a:cs typeface="Courier"/>
                <a:sym typeface="Courier New"/>
              </a:rPr>
              <a:t>if</a:t>
            </a:r>
            <a:r>
              <a:rPr lang="en-US" sz="2400" i="0" u="none" strike="noStrike" cap="none" dirty="0">
                <a:solidFill>
                  <a:schemeClr val="lt1"/>
                </a:solidFill>
                <a:latin typeface="Courier"/>
                <a:ea typeface="Courier"/>
                <a:cs typeface="Courier"/>
                <a:sym typeface="Courier New"/>
              </a:rPr>
              <a:t> </a:t>
            </a:r>
            <a:r>
              <a:rPr lang="en-US" sz="2400" i="0" u="none" strike="noStrike" cap="none" dirty="0" err="1">
                <a:solidFill>
                  <a:srgbClr val="00FF00"/>
                </a:solidFill>
                <a:latin typeface="Courier"/>
                <a:ea typeface="Courier"/>
                <a:cs typeface="Courier"/>
                <a:sym typeface="Courier New"/>
              </a:rPr>
              <a:t>line</a:t>
            </a:r>
            <a:r>
              <a:rPr lang="en-US" sz="2400" i="0" u="none" strike="noStrike" cap="none" dirty="0" err="1">
                <a:solidFill>
                  <a:srgbClr val="FF00FF"/>
                </a:solidFill>
                <a:latin typeface="Courier"/>
                <a:ea typeface="Courier"/>
                <a:cs typeface="Courier"/>
                <a:sym typeface="Courier New"/>
              </a:rPr>
              <a:t>.startswith</a:t>
            </a:r>
            <a:r>
              <a:rPr lang="en-US" sz="2400" i="0" u="none" strike="noStrike" cap="none" dirty="0">
                <a:solidFill>
                  <a:schemeClr val="lt1"/>
                </a:solidFill>
                <a:latin typeface="Courier"/>
                <a:ea typeface="Courier"/>
                <a:cs typeface="Courier"/>
                <a:sym typeface="Courier New"/>
              </a:rPr>
              <a:t>('Subject:') :</a:t>
            </a:r>
          </a:p>
          <a:p>
            <a:pPr marL="0" marR="0" lvl="0" indent="0" algn="l" rtl="0">
              <a:lnSpc>
                <a:spcPct val="100000"/>
              </a:lnSpc>
              <a:spcBef>
                <a:spcPts val="0"/>
              </a:spcBef>
              <a:spcAft>
                <a:spcPts val="0"/>
              </a:spcAft>
              <a:buClr>
                <a:schemeClr val="lt1"/>
              </a:buClr>
              <a:buSzPct val="25000"/>
              <a:buFont typeface="Cabin"/>
              <a:buNone/>
            </a:pPr>
            <a:r>
              <a:rPr lang="en-US" sz="2400" i="0" u="none" strike="noStrike" cap="none" dirty="0">
                <a:solidFill>
                  <a:schemeClr val="lt1"/>
                </a:solidFill>
                <a:latin typeface="Courier"/>
                <a:ea typeface="Courier"/>
                <a:cs typeface="Courier"/>
                <a:sym typeface="Courier New"/>
              </a:rPr>
              <a:t>        </a:t>
            </a:r>
            <a:r>
              <a:rPr lang="el-GR" sz="2400" i="0" u="none" strike="noStrike" cap="none" dirty="0">
                <a:solidFill>
                  <a:srgbClr val="00FF00"/>
                </a:solidFill>
                <a:latin typeface="Courier"/>
                <a:ea typeface="Courier"/>
                <a:cs typeface="Courier"/>
                <a:sym typeface="Courier New"/>
              </a:rPr>
              <a:t>πλήθος</a:t>
            </a:r>
            <a:r>
              <a:rPr lang="en-US" sz="2400" i="0" u="none" strike="noStrike" cap="none" dirty="0">
                <a:solidFill>
                  <a:schemeClr val="lt1"/>
                </a:solidFill>
                <a:latin typeface="Courier"/>
                <a:ea typeface="Courier"/>
                <a:cs typeface="Courier"/>
                <a:sym typeface="Courier New"/>
              </a:rPr>
              <a:t> = </a:t>
            </a:r>
            <a:r>
              <a:rPr lang="el-GR" sz="2400" i="0" u="none" strike="noStrike" cap="none" dirty="0">
                <a:solidFill>
                  <a:srgbClr val="00FF00"/>
                </a:solidFill>
                <a:latin typeface="Courier"/>
                <a:ea typeface="Courier"/>
                <a:cs typeface="Courier"/>
                <a:sym typeface="Courier New"/>
              </a:rPr>
              <a:t>πλήθος</a:t>
            </a:r>
            <a:r>
              <a:rPr lang="en-US" sz="2400" i="0" u="none" strike="noStrike" cap="none" dirty="0">
                <a:solidFill>
                  <a:schemeClr val="lt1"/>
                </a:solidFill>
                <a:latin typeface="Courier"/>
                <a:ea typeface="Courier"/>
                <a:cs typeface="Courier"/>
                <a:sym typeface="Courier New"/>
              </a:rPr>
              <a:t> + 1</a:t>
            </a:r>
          </a:p>
          <a:p>
            <a:pPr marL="0" marR="0" lvl="0" indent="0" algn="l" rtl="0">
              <a:lnSpc>
                <a:spcPct val="100000"/>
              </a:lnSpc>
              <a:spcBef>
                <a:spcPts val="0"/>
              </a:spcBef>
              <a:spcAft>
                <a:spcPts val="0"/>
              </a:spcAft>
              <a:buClr>
                <a:srgbClr val="FFFF00"/>
              </a:buClr>
              <a:buSzPct val="25000"/>
              <a:buFont typeface="Cabin"/>
              <a:buNone/>
            </a:pPr>
            <a:r>
              <a:rPr lang="en-US" sz="2400" i="0" u="none" strike="noStrike" cap="none" dirty="0">
                <a:solidFill>
                  <a:srgbClr val="FFFF00"/>
                </a:solidFill>
                <a:latin typeface="Courier"/>
                <a:ea typeface="Courier"/>
                <a:cs typeface="Courier"/>
                <a:sym typeface="Courier New"/>
              </a:rPr>
              <a:t>print</a:t>
            </a:r>
            <a:r>
              <a:rPr lang="en-US" sz="2400" dirty="0">
                <a:solidFill>
                  <a:schemeClr val="lt1"/>
                </a:solidFill>
                <a:latin typeface="Courier"/>
                <a:ea typeface="Courier"/>
                <a:cs typeface="Courier"/>
                <a:sym typeface="Courier New"/>
              </a:rPr>
              <a:t>(</a:t>
            </a:r>
            <a:r>
              <a:rPr lang="en-US" sz="2400" i="0" u="none" strike="noStrike" cap="none" dirty="0">
                <a:solidFill>
                  <a:schemeClr val="lt1"/>
                </a:solidFill>
                <a:latin typeface="Courier"/>
                <a:ea typeface="Courier"/>
                <a:cs typeface="Courier"/>
                <a:sym typeface="Courier New"/>
              </a:rPr>
              <a:t>'</a:t>
            </a:r>
            <a:r>
              <a:rPr lang="el-GR" sz="2400" i="0" u="none" strike="noStrike" cap="none" dirty="0">
                <a:solidFill>
                  <a:schemeClr val="lt1"/>
                </a:solidFill>
                <a:latin typeface="Courier"/>
                <a:ea typeface="Courier"/>
                <a:cs typeface="Courier"/>
                <a:sym typeface="Courier New"/>
              </a:rPr>
              <a:t>Βρέθηκαν</a:t>
            </a:r>
            <a:r>
              <a:rPr lang="en-US" sz="2400" i="0" u="none" strike="noStrike" cap="none" dirty="0">
                <a:solidFill>
                  <a:schemeClr val="lt1"/>
                </a:solidFill>
                <a:latin typeface="Courier"/>
                <a:ea typeface="Courier"/>
                <a:cs typeface="Courier"/>
                <a:sym typeface="Courier New"/>
              </a:rPr>
              <a:t>', </a:t>
            </a:r>
            <a:r>
              <a:rPr lang="el-GR" sz="2400" i="0" u="none" strike="noStrike" cap="none" dirty="0">
                <a:solidFill>
                  <a:srgbClr val="00FF00"/>
                </a:solidFill>
                <a:latin typeface="Courier"/>
                <a:ea typeface="Courier"/>
                <a:cs typeface="Courier"/>
                <a:sym typeface="Courier New"/>
              </a:rPr>
              <a:t>πλήθος</a:t>
            </a:r>
            <a:r>
              <a:rPr lang="en-US" sz="2400" i="0" u="none" strike="noStrike" cap="none" dirty="0">
                <a:solidFill>
                  <a:schemeClr val="lt1"/>
                </a:solidFill>
                <a:latin typeface="Courier"/>
                <a:ea typeface="Courier"/>
                <a:cs typeface="Courier"/>
                <a:sym typeface="Courier New"/>
              </a:rPr>
              <a:t>, '</a:t>
            </a:r>
            <a:r>
              <a:rPr lang="el-GR" sz="2400" i="0" u="none" strike="noStrike" cap="none" dirty="0">
                <a:solidFill>
                  <a:schemeClr val="lt1"/>
                </a:solidFill>
                <a:latin typeface="Courier"/>
                <a:ea typeface="Courier"/>
                <a:cs typeface="Courier"/>
                <a:sym typeface="Courier New"/>
              </a:rPr>
              <a:t>γραμμές </a:t>
            </a:r>
            <a:r>
              <a:rPr lang="en-US" sz="2400" i="0" u="none" strike="noStrike" cap="none" dirty="0">
                <a:solidFill>
                  <a:schemeClr val="lt1"/>
                </a:solidFill>
                <a:latin typeface="Courier"/>
                <a:ea typeface="Courier"/>
                <a:cs typeface="Courier"/>
                <a:sym typeface="Courier New"/>
              </a:rPr>
              <a:t>subject </a:t>
            </a:r>
            <a:r>
              <a:rPr lang="el-GR" sz="2400" i="0" u="none" strike="noStrike" cap="none" dirty="0">
                <a:solidFill>
                  <a:schemeClr val="lt1"/>
                </a:solidFill>
                <a:latin typeface="Courier"/>
                <a:ea typeface="Courier"/>
                <a:cs typeface="Courier"/>
                <a:sym typeface="Courier New"/>
              </a:rPr>
              <a:t>στο</a:t>
            </a:r>
            <a:r>
              <a:rPr lang="en-US" sz="2400" i="0" u="none" strike="noStrike" cap="none" dirty="0">
                <a:solidFill>
                  <a:schemeClr val="lt1"/>
                </a:solidFill>
                <a:latin typeface="Courier"/>
                <a:ea typeface="Courier"/>
                <a:cs typeface="Courier"/>
                <a:sym typeface="Courier New"/>
              </a:rPr>
              <a:t>', </a:t>
            </a:r>
            <a:r>
              <a:rPr lang="el-GR" sz="2400" i="0" u="none" strike="noStrike" cap="none" dirty="0" err="1">
                <a:solidFill>
                  <a:schemeClr val="lt1"/>
                </a:solidFill>
                <a:latin typeface="Courier"/>
                <a:ea typeface="Courier"/>
                <a:cs typeface="Courier"/>
                <a:sym typeface="Courier New"/>
              </a:rPr>
              <a:t>ον_αρχείου</a:t>
            </a:r>
            <a:r>
              <a:rPr lang="en-US" sz="2400" i="0" u="none" strike="noStrike" cap="none" dirty="0">
                <a:solidFill>
                  <a:schemeClr val="lt1"/>
                </a:solidFill>
                <a:latin typeface="Courier"/>
                <a:ea typeface="Courier"/>
                <a:cs typeface="Courier"/>
                <a:sym typeface="Courier New"/>
              </a:rPr>
              <a:t>)</a:t>
            </a:r>
          </a:p>
        </p:txBody>
      </p:sp>
      <p:sp>
        <p:nvSpPr>
          <p:cNvPr id="357" name="Shape 357"/>
          <p:cNvSpPr txBox="1"/>
          <p:nvPr/>
        </p:nvSpPr>
        <p:spPr>
          <a:xfrm>
            <a:off x="6664271" y="4843464"/>
            <a:ext cx="9039239" cy="3050638"/>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00FF"/>
              </a:buClr>
              <a:buSzPct val="25000"/>
              <a:buFont typeface="Cabin"/>
              <a:buNone/>
            </a:pPr>
            <a:r>
              <a:rPr lang="el-GR" sz="3200" u="none" strike="noStrike" cap="none" dirty="0">
                <a:solidFill>
                  <a:srgbClr val="FF00FF"/>
                </a:solidFill>
                <a:latin typeface="Arial" charset="0"/>
                <a:ea typeface="Arial" charset="0"/>
                <a:cs typeface="Arial" charset="0"/>
                <a:sym typeface="Cabin"/>
              </a:rPr>
              <a:t>Δώστε το όνομα του αρχείου</a:t>
            </a:r>
            <a:r>
              <a:rPr lang="en-US" sz="3200" u="none" strike="noStrike" cap="none" dirty="0">
                <a:solidFill>
                  <a:srgbClr val="FF00FF"/>
                </a:solidFill>
                <a:latin typeface="Arial" charset="0"/>
                <a:ea typeface="Arial" charset="0"/>
                <a:cs typeface="Arial" charset="0"/>
                <a:sym typeface="Cabin"/>
              </a:rPr>
              <a:t>:  </a:t>
            </a:r>
            <a:r>
              <a:rPr lang="en-US" sz="3200" u="none" strike="noStrike" cap="none" dirty="0">
                <a:solidFill>
                  <a:srgbClr val="FFFF00"/>
                </a:solidFill>
                <a:latin typeface="Arial" charset="0"/>
                <a:ea typeface="Arial" charset="0"/>
                <a:cs typeface="Arial" charset="0"/>
                <a:sym typeface="Cabin"/>
              </a:rPr>
              <a:t>mbox.txt</a:t>
            </a:r>
          </a:p>
          <a:p>
            <a:pPr marL="0" marR="0" lvl="0" indent="0" algn="l" rtl="0">
              <a:lnSpc>
                <a:spcPct val="100000"/>
              </a:lnSpc>
              <a:spcBef>
                <a:spcPts val="0"/>
              </a:spcBef>
              <a:spcAft>
                <a:spcPts val="0"/>
              </a:spcAft>
              <a:buClr>
                <a:srgbClr val="FF00FF"/>
              </a:buClr>
              <a:buSzPct val="25000"/>
              <a:buFont typeface="Cabin"/>
              <a:buNone/>
            </a:pPr>
            <a:r>
              <a:rPr lang="el-GR" sz="3200" u="none" strike="noStrike" cap="none" dirty="0">
                <a:solidFill>
                  <a:srgbClr val="FF00FF"/>
                </a:solidFill>
                <a:latin typeface="Arial" charset="0"/>
                <a:ea typeface="Arial" charset="0"/>
                <a:cs typeface="Arial" charset="0"/>
                <a:sym typeface="Cabin"/>
              </a:rPr>
              <a:t>Βρέθηκαν </a:t>
            </a:r>
            <a:r>
              <a:rPr lang="en-US" sz="3200" u="none" strike="noStrike" cap="none" dirty="0">
                <a:solidFill>
                  <a:srgbClr val="FF00FF"/>
                </a:solidFill>
                <a:latin typeface="Arial" charset="0"/>
                <a:ea typeface="Arial" charset="0"/>
                <a:cs typeface="Arial" charset="0"/>
                <a:sym typeface="Cabin"/>
              </a:rPr>
              <a:t>1797 </a:t>
            </a:r>
            <a:r>
              <a:rPr lang="el-GR" sz="3200" u="none" strike="noStrike" cap="none" dirty="0">
                <a:solidFill>
                  <a:srgbClr val="FF00FF"/>
                </a:solidFill>
                <a:latin typeface="Arial" charset="0"/>
                <a:ea typeface="Arial" charset="0"/>
                <a:cs typeface="Arial" charset="0"/>
                <a:sym typeface="Cabin"/>
              </a:rPr>
              <a:t>γραμμ</a:t>
            </a:r>
            <a:r>
              <a:rPr lang="el-GR" sz="3200" dirty="0">
                <a:solidFill>
                  <a:srgbClr val="FF00FF"/>
                </a:solidFill>
                <a:latin typeface="Arial" charset="0"/>
                <a:ea typeface="Arial" charset="0"/>
                <a:cs typeface="Arial" charset="0"/>
                <a:sym typeface="Cabin"/>
              </a:rPr>
              <a:t>ές </a:t>
            </a:r>
            <a:r>
              <a:rPr lang="en-US" sz="3200" u="none" strike="noStrike" cap="none" dirty="0">
                <a:solidFill>
                  <a:srgbClr val="FF00FF"/>
                </a:solidFill>
                <a:latin typeface="Arial" charset="0"/>
                <a:ea typeface="Arial" charset="0"/>
                <a:cs typeface="Arial" charset="0"/>
                <a:sym typeface="Cabin"/>
              </a:rPr>
              <a:t>subject </a:t>
            </a:r>
            <a:r>
              <a:rPr lang="el-GR" sz="3200" u="none" strike="noStrike" cap="none" dirty="0">
                <a:solidFill>
                  <a:srgbClr val="FF00FF"/>
                </a:solidFill>
                <a:latin typeface="Arial" charset="0"/>
                <a:ea typeface="Arial" charset="0"/>
                <a:cs typeface="Arial" charset="0"/>
                <a:sym typeface="Cabin"/>
              </a:rPr>
              <a:t>στο</a:t>
            </a:r>
            <a:r>
              <a:rPr lang="en-US" sz="3200" u="none" strike="noStrike" cap="none" dirty="0">
                <a:solidFill>
                  <a:srgbClr val="FF00FF"/>
                </a:solidFill>
                <a:latin typeface="Arial" charset="0"/>
                <a:ea typeface="Arial" charset="0"/>
                <a:cs typeface="Arial" charset="0"/>
                <a:sym typeface="Cabin"/>
              </a:rPr>
              <a:t> mbox.txt</a:t>
            </a:r>
          </a:p>
          <a:p>
            <a:pPr marL="0" marR="0" lvl="0" indent="0" algn="ctr" rtl="0">
              <a:lnSpc>
                <a:spcPct val="100000"/>
              </a:lnSpc>
              <a:spcBef>
                <a:spcPts val="0"/>
              </a:spcBef>
              <a:spcAft>
                <a:spcPts val="0"/>
              </a:spcAft>
              <a:buNone/>
            </a:pPr>
            <a:endParaRPr sz="3200" u="none" strike="noStrike" cap="none" dirty="0">
              <a:solidFill>
                <a:srgbClr val="FF00FF"/>
              </a:solidFill>
              <a:latin typeface="Arial" charset="0"/>
              <a:ea typeface="Arial" charset="0"/>
              <a:cs typeface="Arial" charset="0"/>
              <a:sym typeface="Cabin"/>
            </a:endParaRPr>
          </a:p>
          <a:p>
            <a:pPr marL="0" marR="0" lvl="0" indent="0" algn="l" rtl="0">
              <a:lnSpc>
                <a:spcPct val="100000"/>
              </a:lnSpc>
              <a:spcBef>
                <a:spcPts val="0"/>
              </a:spcBef>
              <a:spcAft>
                <a:spcPts val="0"/>
              </a:spcAft>
              <a:buClr>
                <a:srgbClr val="FF00FF"/>
              </a:buClr>
              <a:buSzPct val="25000"/>
              <a:buFont typeface="Cabin"/>
              <a:buNone/>
            </a:pPr>
            <a:r>
              <a:rPr lang="el-GR" sz="3200" u="none" strike="noStrike" cap="none" dirty="0">
                <a:solidFill>
                  <a:srgbClr val="FF00FF"/>
                </a:solidFill>
                <a:latin typeface="Arial" charset="0"/>
                <a:ea typeface="Arial" charset="0"/>
                <a:cs typeface="Arial" charset="0"/>
                <a:sym typeface="Cabin"/>
              </a:rPr>
              <a:t>Δώστε το όνομα του αρχείου </a:t>
            </a:r>
            <a:r>
              <a:rPr lang="en-US" sz="3200" u="none" strike="noStrike" cap="none" dirty="0">
                <a:solidFill>
                  <a:srgbClr val="FF00FF"/>
                </a:solidFill>
                <a:latin typeface="Arial" charset="0"/>
                <a:ea typeface="Arial" charset="0"/>
                <a:cs typeface="Arial" charset="0"/>
                <a:sym typeface="Cabin"/>
              </a:rPr>
              <a:t>: </a:t>
            </a:r>
            <a:r>
              <a:rPr lang="en-US" sz="3200" u="none" strike="noStrike" cap="none" dirty="0">
                <a:solidFill>
                  <a:srgbClr val="FFFF00"/>
                </a:solidFill>
                <a:latin typeface="Arial" charset="0"/>
                <a:ea typeface="Arial" charset="0"/>
                <a:cs typeface="Arial" charset="0"/>
                <a:sym typeface="Cabin"/>
              </a:rPr>
              <a:t>mbox-short.txt</a:t>
            </a:r>
          </a:p>
          <a:p>
            <a:pPr marL="0" marR="0" lvl="0" indent="0" algn="l" rtl="0">
              <a:lnSpc>
                <a:spcPct val="100000"/>
              </a:lnSpc>
              <a:spcBef>
                <a:spcPts val="0"/>
              </a:spcBef>
              <a:spcAft>
                <a:spcPts val="0"/>
              </a:spcAft>
              <a:buClr>
                <a:srgbClr val="FF00FF"/>
              </a:buClr>
              <a:buSzPct val="25000"/>
              <a:buFont typeface="Cabin"/>
              <a:buNone/>
            </a:pPr>
            <a:r>
              <a:rPr lang="el-GR" sz="3200" u="none" strike="noStrike" cap="none" dirty="0">
                <a:solidFill>
                  <a:srgbClr val="FF00FF"/>
                </a:solidFill>
                <a:latin typeface="Arial" charset="0"/>
                <a:ea typeface="Arial" charset="0"/>
                <a:cs typeface="Arial" charset="0"/>
                <a:sym typeface="Cabin"/>
              </a:rPr>
              <a:t>Βρέθηκαν </a:t>
            </a:r>
            <a:r>
              <a:rPr lang="en-US" sz="3200" u="none" strike="noStrike" cap="none" dirty="0">
                <a:solidFill>
                  <a:srgbClr val="FF00FF"/>
                </a:solidFill>
                <a:latin typeface="Arial" charset="0"/>
                <a:ea typeface="Arial" charset="0"/>
                <a:cs typeface="Arial" charset="0"/>
                <a:sym typeface="Cabin"/>
              </a:rPr>
              <a:t>27 </a:t>
            </a:r>
            <a:r>
              <a:rPr lang="el-GR" sz="3200" u="none" strike="noStrike" cap="none" dirty="0">
                <a:solidFill>
                  <a:srgbClr val="FF00FF"/>
                </a:solidFill>
                <a:latin typeface="Arial" charset="0"/>
                <a:ea typeface="Arial" charset="0"/>
                <a:cs typeface="Arial" charset="0"/>
                <a:sym typeface="Cabin"/>
              </a:rPr>
              <a:t>γραμμ</a:t>
            </a:r>
            <a:r>
              <a:rPr lang="el-GR" sz="3200" dirty="0">
                <a:solidFill>
                  <a:srgbClr val="FF00FF"/>
                </a:solidFill>
                <a:latin typeface="Arial" charset="0"/>
                <a:ea typeface="Arial" charset="0"/>
                <a:cs typeface="Arial" charset="0"/>
                <a:sym typeface="Cabin"/>
              </a:rPr>
              <a:t>ές </a:t>
            </a:r>
            <a:r>
              <a:rPr lang="en-US" sz="3200" u="none" strike="noStrike" cap="none" dirty="0">
                <a:solidFill>
                  <a:srgbClr val="FF00FF"/>
                </a:solidFill>
                <a:latin typeface="Arial" charset="0"/>
                <a:ea typeface="Arial" charset="0"/>
                <a:cs typeface="Arial" charset="0"/>
                <a:sym typeface="Cabin"/>
              </a:rPr>
              <a:t>subject </a:t>
            </a:r>
            <a:r>
              <a:rPr lang="el-GR" sz="3200" u="none" strike="noStrike" cap="none" dirty="0">
                <a:solidFill>
                  <a:srgbClr val="FF00FF"/>
                </a:solidFill>
                <a:latin typeface="Arial" charset="0"/>
                <a:ea typeface="Arial" charset="0"/>
                <a:cs typeface="Arial" charset="0"/>
                <a:sym typeface="Cabin"/>
              </a:rPr>
              <a:t>στο</a:t>
            </a:r>
            <a:r>
              <a:rPr lang="en-US" sz="3200" u="none" strike="noStrike" cap="none" dirty="0">
                <a:solidFill>
                  <a:srgbClr val="FF00FF"/>
                </a:solidFill>
                <a:latin typeface="Arial" charset="0"/>
                <a:ea typeface="Arial" charset="0"/>
                <a:cs typeface="Arial" charset="0"/>
                <a:sym typeface="Cabin"/>
              </a:rPr>
              <a:t> mbox-short.txt</a:t>
            </a:r>
          </a:p>
        </p:txBody>
      </p:sp>
      <p:cxnSp>
        <p:nvCxnSpPr>
          <p:cNvPr id="358" name="Shape 358"/>
          <p:cNvCxnSpPr>
            <a:cxnSpLocks/>
          </p:cNvCxnSpPr>
          <p:nvPr/>
        </p:nvCxnSpPr>
        <p:spPr>
          <a:xfrm>
            <a:off x="8541470" y="1673067"/>
            <a:ext cx="1744675" cy="414224"/>
          </a:xfrm>
          <a:prstGeom prst="straightConnector1">
            <a:avLst/>
          </a:prstGeom>
          <a:noFill/>
          <a:ln w="38100" cap="rnd" cmpd="sng">
            <a:solidFill>
              <a:srgbClr val="FFFF00"/>
            </a:solidFill>
            <a:prstDash val="solid"/>
            <a:miter/>
            <a:headEnd type="stealth" w="med" len="med"/>
            <a:tailEnd type="none" w="med" len="med"/>
          </a:ln>
        </p:spPr>
      </p:cxnSp>
      <p:cxnSp>
        <p:nvCxnSpPr>
          <p:cNvPr id="359" name="Shape 359"/>
          <p:cNvCxnSpPr/>
          <p:nvPr/>
        </p:nvCxnSpPr>
        <p:spPr>
          <a:xfrm rot="10800000" flipH="1">
            <a:off x="12752869" y="4507764"/>
            <a:ext cx="1065300" cy="671400"/>
          </a:xfrm>
          <a:prstGeom prst="straightConnector1">
            <a:avLst/>
          </a:prstGeom>
          <a:noFill/>
          <a:ln w="38100" cap="rnd" cmpd="sng">
            <a:solidFill>
              <a:srgbClr val="FFFF00"/>
            </a:solidFill>
            <a:prstDash val="solid"/>
            <a:miter/>
            <a:headEnd type="stealth" w="med" len="med"/>
            <a:tailEnd type="none" w="med" len="med"/>
          </a:ln>
        </p:spPr>
      </p:cxn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363"/>
        <p:cNvGrpSpPr/>
        <p:nvPr/>
      </p:nvGrpSpPr>
      <p:grpSpPr>
        <a:xfrm>
          <a:off x="0" y="0"/>
          <a:ext cx="0" cy="0"/>
          <a:chOff x="0" y="0"/>
          <a:chExt cx="0" cy="0"/>
        </a:xfrm>
      </p:grpSpPr>
      <p:sp>
        <p:nvSpPr>
          <p:cNvPr id="364" name="Shape 364"/>
          <p:cNvSpPr txBox="1">
            <a:spLocks noGrp="1"/>
          </p:cNvSpPr>
          <p:nvPr>
            <p:ph type="title"/>
          </p:nvPr>
        </p:nvSpPr>
        <p:spPr>
          <a:xfrm>
            <a:off x="805913" y="1661246"/>
            <a:ext cx="3994688" cy="1750191"/>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l-GR" sz="7600" u="none" strike="noStrike" cap="none" dirty="0">
                <a:solidFill>
                  <a:srgbClr val="FFD966"/>
                </a:solidFill>
                <a:latin typeface="Arial" charset="0"/>
                <a:ea typeface="Arial" charset="0"/>
                <a:cs typeface="Arial" charset="0"/>
                <a:sym typeface="Cabin"/>
              </a:rPr>
              <a:t>Άκυρα Ονόματα Αρχείων</a:t>
            </a:r>
            <a:endParaRPr lang="en-US" sz="7600" u="none" strike="noStrike" cap="none" dirty="0">
              <a:solidFill>
                <a:srgbClr val="FFD966"/>
              </a:solidFill>
              <a:latin typeface="Arial" charset="0"/>
              <a:ea typeface="Arial" charset="0"/>
              <a:cs typeface="Arial" charset="0"/>
              <a:sym typeface="Cabin"/>
            </a:endParaRPr>
          </a:p>
        </p:txBody>
      </p:sp>
      <p:sp>
        <p:nvSpPr>
          <p:cNvPr id="365" name="Shape 365"/>
          <p:cNvSpPr txBox="1"/>
          <p:nvPr/>
        </p:nvSpPr>
        <p:spPr>
          <a:xfrm>
            <a:off x="4990453" y="887400"/>
            <a:ext cx="11019295" cy="4735800"/>
          </a:xfrm>
          <a:prstGeom prst="rect">
            <a:avLst/>
          </a:prstGeom>
          <a:noFill/>
          <a:ln w="12700" cap="rnd" cmpd="sng">
            <a:solidFill>
              <a:schemeClr val="lt1"/>
            </a:solidFill>
            <a:prstDash val="solid"/>
            <a:miter/>
            <a:headEnd type="none" w="med" len="med"/>
            <a:tailEnd type="none" w="med" len="med"/>
          </a:ln>
        </p:spPr>
        <p:txBody>
          <a:bodyPr lIns="0" tIns="0" rIns="0" bIns="0" anchor="ctr" anchorCtr="0">
            <a:noAutofit/>
          </a:bodyPr>
          <a:lstStyle/>
          <a:p>
            <a:pPr marL="0" marR="0" lvl="0" indent="0" algn="l" rtl="0">
              <a:lnSpc>
                <a:spcPct val="100000"/>
              </a:lnSpc>
              <a:spcBef>
                <a:spcPts val="0"/>
              </a:spcBef>
              <a:spcAft>
                <a:spcPts val="0"/>
              </a:spcAft>
              <a:buClr>
                <a:srgbClr val="00FF00"/>
              </a:buClr>
              <a:buSzPct val="25000"/>
              <a:buFont typeface="Cabin"/>
              <a:buNone/>
            </a:pPr>
            <a:r>
              <a:rPr lang="en-US" sz="2200" dirty="0">
                <a:solidFill>
                  <a:srgbClr val="00FF00"/>
                </a:solidFill>
                <a:latin typeface="Courier"/>
                <a:ea typeface="Courier"/>
                <a:cs typeface="Courier"/>
                <a:sym typeface="Courier New"/>
              </a:rPr>
              <a:t>  </a:t>
            </a:r>
            <a:r>
              <a:rPr lang="el-GR" sz="2200" i="0" u="none" strike="noStrike" cap="none" dirty="0" err="1">
                <a:solidFill>
                  <a:srgbClr val="00FF00"/>
                </a:solidFill>
                <a:latin typeface="Courier"/>
                <a:ea typeface="Courier"/>
                <a:cs typeface="Courier"/>
                <a:sym typeface="Courier New"/>
              </a:rPr>
              <a:t>ον_αρχείου</a:t>
            </a:r>
            <a:r>
              <a:rPr lang="en-US" sz="2200" i="0" u="none" strike="noStrike" cap="none" dirty="0">
                <a:solidFill>
                  <a:schemeClr val="lt1"/>
                </a:solidFill>
                <a:latin typeface="Courier"/>
                <a:ea typeface="Courier"/>
                <a:cs typeface="Courier"/>
                <a:sym typeface="Courier New"/>
              </a:rPr>
              <a:t> = </a:t>
            </a:r>
            <a:r>
              <a:rPr lang="en-US" sz="2200" i="0" u="none" strike="noStrike" cap="none" dirty="0">
                <a:solidFill>
                  <a:srgbClr val="FF00FF"/>
                </a:solidFill>
                <a:latin typeface="Courier"/>
                <a:ea typeface="Courier"/>
                <a:cs typeface="Courier"/>
                <a:sym typeface="Courier New"/>
              </a:rPr>
              <a:t>input</a:t>
            </a:r>
            <a:r>
              <a:rPr lang="en-US" sz="2200" i="0" u="none" strike="noStrike" cap="none" dirty="0">
                <a:solidFill>
                  <a:schemeClr val="lt1"/>
                </a:solidFill>
                <a:latin typeface="Courier"/>
                <a:ea typeface="Courier"/>
                <a:cs typeface="Courier"/>
                <a:sym typeface="Courier New"/>
              </a:rPr>
              <a:t>('</a:t>
            </a:r>
            <a:r>
              <a:rPr lang="el-GR" sz="2200" i="0" u="none" strike="noStrike" cap="none" dirty="0">
                <a:solidFill>
                  <a:schemeClr val="lt1"/>
                </a:solidFill>
                <a:latin typeface="Courier"/>
                <a:ea typeface="Courier"/>
                <a:cs typeface="Courier"/>
                <a:sym typeface="Courier New"/>
              </a:rPr>
              <a:t>Δώστε το όνομα του αρχείου</a:t>
            </a:r>
            <a:r>
              <a:rPr lang="en-US" sz="2200" i="0" u="none" strike="noStrike" cap="none" dirty="0">
                <a:solidFill>
                  <a:schemeClr val="lt1"/>
                </a:solidFill>
                <a:latin typeface="Courier"/>
                <a:ea typeface="Courier"/>
                <a:cs typeface="Courier"/>
                <a:sym typeface="Courier New"/>
              </a:rPr>
              <a:t>: ')</a:t>
            </a:r>
          </a:p>
          <a:p>
            <a:pPr marL="0" marR="0" lvl="0" indent="0" algn="l" rtl="0">
              <a:lnSpc>
                <a:spcPct val="100000"/>
              </a:lnSpc>
              <a:spcBef>
                <a:spcPts val="0"/>
              </a:spcBef>
              <a:spcAft>
                <a:spcPts val="0"/>
              </a:spcAft>
              <a:buClr>
                <a:srgbClr val="FFFF00"/>
              </a:buClr>
              <a:buSzPct val="25000"/>
              <a:buFont typeface="Cabin"/>
              <a:buNone/>
            </a:pPr>
            <a:r>
              <a:rPr lang="en-US" sz="2200" dirty="0">
                <a:solidFill>
                  <a:srgbClr val="FFFF00"/>
                </a:solidFill>
                <a:latin typeface="Courier"/>
                <a:ea typeface="Courier"/>
                <a:cs typeface="Courier"/>
                <a:sym typeface="Courier New"/>
              </a:rPr>
              <a:t>  </a:t>
            </a:r>
            <a:r>
              <a:rPr lang="en-US" sz="2200" i="0" u="none" strike="noStrike" cap="none" dirty="0">
                <a:solidFill>
                  <a:srgbClr val="FFFF00"/>
                </a:solidFill>
                <a:latin typeface="Courier"/>
                <a:ea typeface="Courier"/>
                <a:cs typeface="Courier"/>
                <a:sym typeface="Courier New"/>
              </a:rPr>
              <a:t>try</a:t>
            </a:r>
            <a:r>
              <a:rPr lang="en-US" sz="2200"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2200" i="0" u="none" strike="noStrike" cap="none" dirty="0">
                <a:solidFill>
                  <a:schemeClr val="lt1"/>
                </a:solidFill>
                <a:latin typeface="Courier"/>
                <a:ea typeface="Courier"/>
                <a:cs typeface="Courier"/>
                <a:sym typeface="Courier New"/>
              </a:rPr>
              <a:t>      </a:t>
            </a:r>
            <a:r>
              <a:rPr lang="en-US" sz="2200" i="0" u="none" strike="noStrike" cap="none" dirty="0" err="1">
                <a:solidFill>
                  <a:srgbClr val="00FF00"/>
                </a:solidFill>
                <a:latin typeface="Courier"/>
                <a:ea typeface="Courier"/>
                <a:cs typeface="Courier"/>
                <a:sym typeface="Courier New"/>
              </a:rPr>
              <a:t>fhand</a:t>
            </a:r>
            <a:r>
              <a:rPr lang="en-US" sz="2200" i="0" u="none" strike="noStrike" cap="none" dirty="0">
                <a:solidFill>
                  <a:schemeClr val="lt1"/>
                </a:solidFill>
                <a:latin typeface="Courier"/>
                <a:ea typeface="Courier"/>
                <a:cs typeface="Courier"/>
                <a:sym typeface="Courier New"/>
              </a:rPr>
              <a:t> = </a:t>
            </a:r>
            <a:r>
              <a:rPr lang="en-US" sz="2200" i="0" u="none" strike="noStrike" cap="none" dirty="0">
                <a:solidFill>
                  <a:srgbClr val="FF00FF"/>
                </a:solidFill>
                <a:latin typeface="Courier"/>
                <a:ea typeface="Courier"/>
                <a:cs typeface="Courier"/>
                <a:sym typeface="Courier New"/>
              </a:rPr>
              <a:t>open</a:t>
            </a:r>
            <a:r>
              <a:rPr lang="en-US" sz="2200" i="0" u="none" strike="noStrike" cap="none" dirty="0">
                <a:solidFill>
                  <a:schemeClr val="lt1"/>
                </a:solidFill>
                <a:latin typeface="Courier"/>
                <a:ea typeface="Courier"/>
                <a:cs typeface="Courier"/>
                <a:sym typeface="Courier New"/>
              </a:rPr>
              <a:t>(</a:t>
            </a:r>
            <a:r>
              <a:rPr lang="el-GR" sz="2200" i="0" u="none" strike="noStrike" cap="none" dirty="0" err="1">
                <a:solidFill>
                  <a:srgbClr val="00FF00"/>
                </a:solidFill>
                <a:latin typeface="Courier"/>
                <a:ea typeface="Courier"/>
                <a:cs typeface="Courier"/>
                <a:sym typeface="Courier New"/>
              </a:rPr>
              <a:t>ον_αρχείου</a:t>
            </a:r>
            <a:r>
              <a:rPr lang="en-US" sz="2200"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rgbClr val="FFFF00"/>
              </a:buClr>
              <a:buSzPct val="25000"/>
              <a:buFont typeface="Cabin"/>
              <a:buNone/>
            </a:pPr>
            <a:r>
              <a:rPr lang="en-US" sz="2200" dirty="0">
                <a:solidFill>
                  <a:srgbClr val="FFFF00"/>
                </a:solidFill>
                <a:latin typeface="Courier"/>
                <a:ea typeface="Courier"/>
                <a:cs typeface="Courier"/>
                <a:sym typeface="Courier New"/>
              </a:rPr>
              <a:t>  </a:t>
            </a:r>
            <a:r>
              <a:rPr lang="en-US" sz="2200" i="0" u="none" strike="noStrike" cap="none" dirty="0">
                <a:solidFill>
                  <a:srgbClr val="FFFF00"/>
                </a:solidFill>
                <a:latin typeface="Courier"/>
                <a:ea typeface="Courier"/>
                <a:cs typeface="Courier"/>
                <a:sym typeface="Courier New"/>
              </a:rPr>
              <a:t>except</a:t>
            </a:r>
            <a:r>
              <a:rPr lang="en-US" sz="2200" i="0" u="none" strike="noStrike" cap="none" dirty="0">
                <a:solidFill>
                  <a:schemeClr val="lt1"/>
                </a:solidFill>
                <a:latin typeface="Courier"/>
                <a:ea typeface="Courier"/>
                <a:cs typeface="Courier"/>
                <a:sym typeface="Courier New"/>
              </a:rPr>
              <a:t>:</a:t>
            </a:r>
          </a:p>
          <a:p>
            <a:pPr lvl="0">
              <a:buClr>
                <a:schemeClr val="lt1"/>
              </a:buClr>
              <a:buSzPct val="25000"/>
            </a:pPr>
            <a:r>
              <a:rPr lang="en-US" sz="2200" i="0" u="none" strike="noStrike" cap="none" dirty="0">
                <a:solidFill>
                  <a:schemeClr val="lt1"/>
                </a:solidFill>
                <a:latin typeface="Courier"/>
                <a:ea typeface="Courier"/>
                <a:cs typeface="Courier"/>
                <a:sym typeface="Courier New"/>
              </a:rPr>
              <a:t>      </a:t>
            </a:r>
            <a:r>
              <a:rPr lang="en-US" sz="2200" i="0" u="none" strike="noStrike" cap="none" dirty="0">
                <a:solidFill>
                  <a:srgbClr val="FFFF00"/>
                </a:solidFill>
                <a:latin typeface="Courier"/>
                <a:ea typeface="Courier"/>
                <a:cs typeface="Courier"/>
                <a:sym typeface="Courier New"/>
              </a:rPr>
              <a:t>print</a:t>
            </a:r>
            <a:r>
              <a:rPr lang="en-US" sz="2200" dirty="0">
                <a:solidFill>
                  <a:schemeClr val="lt1"/>
                </a:solidFill>
                <a:latin typeface="Courier"/>
                <a:ea typeface="Courier"/>
                <a:cs typeface="Courier"/>
                <a:sym typeface="Courier New"/>
              </a:rPr>
              <a:t>(</a:t>
            </a:r>
            <a:r>
              <a:rPr lang="en-US" sz="2200" i="0" u="none" strike="noStrike" cap="none" dirty="0">
                <a:solidFill>
                  <a:schemeClr val="lt1"/>
                </a:solidFill>
                <a:latin typeface="Courier"/>
                <a:ea typeface="Courier"/>
                <a:cs typeface="Courier"/>
                <a:sym typeface="Courier New"/>
              </a:rPr>
              <a:t>'</a:t>
            </a:r>
            <a:r>
              <a:rPr lang="el-GR" sz="2200" i="0" u="none" strike="noStrike" cap="none" dirty="0">
                <a:solidFill>
                  <a:schemeClr val="lt1"/>
                </a:solidFill>
                <a:latin typeface="Courier"/>
                <a:ea typeface="Courier"/>
                <a:cs typeface="Courier"/>
                <a:sym typeface="Courier New"/>
              </a:rPr>
              <a:t>Το αρχείο δεν μπορεί να ανοίξει</a:t>
            </a:r>
            <a:r>
              <a:rPr lang="en-US" sz="2200" i="0" u="none" strike="noStrike" cap="none" dirty="0">
                <a:solidFill>
                  <a:schemeClr val="lt1"/>
                </a:solidFill>
                <a:latin typeface="Courier"/>
                <a:ea typeface="Courier"/>
                <a:cs typeface="Courier"/>
                <a:sym typeface="Courier New"/>
              </a:rPr>
              <a:t>:', </a:t>
            </a:r>
            <a:r>
              <a:rPr lang="el-GR" sz="2200" i="0" u="none" strike="noStrike" cap="none" dirty="0" err="1">
                <a:solidFill>
                  <a:srgbClr val="00FF00"/>
                </a:solidFill>
                <a:latin typeface="Courier"/>
                <a:ea typeface="Courier"/>
                <a:cs typeface="Courier"/>
                <a:sym typeface="Courier New"/>
              </a:rPr>
              <a:t>ον_αρχείου</a:t>
            </a:r>
            <a:r>
              <a:rPr lang="en-US" sz="2200" dirty="0">
                <a:solidFill>
                  <a:schemeClr val="lt1"/>
                </a:solidFill>
                <a:latin typeface="Courier"/>
                <a:ea typeface="Courier"/>
                <a:cs typeface="Courier"/>
                <a:sym typeface="Courier New"/>
              </a:rPr>
              <a:t>)</a:t>
            </a:r>
            <a:endParaRPr lang="en-US" sz="2200" i="0" u="none" strike="noStrike" cap="none" dirty="0">
              <a:solidFill>
                <a:srgbClr val="00FF00"/>
              </a:solidFill>
              <a:latin typeface="Courier"/>
              <a:ea typeface="Courier"/>
              <a:cs typeface="Courier"/>
              <a:sym typeface="Courier New"/>
            </a:endParaRPr>
          </a:p>
          <a:p>
            <a:pPr marL="0" marR="0" lvl="0" indent="0" algn="l" rtl="0">
              <a:lnSpc>
                <a:spcPct val="100000"/>
              </a:lnSpc>
              <a:spcBef>
                <a:spcPts val="0"/>
              </a:spcBef>
              <a:spcAft>
                <a:spcPts val="0"/>
              </a:spcAft>
              <a:buClr>
                <a:schemeClr val="lt1"/>
              </a:buClr>
              <a:buSzPct val="25000"/>
              <a:buFont typeface="Cabin"/>
              <a:buNone/>
            </a:pPr>
            <a:r>
              <a:rPr lang="en-US" sz="2200" i="0" u="none" strike="noStrike" cap="none" dirty="0">
                <a:solidFill>
                  <a:schemeClr val="lt1"/>
                </a:solidFill>
                <a:latin typeface="Courier"/>
                <a:ea typeface="Courier"/>
                <a:cs typeface="Courier"/>
                <a:sym typeface="Courier New"/>
              </a:rPr>
              <a:t>      </a:t>
            </a:r>
            <a:r>
              <a:rPr lang="en-US" sz="2200" i="0" u="none" strike="noStrike" cap="none" dirty="0">
                <a:solidFill>
                  <a:srgbClr val="FF00FF"/>
                </a:solidFill>
                <a:latin typeface="Courier"/>
                <a:ea typeface="Courier"/>
                <a:cs typeface="Courier"/>
                <a:sym typeface="Courier New"/>
              </a:rPr>
              <a:t>quit</a:t>
            </a:r>
            <a:r>
              <a:rPr lang="en-US" sz="2200"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Font typeface="Cabin"/>
              <a:buNone/>
            </a:pPr>
            <a:endParaRPr sz="2200" dirty="0">
              <a:solidFill>
                <a:schemeClr val="lt1"/>
              </a:solidFill>
              <a:latin typeface="Courier"/>
              <a:ea typeface="Courier"/>
              <a:cs typeface="Courier"/>
              <a:sym typeface="Courier New"/>
            </a:endParaRPr>
          </a:p>
          <a:p>
            <a:pPr marL="0" marR="0" lvl="0" indent="0" algn="l" rtl="0">
              <a:lnSpc>
                <a:spcPct val="100000"/>
              </a:lnSpc>
              <a:spcBef>
                <a:spcPts val="0"/>
              </a:spcBef>
              <a:spcAft>
                <a:spcPts val="0"/>
              </a:spcAft>
              <a:buClr>
                <a:srgbClr val="00FF00"/>
              </a:buClr>
              <a:buSzPct val="25000"/>
              <a:buFont typeface="Cabin"/>
              <a:buNone/>
            </a:pPr>
            <a:r>
              <a:rPr lang="en-US" sz="2200" dirty="0">
                <a:solidFill>
                  <a:srgbClr val="00FF00"/>
                </a:solidFill>
                <a:latin typeface="Courier"/>
                <a:ea typeface="Courier"/>
                <a:cs typeface="Courier"/>
                <a:sym typeface="Courier New"/>
              </a:rPr>
              <a:t>  </a:t>
            </a:r>
            <a:r>
              <a:rPr lang="el-GR" sz="2200" i="0" u="none" strike="noStrike" cap="none" dirty="0">
                <a:solidFill>
                  <a:srgbClr val="00FF00"/>
                </a:solidFill>
                <a:latin typeface="Courier"/>
                <a:ea typeface="Courier"/>
                <a:cs typeface="Courier"/>
                <a:sym typeface="Courier New"/>
              </a:rPr>
              <a:t>πλήθος</a:t>
            </a:r>
            <a:r>
              <a:rPr lang="en-US" sz="2200" i="0" u="none" strike="noStrike" cap="none" dirty="0">
                <a:solidFill>
                  <a:schemeClr val="lt1"/>
                </a:solidFill>
                <a:latin typeface="Courier"/>
                <a:ea typeface="Courier"/>
                <a:cs typeface="Courier"/>
                <a:sym typeface="Courier New"/>
              </a:rPr>
              <a:t> = 0</a:t>
            </a:r>
          </a:p>
          <a:p>
            <a:pPr marL="0" marR="0" lvl="0" indent="0" algn="l" rtl="0">
              <a:lnSpc>
                <a:spcPct val="100000"/>
              </a:lnSpc>
              <a:spcBef>
                <a:spcPts val="0"/>
              </a:spcBef>
              <a:spcAft>
                <a:spcPts val="0"/>
              </a:spcAft>
              <a:buClr>
                <a:srgbClr val="FFFF00"/>
              </a:buClr>
              <a:buSzPct val="25000"/>
              <a:buFont typeface="Cabin"/>
              <a:buNone/>
            </a:pPr>
            <a:r>
              <a:rPr lang="en-US" sz="2200" dirty="0">
                <a:solidFill>
                  <a:srgbClr val="FFFF00"/>
                </a:solidFill>
                <a:latin typeface="Courier"/>
                <a:ea typeface="Courier"/>
                <a:cs typeface="Courier"/>
                <a:sym typeface="Courier New"/>
              </a:rPr>
              <a:t>  </a:t>
            </a:r>
            <a:r>
              <a:rPr lang="en-US" sz="2200" i="0" u="none" strike="noStrike" cap="none" dirty="0">
                <a:solidFill>
                  <a:srgbClr val="FFFF00"/>
                </a:solidFill>
                <a:latin typeface="Courier"/>
                <a:ea typeface="Courier"/>
                <a:cs typeface="Courier"/>
                <a:sym typeface="Courier New"/>
              </a:rPr>
              <a:t>for</a:t>
            </a:r>
            <a:r>
              <a:rPr lang="en-US" sz="2200" i="0" u="none" strike="noStrike" cap="none" dirty="0">
                <a:solidFill>
                  <a:schemeClr val="lt1"/>
                </a:solidFill>
                <a:latin typeface="Courier"/>
                <a:ea typeface="Courier"/>
                <a:cs typeface="Courier"/>
                <a:sym typeface="Courier New"/>
              </a:rPr>
              <a:t> </a:t>
            </a:r>
            <a:r>
              <a:rPr lang="el-GR" sz="2200" i="0" u="none" strike="noStrike" cap="none" dirty="0">
                <a:solidFill>
                  <a:srgbClr val="00FF00"/>
                </a:solidFill>
                <a:latin typeface="Courier"/>
                <a:ea typeface="Courier"/>
                <a:cs typeface="Courier"/>
                <a:sym typeface="Courier New"/>
              </a:rPr>
              <a:t>γραμμή</a:t>
            </a:r>
            <a:r>
              <a:rPr lang="en-US" sz="2200" i="0" u="none" strike="noStrike" cap="none" dirty="0">
                <a:solidFill>
                  <a:schemeClr val="lt1"/>
                </a:solidFill>
                <a:latin typeface="Courier"/>
                <a:ea typeface="Courier"/>
                <a:cs typeface="Courier"/>
                <a:sym typeface="Courier New"/>
              </a:rPr>
              <a:t> </a:t>
            </a:r>
            <a:r>
              <a:rPr lang="en-US" sz="2200" i="0" u="none" strike="noStrike" cap="none" dirty="0">
                <a:solidFill>
                  <a:srgbClr val="FFFF00"/>
                </a:solidFill>
                <a:latin typeface="Courier"/>
                <a:ea typeface="Courier"/>
                <a:cs typeface="Courier"/>
                <a:sym typeface="Courier New"/>
              </a:rPr>
              <a:t>in</a:t>
            </a:r>
            <a:r>
              <a:rPr lang="en-US" sz="2200" i="0" u="none" strike="noStrike" cap="none" dirty="0">
                <a:solidFill>
                  <a:schemeClr val="lt1"/>
                </a:solidFill>
                <a:latin typeface="Courier"/>
                <a:ea typeface="Courier"/>
                <a:cs typeface="Courier"/>
                <a:sym typeface="Courier New"/>
              </a:rPr>
              <a:t> </a:t>
            </a:r>
            <a:r>
              <a:rPr lang="en-US" sz="2200" i="0" u="none" strike="noStrike" cap="none" dirty="0" err="1">
                <a:solidFill>
                  <a:srgbClr val="00FF00"/>
                </a:solidFill>
                <a:latin typeface="Courier"/>
                <a:ea typeface="Courier"/>
                <a:cs typeface="Courier"/>
                <a:sym typeface="Courier New"/>
              </a:rPr>
              <a:t>fhand</a:t>
            </a:r>
            <a:r>
              <a:rPr lang="en-US" sz="2200"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2200" i="0" u="none" strike="noStrike" cap="none" dirty="0">
                <a:solidFill>
                  <a:schemeClr val="lt1"/>
                </a:solidFill>
                <a:latin typeface="Courier"/>
                <a:ea typeface="Courier"/>
                <a:cs typeface="Courier"/>
                <a:sym typeface="Courier New"/>
              </a:rPr>
              <a:t>      </a:t>
            </a:r>
            <a:r>
              <a:rPr lang="en-US" sz="2200" i="0" u="none" strike="noStrike" cap="none" dirty="0">
                <a:solidFill>
                  <a:srgbClr val="FFFF00"/>
                </a:solidFill>
                <a:latin typeface="Courier"/>
                <a:ea typeface="Courier"/>
                <a:cs typeface="Courier"/>
                <a:sym typeface="Courier New"/>
              </a:rPr>
              <a:t>if</a:t>
            </a:r>
            <a:r>
              <a:rPr lang="en-US" sz="2200" i="0" u="none" strike="noStrike" cap="none" dirty="0">
                <a:solidFill>
                  <a:schemeClr val="lt1"/>
                </a:solidFill>
                <a:latin typeface="Courier"/>
                <a:ea typeface="Courier"/>
                <a:cs typeface="Courier"/>
                <a:sym typeface="Courier New"/>
              </a:rPr>
              <a:t> </a:t>
            </a:r>
            <a:r>
              <a:rPr lang="el-GR" sz="2200" i="0" u="none" strike="noStrike" cap="none" dirty="0">
                <a:solidFill>
                  <a:srgbClr val="00FF00"/>
                </a:solidFill>
                <a:latin typeface="Courier"/>
                <a:ea typeface="Courier"/>
                <a:cs typeface="Courier"/>
                <a:sym typeface="Courier New"/>
              </a:rPr>
              <a:t>γραμμή</a:t>
            </a:r>
            <a:r>
              <a:rPr lang="en-US" sz="2200" i="0" u="none" strike="noStrike" cap="none" dirty="0">
                <a:solidFill>
                  <a:srgbClr val="FF00FF"/>
                </a:solidFill>
                <a:latin typeface="Courier"/>
                <a:ea typeface="Courier"/>
                <a:cs typeface="Courier"/>
                <a:sym typeface="Courier New"/>
              </a:rPr>
              <a:t>.</a:t>
            </a:r>
            <a:r>
              <a:rPr lang="en-US" sz="2200" i="0" u="none" strike="noStrike" cap="none" dirty="0" err="1">
                <a:solidFill>
                  <a:srgbClr val="FF00FF"/>
                </a:solidFill>
                <a:latin typeface="Courier"/>
                <a:ea typeface="Courier"/>
                <a:cs typeface="Courier"/>
                <a:sym typeface="Courier New"/>
              </a:rPr>
              <a:t>startswith</a:t>
            </a:r>
            <a:r>
              <a:rPr lang="en-US" sz="2200" i="0" u="none" strike="noStrike" cap="none" dirty="0">
                <a:solidFill>
                  <a:schemeClr val="lt1"/>
                </a:solidFill>
                <a:latin typeface="Courier"/>
                <a:ea typeface="Courier"/>
                <a:cs typeface="Courier"/>
                <a:sym typeface="Courier New"/>
              </a:rPr>
              <a:t>('Subject:') :</a:t>
            </a:r>
          </a:p>
          <a:p>
            <a:pPr marL="0" marR="0" lvl="0" indent="0" algn="l" rtl="0">
              <a:lnSpc>
                <a:spcPct val="100000"/>
              </a:lnSpc>
              <a:spcBef>
                <a:spcPts val="0"/>
              </a:spcBef>
              <a:spcAft>
                <a:spcPts val="0"/>
              </a:spcAft>
              <a:buClr>
                <a:schemeClr val="lt1"/>
              </a:buClr>
              <a:buSzPct val="25000"/>
              <a:buFont typeface="Cabin"/>
              <a:buNone/>
            </a:pPr>
            <a:r>
              <a:rPr lang="en-US" sz="2200" i="0" u="none" strike="noStrike" cap="none" dirty="0">
                <a:solidFill>
                  <a:schemeClr val="lt1"/>
                </a:solidFill>
                <a:latin typeface="Courier"/>
                <a:ea typeface="Courier"/>
                <a:cs typeface="Courier"/>
                <a:sym typeface="Courier New"/>
              </a:rPr>
              <a:t>          </a:t>
            </a:r>
            <a:r>
              <a:rPr lang="el-GR" sz="2200" i="0" u="none" strike="noStrike" cap="none" dirty="0">
                <a:solidFill>
                  <a:srgbClr val="00FF00"/>
                </a:solidFill>
                <a:latin typeface="Courier"/>
                <a:ea typeface="Courier"/>
                <a:cs typeface="Courier"/>
                <a:sym typeface="Courier New"/>
              </a:rPr>
              <a:t>πλήθος</a:t>
            </a:r>
            <a:r>
              <a:rPr lang="en-US" sz="2200" i="0" u="none" strike="noStrike" cap="none" dirty="0">
                <a:solidFill>
                  <a:schemeClr val="lt1"/>
                </a:solidFill>
                <a:latin typeface="Courier"/>
                <a:ea typeface="Courier"/>
                <a:cs typeface="Courier"/>
                <a:sym typeface="Courier New"/>
              </a:rPr>
              <a:t> = </a:t>
            </a:r>
            <a:r>
              <a:rPr lang="el-GR" sz="2200" i="0" u="none" strike="noStrike" cap="none" dirty="0">
                <a:solidFill>
                  <a:srgbClr val="00FF00"/>
                </a:solidFill>
                <a:latin typeface="Courier"/>
                <a:ea typeface="Courier"/>
                <a:cs typeface="Courier"/>
                <a:sym typeface="Courier New"/>
              </a:rPr>
              <a:t>πλήθος</a:t>
            </a:r>
            <a:r>
              <a:rPr lang="en-US" sz="2200" i="0" u="none" strike="noStrike" cap="none" dirty="0">
                <a:solidFill>
                  <a:schemeClr val="lt1"/>
                </a:solidFill>
                <a:latin typeface="Courier"/>
                <a:ea typeface="Courier"/>
                <a:cs typeface="Courier"/>
                <a:sym typeface="Courier New"/>
              </a:rPr>
              <a:t> + 1</a:t>
            </a:r>
          </a:p>
          <a:p>
            <a:pPr lvl="0">
              <a:buClr>
                <a:srgbClr val="FFFF00"/>
              </a:buClr>
              <a:buSzPct val="25000"/>
            </a:pPr>
            <a:r>
              <a:rPr lang="en-US" sz="2200" dirty="0">
                <a:solidFill>
                  <a:srgbClr val="FFFF00"/>
                </a:solidFill>
                <a:latin typeface="Courier"/>
                <a:ea typeface="Courier"/>
                <a:cs typeface="Courier"/>
                <a:sym typeface="Courier New"/>
              </a:rPr>
              <a:t>  </a:t>
            </a:r>
            <a:r>
              <a:rPr lang="en-US" sz="2200" i="0" u="none" strike="noStrike" cap="none" dirty="0">
                <a:solidFill>
                  <a:srgbClr val="FFFF00"/>
                </a:solidFill>
                <a:latin typeface="Courier"/>
                <a:ea typeface="Courier"/>
                <a:cs typeface="Courier"/>
                <a:sym typeface="Courier New"/>
              </a:rPr>
              <a:t>print</a:t>
            </a:r>
            <a:r>
              <a:rPr lang="en-US" sz="2200" dirty="0">
                <a:solidFill>
                  <a:schemeClr val="lt1"/>
                </a:solidFill>
                <a:latin typeface="Courier"/>
                <a:ea typeface="Courier"/>
                <a:cs typeface="Courier"/>
                <a:sym typeface="Courier New"/>
              </a:rPr>
              <a:t>(</a:t>
            </a:r>
            <a:r>
              <a:rPr lang="en-US" sz="2200" i="0" u="none" strike="noStrike" cap="none" dirty="0">
                <a:solidFill>
                  <a:schemeClr val="lt1"/>
                </a:solidFill>
                <a:latin typeface="Courier"/>
                <a:ea typeface="Courier"/>
                <a:cs typeface="Courier"/>
                <a:sym typeface="Courier New"/>
              </a:rPr>
              <a:t>'</a:t>
            </a:r>
            <a:r>
              <a:rPr lang="el-GR" sz="2200" i="0" u="none" strike="noStrike" cap="none" dirty="0">
                <a:solidFill>
                  <a:schemeClr val="lt1"/>
                </a:solidFill>
                <a:latin typeface="Courier"/>
                <a:ea typeface="Courier"/>
                <a:cs typeface="Courier"/>
                <a:sym typeface="Courier New"/>
              </a:rPr>
              <a:t>Βρέθηκαν</a:t>
            </a:r>
            <a:r>
              <a:rPr lang="en-US" sz="2200" i="0" u="none" strike="noStrike" cap="none" dirty="0">
                <a:solidFill>
                  <a:schemeClr val="lt1"/>
                </a:solidFill>
                <a:latin typeface="Courier"/>
                <a:ea typeface="Courier"/>
                <a:cs typeface="Courier"/>
                <a:sym typeface="Courier New"/>
              </a:rPr>
              <a:t>', </a:t>
            </a:r>
            <a:r>
              <a:rPr lang="el-GR" sz="2200" i="0" u="none" strike="noStrike" cap="none" dirty="0">
                <a:solidFill>
                  <a:srgbClr val="00FF00"/>
                </a:solidFill>
                <a:latin typeface="Courier"/>
                <a:ea typeface="Courier"/>
                <a:cs typeface="Courier"/>
                <a:sym typeface="Courier New"/>
              </a:rPr>
              <a:t>πλήθος</a:t>
            </a:r>
            <a:r>
              <a:rPr lang="en-US" sz="2200" i="0" u="none" strike="noStrike" cap="none" dirty="0">
                <a:solidFill>
                  <a:schemeClr val="lt1"/>
                </a:solidFill>
                <a:latin typeface="Courier"/>
                <a:ea typeface="Courier"/>
                <a:cs typeface="Courier"/>
                <a:sym typeface="Courier New"/>
              </a:rPr>
              <a:t>, '</a:t>
            </a:r>
            <a:r>
              <a:rPr lang="el-GR" sz="2200" i="0" u="none" strike="noStrike" cap="none" dirty="0">
                <a:solidFill>
                  <a:schemeClr val="lt1"/>
                </a:solidFill>
                <a:latin typeface="Courier"/>
                <a:ea typeface="Courier"/>
                <a:cs typeface="Courier"/>
                <a:sym typeface="Courier New"/>
              </a:rPr>
              <a:t>γραμμές </a:t>
            </a:r>
            <a:r>
              <a:rPr lang="en-US" sz="2200" i="0" u="none" strike="noStrike" cap="none" dirty="0">
                <a:solidFill>
                  <a:schemeClr val="lt1"/>
                </a:solidFill>
                <a:latin typeface="Courier"/>
                <a:ea typeface="Courier"/>
                <a:cs typeface="Courier"/>
                <a:sym typeface="Courier New"/>
              </a:rPr>
              <a:t>subject </a:t>
            </a:r>
            <a:r>
              <a:rPr lang="el-GR" sz="2200" i="0" u="none" strike="noStrike" cap="none" dirty="0">
                <a:solidFill>
                  <a:schemeClr val="lt1"/>
                </a:solidFill>
                <a:latin typeface="Courier"/>
                <a:ea typeface="Courier"/>
                <a:cs typeface="Courier"/>
                <a:sym typeface="Courier New"/>
              </a:rPr>
              <a:t>στο</a:t>
            </a:r>
            <a:r>
              <a:rPr lang="en-US" sz="2200" i="0" u="none" strike="noStrike" cap="none" dirty="0">
                <a:solidFill>
                  <a:schemeClr val="lt1"/>
                </a:solidFill>
                <a:latin typeface="Courier"/>
                <a:ea typeface="Courier"/>
                <a:cs typeface="Courier"/>
                <a:sym typeface="Courier New"/>
              </a:rPr>
              <a:t>', </a:t>
            </a:r>
            <a:r>
              <a:rPr lang="el-GR" sz="2200" i="0" u="none" strike="noStrike" cap="none" dirty="0" err="1">
                <a:solidFill>
                  <a:schemeClr val="lt1"/>
                </a:solidFill>
                <a:latin typeface="Courier"/>
                <a:ea typeface="Courier"/>
                <a:cs typeface="Courier"/>
                <a:sym typeface="Courier New"/>
              </a:rPr>
              <a:t>ον_αρχείου</a:t>
            </a:r>
            <a:r>
              <a:rPr lang="en-US" sz="2200" dirty="0">
                <a:solidFill>
                  <a:schemeClr val="lt1"/>
                </a:solidFill>
                <a:latin typeface="Courier"/>
                <a:ea typeface="Courier"/>
                <a:cs typeface="Courier"/>
                <a:sym typeface="Courier New"/>
              </a:rPr>
              <a:t>)</a:t>
            </a:r>
            <a:endParaRPr lang="en-US" sz="2200" i="0" u="none" strike="noStrike" cap="none" dirty="0">
              <a:solidFill>
                <a:schemeClr val="lt1"/>
              </a:solidFill>
              <a:latin typeface="Courier"/>
              <a:ea typeface="Courier"/>
              <a:cs typeface="Courier"/>
              <a:sym typeface="Courier New"/>
            </a:endParaRPr>
          </a:p>
        </p:txBody>
      </p:sp>
      <p:sp>
        <p:nvSpPr>
          <p:cNvPr id="366" name="Shape 366"/>
          <p:cNvSpPr txBox="1"/>
          <p:nvPr/>
        </p:nvSpPr>
        <p:spPr>
          <a:xfrm>
            <a:off x="633014" y="5988297"/>
            <a:ext cx="7502399" cy="26162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00FF"/>
              </a:buClr>
              <a:buSzPct val="25000"/>
              <a:buFont typeface="Cabin"/>
              <a:buNone/>
            </a:pPr>
            <a:r>
              <a:rPr lang="el-GR" sz="2800" u="none" strike="noStrike" cap="none" dirty="0">
                <a:solidFill>
                  <a:srgbClr val="FF00FF"/>
                </a:solidFill>
                <a:latin typeface="Arial" charset="0"/>
                <a:ea typeface="Arial" charset="0"/>
                <a:cs typeface="Arial" charset="0"/>
                <a:sym typeface="Cabin"/>
              </a:rPr>
              <a:t>Δώστε το όνομα του αρχείου</a:t>
            </a:r>
            <a:r>
              <a:rPr lang="en-US" sz="2800" u="none" strike="noStrike" cap="none" dirty="0">
                <a:solidFill>
                  <a:srgbClr val="FF00FF"/>
                </a:solidFill>
                <a:latin typeface="Arial" charset="0"/>
                <a:ea typeface="Arial" charset="0"/>
                <a:cs typeface="Arial" charset="0"/>
                <a:sym typeface="Cabin"/>
              </a:rPr>
              <a:t>: </a:t>
            </a:r>
            <a:r>
              <a:rPr lang="en-US" sz="2800" u="none" strike="noStrike" cap="none" dirty="0">
                <a:solidFill>
                  <a:srgbClr val="FFFF00"/>
                </a:solidFill>
                <a:latin typeface="Arial" charset="0"/>
                <a:ea typeface="Arial" charset="0"/>
                <a:cs typeface="Arial" charset="0"/>
                <a:sym typeface="Cabin"/>
              </a:rPr>
              <a:t>mbox.txt</a:t>
            </a:r>
          </a:p>
          <a:p>
            <a:pPr marL="0" marR="0" lvl="0" indent="0" algn="l" rtl="0">
              <a:lnSpc>
                <a:spcPct val="100000"/>
              </a:lnSpc>
              <a:spcBef>
                <a:spcPts val="0"/>
              </a:spcBef>
              <a:spcAft>
                <a:spcPts val="0"/>
              </a:spcAft>
              <a:buClr>
                <a:srgbClr val="FF00FF"/>
              </a:buClr>
              <a:buSzPct val="25000"/>
              <a:buFont typeface="Cabin"/>
              <a:buNone/>
            </a:pPr>
            <a:r>
              <a:rPr lang="el-GR" sz="2800" u="none" strike="noStrike" cap="none" dirty="0">
                <a:solidFill>
                  <a:srgbClr val="FF00FF"/>
                </a:solidFill>
                <a:latin typeface="Arial" charset="0"/>
                <a:ea typeface="Arial" charset="0"/>
                <a:cs typeface="Arial" charset="0"/>
                <a:sym typeface="Cabin"/>
              </a:rPr>
              <a:t>Βρέθηκαν </a:t>
            </a:r>
            <a:r>
              <a:rPr lang="en-US" sz="2800" u="none" strike="noStrike" cap="none" dirty="0">
                <a:solidFill>
                  <a:srgbClr val="FF00FF"/>
                </a:solidFill>
                <a:latin typeface="Arial" charset="0"/>
                <a:ea typeface="Arial" charset="0"/>
                <a:cs typeface="Arial" charset="0"/>
                <a:sym typeface="Cabin"/>
              </a:rPr>
              <a:t>1797 </a:t>
            </a:r>
            <a:r>
              <a:rPr lang="el-GR" sz="2800" u="none" strike="noStrike" cap="none" dirty="0">
                <a:solidFill>
                  <a:srgbClr val="FF00FF"/>
                </a:solidFill>
                <a:latin typeface="Arial" charset="0"/>
                <a:ea typeface="Arial" charset="0"/>
                <a:cs typeface="Arial" charset="0"/>
                <a:sym typeface="Cabin"/>
              </a:rPr>
              <a:t>γραμμές </a:t>
            </a:r>
            <a:r>
              <a:rPr lang="en-US" sz="2800" u="none" strike="noStrike" cap="none" dirty="0">
                <a:solidFill>
                  <a:srgbClr val="FF00FF"/>
                </a:solidFill>
                <a:latin typeface="Arial" charset="0"/>
                <a:ea typeface="Arial" charset="0"/>
                <a:cs typeface="Arial" charset="0"/>
                <a:sym typeface="Cabin"/>
              </a:rPr>
              <a:t>subject </a:t>
            </a:r>
            <a:r>
              <a:rPr lang="el-GR" sz="2800" u="none" strike="noStrike" cap="none" dirty="0">
                <a:solidFill>
                  <a:srgbClr val="FF00FF"/>
                </a:solidFill>
                <a:latin typeface="Arial" charset="0"/>
                <a:ea typeface="Arial" charset="0"/>
                <a:cs typeface="Arial" charset="0"/>
                <a:sym typeface="Cabin"/>
              </a:rPr>
              <a:t>στο</a:t>
            </a:r>
            <a:r>
              <a:rPr lang="en-US" sz="2800" u="none" strike="noStrike" cap="none" dirty="0">
                <a:solidFill>
                  <a:srgbClr val="FF00FF"/>
                </a:solidFill>
                <a:latin typeface="Arial" charset="0"/>
                <a:ea typeface="Arial" charset="0"/>
                <a:cs typeface="Arial" charset="0"/>
                <a:sym typeface="Cabin"/>
              </a:rPr>
              <a:t> mbox.txt</a:t>
            </a:r>
          </a:p>
          <a:p>
            <a:pPr marL="0" marR="0" lvl="0" indent="0" algn="ctr" rtl="0">
              <a:lnSpc>
                <a:spcPct val="100000"/>
              </a:lnSpc>
              <a:spcBef>
                <a:spcPts val="0"/>
              </a:spcBef>
              <a:spcAft>
                <a:spcPts val="0"/>
              </a:spcAft>
              <a:buNone/>
            </a:pPr>
            <a:endParaRPr sz="2800" u="none" strike="noStrike" cap="none" dirty="0">
              <a:solidFill>
                <a:srgbClr val="FF00FF"/>
              </a:solidFill>
              <a:latin typeface="Arial" charset="0"/>
              <a:ea typeface="Arial" charset="0"/>
              <a:cs typeface="Arial" charset="0"/>
              <a:sym typeface="Cabin"/>
            </a:endParaRPr>
          </a:p>
          <a:p>
            <a:pPr marL="0" marR="0" lvl="0" indent="0" algn="l" rtl="0">
              <a:lnSpc>
                <a:spcPct val="100000"/>
              </a:lnSpc>
              <a:spcBef>
                <a:spcPts val="0"/>
              </a:spcBef>
              <a:spcAft>
                <a:spcPts val="0"/>
              </a:spcAft>
              <a:buClr>
                <a:srgbClr val="FF00FF"/>
              </a:buClr>
              <a:buSzPct val="25000"/>
              <a:buFont typeface="Cabin"/>
              <a:buNone/>
            </a:pPr>
            <a:r>
              <a:rPr lang="el-GR" sz="2800" u="none" strike="noStrike" cap="none" dirty="0">
                <a:solidFill>
                  <a:srgbClr val="FF00FF"/>
                </a:solidFill>
                <a:latin typeface="Arial" charset="0"/>
                <a:ea typeface="Arial" charset="0"/>
                <a:cs typeface="Arial" charset="0"/>
                <a:sym typeface="Cabin"/>
              </a:rPr>
              <a:t>Δώστε το όνομα του αρχείου</a:t>
            </a:r>
            <a:r>
              <a:rPr lang="en-US" sz="2800" u="none" strike="noStrike" cap="none" dirty="0">
                <a:solidFill>
                  <a:srgbClr val="FF00FF"/>
                </a:solidFill>
                <a:latin typeface="Arial" charset="0"/>
                <a:ea typeface="Arial" charset="0"/>
                <a:cs typeface="Arial" charset="0"/>
                <a:sym typeface="Cabin"/>
              </a:rPr>
              <a:t>: </a:t>
            </a:r>
            <a:r>
              <a:rPr lang="en-US" sz="2800" u="none" strike="noStrike" cap="none" dirty="0" err="1">
                <a:solidFill>
                  <a:srgbClr val="FFFF00"/>
                </a:solidFill>
                <a:latin typeface="Arial" charset="0"/>
                <a:ea typeface="Arial" charset="0"/>
                <a:cs typeface="Arial" charset="0"/>
                <a:sym typeface="Cabin"/>
              </a:rPr>
              <a:t>na</a:t>
            </a:r>
            <a:r>
              <a:rPr lang="en-US" sz="2800" u="none" strike="noStrike" cap="none" dirty="0">
                <a:solidFill>
                  <a:srgbClr val="FFFF00"/>
                </a:solidFill>
                <a:latin typeface="Arial" charset="0"/>
                <a:ea typeface="Arial" charset="0"/>
                <a:cs typeface="Arial" charset="0"/>
                <a:sym typeface="Cabin"/>
              </a:rPr>
              <a:t> </a:t>
            </a:r>
            <a:r>
              <a:rPr lang="en-US" sz="2800" u="none" strike="noStrike" cap="none" dirty="0" err="1">
                <a:solidFill>
                  <a:srgbClr val="FFFF00"/>
                </a:solidFill>
                <a:latin typeface="Arial" charset="0"/>
                <a:ea typeface="Arial" charset="0"/>
                <a:cs typeface="Arial" charset="0"/>
                <a:sym typeface="Cabin"/>
              </a:rPr>
              <a:t>na</a:t>
            </a:r>
            <a:r>
              <a:rPr lang="en-US" sz="2800" u="none" strike="noStrike" cap="none" dirty="0">
                <a:solidFill>
                  <a:srgbClr val="FFFF00"/>
                </a:solidFill>
                <a:latin typeface="Arial" charset="0"/>
                <a:ea typeface="Arial" charset="0"/>
                <a:cs typeface="Arial" charset="0"/>
                <a:sym typeface="Cabin"/>
              </a:rPr>
              <a:t> boo boo</a:t>
            </a:r>
          </a:p>
          <a:p>
            <a:pPr marL="0" marR="0" lvl="0" indent="0" algn="l" rtl="0">
              <a:lnSpc>
                <a:spcPct val="100000"/>
              </a:lnSpc>
              <a:spcBef>
                <a:spcPts val="0"/>
              </a:spcBef>
              <a:spcAft>
                <a:spcPts val="0"/>
              </a:spcAft>
              <a:buClr>
                <a:srgbClr val="FF00FF"/>
              </a:buClr>
              <a:buSzPct val="25000"/>
              <a:buFont typeface="Cabin"/>
              <a:buNone/>
            </a:pPr>
            <a:r>
              <a:rPr lang="el-GR" sz="2800" u="none" strike="noStrike" cap="none" dirty="0">
                <a:solidFill>
                  <a:srgbClr val="FF00FF"/>
                </a:solidFill>
                <a:latin typeface="Arial" charset="0"/>
                <a:ea typeface="Arial" charset="0"/>
                <a:cs typeface="Arial" charset="0"/>
                <a:sym typeface="Cabin"/>
              </a:rPr>
              <a:t>Το αρχείο δεν μπορεί να ανοίξει</a:t>
            </a:r>
            <a:r>
              <a:rPr lang="en-US" sz="2800" u="none" strike="noStrike" cap="none" dirty="0">
                <a:solidFill>
                  <a:srgbClr val="FF00FF"/>
                </a:solidFill>
                <a:latin typeface="Arial" charset="0"/>
                <a:ea typeface="Arial" charset="0"/>
                <a:cs typeface="Arial" charset="0"/>
                <a:sym typeface="Cabin"/>
              </a:rPr>
              <a:t>: </a:t>
            </a:r>
            <a:r>
              <a:rPr lang="en-US" sz="2800" u="none" strike="noStrike" cap="none" dirty="0" err="1">
                <a:solidFill>
                  <a:srgbClr val="FF00FF"/>
                </a:solidFill>
                <a:latin typeface="Arial" charset="0"/>
                <a:ea typeface="Arial" charset="0"/>
                <a:cs typeface="Arial" charset="0"/>
                <a:sym typeface="Cabin"/>
              </a:rPr>
              <a:t>na</a:t>
            </a:r>
            <a:r>
              <a:rPr lang="en-US" sz="2800" u="none" strike="noStrike" cap="none" dirty="0">
                <a:solidFill>
                  <a:srgbClr val="FF00FF"/>
                </a:solidFill>
                <a:latin typeface="Arial" charset="0"/>
                <a:ea typeface="Arial" charset="0"/>
                <a:cs typeface="Arial" charset="0"/>
                <a:sym typeface="Cabin"/>
              </a:rPr>
              <a:t> </a:t>
            </a:r>
            <a:r>
              <a:rPr lang="en-US" sz="2800" u="none" strike="noStrike" cap="none" dirty="0" err="1">
                <a:solidFill>
                  <a:srgbClr val="FF00FF"/>
                </a:solidFill>
                <a:latin typeface="Arial" charset="0"/>
                <a:ea typeface="Arial" charset="0"/>
                <a:cs typeface="Arial" charset="0"/>
                <a:sym typeface="Cabin"/>
              </a:rPr>
              <a:t>na</a:t>
            </a:r>
            <a:r>
              <a:rPr lang="en-US" sz="2800" u="none" strike="noStrike" cap="none" dirty="0">
                <a:solidFill>
                  <a:srgbClr val="FF00FF"/>
                </a:solidFill>
                <a:latin typeface="Arial" charset="0"/>
                <a:ea typeface="Arial" charset="0"/>
                <a:cs typeface="Arial" charset="0"/>
                <a:sym typeface="Cabin"/>
              </a:rPr>
              <a:t> boo boo</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370"/>
        <p:cNvGrpSpPr/>
        <p:nvPr/>
      </p:nvGrpSpPr>
      <p:grpSpPr>
        <a:xfrm>
          <a:off x="0" y="0"/>
          <a:ext cx="0" cy="0"/>
          <a:chOff x="0" y="0"/>
          <a:chExt cx="0" cy="0"/>
        </a:xfrm>
      </p:grpSpPr>
      <p:sp>
        <p:nvSpPr>
          <p:cNvPr id="371" name="Shape 371"/>
          <p:cNvSpPr txBox="1">
            <a:spLocks noGrp="1"/>
          </p:cNvSpPr>
          <p:nvPr>
            <p:ph type="title"/>
          </p:nvPr>
        </p:nvSpPr>
        <p:spPr>
          <a:xfrm>
            <a:off x="1155700" y="789708"/>
            <a:ext cx="13642975" cy="1750191"/>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l-GR" sz="7600" u="none" strike="noStrike" cap="none" dirty="0">
                <a:solidFill>
                  <a:srgbClr val="FFD966"/>
                </a:solidFill>
                <a:latin typeface="Arial" charset="0"/>
                <a:ea typeface="Arial" charset="0"/>
                <a:cs typeface="Arial" charset="0"/>
                <a:sym typeface="Cabin"/>
              </a:rPr>
              <a:t>Σύνοψη</a:t>
            </a:r>
            <a:endParaRPr lang="en-US" sz="7600" u="none" strike="noStrike" cap="none" dirty="0">
              <a:solidFill>
                <a:srgbClr val="FFD966"/>
              </a:solidFill>
              <a:latin typeface="Arial" charset="0"/>
              <a:ea typeface="Arial" charset="0"/>
              <a:cs typeface="Arial" charset="0"/>
              <a:sym typeface="Cabin"/>
            </a:endParaRPr>
          </a:p>
        </p:txBody>
      </p:sp>
      <p:sp>
        <p:nvSpPr>
          <p:cNvPr id="372" name="Shape 372"/>
          <p:cNvSpPr txBox="1">
            <a:spLocks noGrp="1"/>
          </p:cNvSpPr>
          <p:nvPr>
            <p:ph type="body" idx="1"/>
          </p:nvPr>
        </p:nvSpPr>
        <p:spPr>
          <a:xfrm>
            <a:off x="682410" y="2539899"/>
            <a:ext cx="7786821" cy="5702399"/>
          </a:xfrm>
          <a:prstGeom prst="rect">
            <a:avLst/>
          </a:prstGeom>
          <a:noFill/>
          <a:ln>
            <a:noFill/>
          </a:ln>
        </p:spPr>
        <p:txBody>
          <a:bodyPr lIns="38100" tIns="38100" rIns="38100" bIns="38100" anchor="t" anchorCtr="0">
            <a:noAutofit/>
          </a:bodyPr>
          <a:lstStyle/>
          <a:p>
            <a:pPr marL="685800" marR="0" lvl="0" indent="-394461" algn="l" rtl="0">
              <a:lnSpc>
                <a:spcPct val="100000"/>
              </a:lnSpc>
              <a:spcBef>
                <a:spcPts val="0"/>
              </a:spcBef>
              <a:spcAft>
                <a:spcPts val="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Δευτερεύον αποθηκευτικός χώρος</a:t>
            </a:r>
            <a:endParaRPr lang="en-US" sz="3600" u="none" strike="noStrike" cap="none" dirty="0">
              <a:solidFill>
                <a:schemeClr val="lt1"/>
              </a:solidFill>
              <a:latin typeface="Arial" charset="0"/>
              <a:ea typeface="Arial" charset="0"/>
              <a:cs typeface="Arial" charset="0"/>
              <a:sym typeface="Cabin"/>
            </a:endParaRPr>
          </a:p>
          <a:p>
            <a:pPr marL="685800" marR="0" lvl="0" indent="-394461" algn="l" rtl="0">
              <a:lnSpc>
                <a:spcPct val="100000"/>
              </a:lnSpc>
              <a:spcBef>
                <a:spcPts val="3500"/>
              </a:spcBef>
              <a:spcAft>
                <a:spcPts val="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Άνοιγμα αρχείου </a:t>
            </a:r>
            <a:r>
              <a:rPr lang="en-US" sz="3600" u="none" strike="noStrike" cap="none" dirty="0">
                <a:solidFill>
                  <a:schemeClr val="lt1"/>
                </a:solidFill>
                <a:latin typeface="Arial" charset="0"/>
                <a:ea typeface="Arial" charset="0"/>
                <a:cs typeface="Arial" charset="0"/>
                <a:sym typeface="Cabin"/>
              </a:rPr>
              <a:t>– </a:t>
            </a:r>
            <a:r>
              <a:rPr lang="el-GR" sz="3600" u="none" strike="noStrike" cap="none" dirty="0">
                <a:solidFill>
                  <a:schemeClr val="lt1"/>
                </a:solidFill>
                <a:latin typeface="Arial" charset="0"/>
                <a:ea typeface="Arial" charset="0"/>
                <a:cs typeface="Arial" charset="0"/>
                <a:sym typeface="Cabin"/>
              </a:rPr>
              <a:t>λαβή αρχείου</a:t>
            </a:r>
            <a:endParaRPr lang="en-US" sz="3600" u="none" strike="noStrike" cap="none" dirty="0">
              <a:solidFill>
                <a:schemeClr val="lt1"/>
              </a:solidFill>
              <a:latin typeface="Arial" charset="0"/>
              <a:ea typeface="Arial" charset="0"/>
              <a:cs typeface="Arial" charset="0"/>
              <a:sym typeface="Cabin"/>
            </a:endParaRPr>
          </a:p>
          <a:p>
            <a:pPr marL="685800" marR="0" lvl="0" indent="-394461" algn="l" rtl="0">
              <a:lnSpc>
                <a:spcPct val="100000"/>
              </a:lnSpc>
              <a:spcBef>
                <a:spcPts val="3500"/>
              </a:spcBef>
              <a:spcAft>
                <a:spcPts val="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Δομή αρχείου</a:t>
            </a:r>
            <a:r>
              <a:rPr lang="en-US" sz="3600" u="none" strike="noStrike" cap="none" dirty="0">
                <a:solidFill>
                  <a:schemeClr val="lt1"/>
                </a:solidFill>
                <a:latin typeface="Arial" charset="0"/>
                <a:ea typeface="Arial" charset="0"/>
                <a:cs typeface="Arial" charset="0"/>
                <a:sym typeface="Cabin"/>
              </a:rPr>
              <a:t> –</a:t>
            </a:r>
            <a:r>
              <a:rPr lang="el-GR" sz="3600" u="none" strike="noStrike" cap="none" dirty="0">
                <a:solidFill>
                  <a:schemeClr val="lt1"/>
                </a:solidFill>
                <a:latin typeface="Arial" charset="0"/>
                <a:ea typeface="Arial" charset="0"/>
                <a:cs typeface="Arial" charset="0"/>
                <a:sym typeface="Cabin"/>
              </a:rPr>
              <a:t> χαρακτήρας</a:t>
            </a:r>
            <a:r>
              <a:rPr lang="en-US" sz="3600" u="none" strike="noStrike" cap="none" dirty="0">
                <a:solidFill>
                  <a:schemeClr val="lt1"/>
                </a:solidFill>
                <a:latin typeface="Arial" charset="0"/>
                <a:ea typeface="Arial" charset="0"/>
                <a:cs typeface="Arial" charset="0"/>
                <a:sym typeface="Cabin"/>
              </a:rPr>
              <a:t> </a:t>
            </a:r>
            <a:r>
              <a:rPr lang="el-GR" sz="3600" u="none" strike="noStrike" cap="none" dirty="0" err="1">
                <a:solidFill>
                  <a:schemeClr val="lt1"/>
                </a:solidFill>
                <a:latin typeface="Arial" charset="0"/>
                <a:ea typeface="Arial" charset="0"/>
                <a:cs typeface="Arial" charset="0"/>
                <a:sym typeface="Cabin"/>
              </a:rPr>
              <a:t>νέαγραμμή</a:t>
            </a:r>
            <a:endParaRPr lang="en-US" sz="3600" u="none" strike="noStrike" cap="none" dirty="0">
              <a:solidFill>
                <a:schemeClr val="lt1"/>
              </a:solidFill>
              <a:latin typeface="Arial" charset="0"/>
              <a:ea typeface="Arial" charset="0"/>
              <a:cs typeface="Arial" charset="0"/>
              <a:sym typeface="Cabin"/>
            </a:endParaRPr>
          </a:p>
          <a:p>
            <a:pPr marL="685800" marR="0" lvl="0" indent="-394462" algn="l" rtl="0">
              <a:lnSpc>
                <a:spcPct val="100000"/>
              </a:lnSpc>
              <a:spcBef>
                <a:spcPts val="3500"/>
              </a:spcBef>
              <a:spcAft>
                <a:spcPts val="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Διάβασμα αρχείου γραμμή – γραμμ</a:t>
            </a:r>
            <a:r>
              <a:rPr lang="el-GR" dirty="0">
                <a:solidFill>
                  <a:schemeClr val="lt1"/>
                </a:solidFill>
                <a:latin typeface="Arial" charset="0"/>
                <a:ea typeface="Arial" charset="0"/>
                <a:cs typeface="Arial" charset="0"/>
                <a:sym typeface="Cabin"/>
              </a:rPr>
              <a:t>ή με βρόχο </a:t>
            </a:r>
            <a:r>
              <a:rPr lang="en-US" sz="3600" u="none" strike="noStrike" cap="none" dirty="0">
                <a:solidFill>
                  <a:schemeClr val="lt1"/>
                </a:solidFill>
                <a:latin typeface="Arial" charset="0"/>
                <a:ea typeface="Arial" charset="0"/>
                <a:cs typeface="Arial" charset="0"/>
                <a:sym typeface="Cabin"/>
              </a:rPr>
              <a:t>for </a:t>
            </a:r>
          </a:p>
        </p:txBody>
      </p:sp>
      <p:sp>
        <p:nvSpPr>
          <p:cNvPr id="373" name="Shape 373"/>
          <p:cNvSpPr txBox="1">
            <a:spLocks noGrp="1"/>
          </p:cNvSpPr>
          <p:nvPr>
            <p:ph type="body" idx="4294967295"/>
          </p:nvPr>
        </p:nvSpPr>
        <p:spPr>
          <a:xfrm>
            <a:off x="8834034" y="2603500"/>
            <a:ext cx="6739556" cy="4133850"/>
          </a:xfrm>
          <a:prstGeom prst="rect">
            <a:avLst/>
          </a:prstGeom>
          <a:noFill/>
          <a:ln>
            <a:noFill/>
          </a:ln>
        </p:spPr>
        <p:txBody>
          <a:bodyPr lIns="38100" tIns="38100" rIns="38100" bIns="38100" anchor="t" anchorCtr="0">
            <a:noAutofit/>
          </a:bodyPr>
          <a:lstStyle/>
          <a:p>
            <a:pPr marL="685800" marR="0" lvl="0" indent="-394462" algn="l" rtl="0">
              <a:lnSpc>
                <a:spcPct val="100000"/>
              </a:lnSpc>
              <a:spcBef>
                <a:spcPts val="3500"/>
              </a:spcBef>
              <a:spcAft>
                <a:spcPts val="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Αναζήτηση γραμμής</a:t>
            </a:r>
            <a:endParaRPr lang="en-US" sz="3600" u="none" strike="noStrike" cap="none" dirty="0">
              <a:solidFill>
                <a:schemeClr val="lt1"/>
              </a:solidFill>
              <a:latin typeface="Arial" charset="0"/>
              <a:ea typeface="Arial" charset="0"/>
              <a:cs typeface="Arial" charset="0"/>
              <a:sym typeface="Cabin"/>
            </a:endParaRPr>
          </a:p>
          <a:p>
            <a:pPr marL="685800" marR="0" lvl="0" indent="-394462" algn="l" rtl="0">
              <a:lnSpc>
                <a:spcPct val="100000"/>
              </a:lnSpc>
              <a:spcBef>
                <a:spcPts val="3500"/>
              </a:spcBef>
              <a:spcAft>
                <a:spcPts val="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Εισαγωγή ονόματος αρχείου</a:t>
            </a:r>
            <a:endParaRPr lang="en-US" sz="3600" u="none" strike="noStrike" cap="none" dirty="0">
              <a:solidFill>
                <a:schemeClr val="lt1"/>
              </a:solidFill>
              <a:latin typeface="Arial" charset="0"/>
              <a:ea typeface="Arial" charset="0"/>
              <a:cs typeface="Arial" charset="0"/>
              <a:sym typeface="Cabin"/>
            </a:endParaRPr>
          </a:p>
          <a:p>
            <a:pPr marL="685800" marR="0" lvl="0" indent="-394462" algn="l" rtl="0">
              <a:lnSpc>
                <a:spcPct val="100000"/>
              </a:lnSpc>
              <a:spcBef>
                <a:spcPts val="3500"/>
              </a:spcBef>
              <a:spcAft>
                <a:spcPts val="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Διαχείριση άκυρων ονομάτων αρχείων</a:t>
            </a:r>
            <a:endParaRPr lang="en-US" sz="3600" u="none" strike="noStrike" cap="none" dirty="0">
              <a:solidFill>
                <a:schemeClr val="lt1"/>
              </a:solidFill>
              <a:latin typeface="Arial" charset="0"/>
              <a:ea typeface="Arial" charset="0"/>
              <a:cs typeface="Arial" charset="0"/>
              <a:sym typeface="Cabin"/>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645"/>
        <p:cNvGrpSpPr/>
        <p:nvPr/>
      </p:nvGrpSpPr>
      <p:grpSpPr>
        <a:xfrm>
          <a:off x="0" y="0"/>
          <a:ext cx="0" cy="0"/>
          <a:chOff x="0" y="0"/>
          <a:chExt cx="0" cy="0"/>
        </a:xfrm>
      </p:grpSpPr>
      <p:sp>
        <p:nvSpPr>
          <p:cNvPr id="646" name="Shape 646"/>
          <p:cNvSpPr txBox="1">
            <a:spLocks noGrp="1"/>
          </p:cNvSpPr>
          <p:nvPr>
            <p:ph type="title"/>
          </p:nvPr>
        </p:nvSpPr>
        <p:spPr>
          <a:prstGeom prst="rect">
            <a:avLst/>
          </a:prstGeom>
        </p:spPr>
        <p:txBody>
          <a:bodyPr lIns="91425" tIns="91425" rIns="91425" bIns="91425" anchor="ctr" anchorCtr="0">
            <a:noAutofit/>
          </a:bodyPr>
          <a:lstStyle/>
          <a:p>
            <a:pPr lvl="0">
              <a:spcBef>
                <a:spcPts val="0"/>
              </a:spcBef>
              <a:buNone/>
            </a:pPr>
            <a:r>
              <a:rPr lang="el-GR" sz="3600" dirty="0">
                <a:solidFill>
                  <a:srgbClr val="FFFF00"/>
                </a:solidFill>
              </a:rPr>
              <a:t>Ευχαριστίες / Συνεισφορές</a:t>
            </a:r>
            <a:endParaRPr lang="en-US" sz="3600" dirty="0">
              <a:solidFill>
                <a:srgbClr val="FFFF00"/>
              </a:solidFill>
            </a:endParaRPr>
          </a:p>
        </p:txBody>
      </p:sp>
      <p:sp>
        <p:nvSpPr>
          <p:cNvPr id="647" name="Shape 647"/>
          <p:cNvSpPr txBox="1"/>
          <p:nvPr/>
        </p:nvSpPr>
        <p:spPr>
          <a:xfrm>
            <a:off x="1206100" y="2198849"/>
            <a:ext cx="6797699" cy="5914020"/>
          </a:xfrm>
          <a:prstGeom prst="rect">
            <a:avLst/>
          </a:prstGeom>
          <a:noFill/>
          <a:ln>
            <a:noFill/>
          </a:ln>
        </p:spPr>
        <p:txBody>
          <a:bodyPr lIns="91425" tIns="91425" rIns="91425" bIns="91425" anchor="t" anchorCtr="0">
            <a:noAutofit/>
          </a:bodyPr>
          <a:lstStyle/>
          <a:p>
            <a:pPr lvl="0" rtl="0">
              <a:spcBef>
                <a:spcPts val="0"/>
              </a:spcBef>
              <a:buNone/>
            </a:pPr>
            <a:r>
              <a:rPr lang="el-GR" sz="1800" dirty="0">
                <a:solidFill>
                  <a:srgbClr val="FFFFFF"/>
                </a:solidFill>
              </a:rPr>
              <a:t>Αυτές οι διαφάνειες είναι Πνευματική ιδιοκτησία 2010</a:t>
            </a:r>
            <a:r>
              <a:rPr lang="en-US" sz="1800" dirty="0">
                <a:solidFill>
                  <a:srgbClr val="FFFFFF"/>
                </a:solidFill>
              </a:rPr>
              <a:t>-  Charles R. Severance (</a:t>
            </a:r>
            <a:r>
              <a:rPr lang="en-US" sz="1800" u="sng" dirty="0">
                <a:solidFill>
                  <a:srgbClr val="FFFF00"/>
                </a:solidFill>
                <a:hlinkClick r:id="rId3"/>
              </a:rPr>
              <a:t>www.dr-chuck.com</a:t>
            </a:r>
            <a:r>
              <a:rPr lang="en-US" sz="1800" dirty="0">
                <a:solidFill>
                  <a:srgbClr val="FFFFFF"/>
                </a:solidFill>
              </a:rPr>
              <a:t>) </a:t>
            </a:r>
            <a:r>
              <a:rPr lang="el-GR" sz="1800" dirty="0">
                <a:solidFill>
                  <a:srgbClr val="FFFFFF"/>
                </a:solidFill>
              </a:rPr>
              <a:t>του</a:t>
            </a:r>
            <a:r>
              <a:rPr lang="en-US" sz="1800" dirty="0">
                <a:solidFill>
                  <a:srgbClr val="FFFFFF"/>
                </a:solidFill>
              </a:rPr>
              <a:t> University of Michigan School of Information </a:t>
            </a:r>
            <a:r>
              <a:rPr lang="el-GR" sz="1800" dirty="0">
                <a:solidFill>
                  <a:srgbClr val="FFFFFF"/>
                </a:solidFill>
              </a:rPr>
              <a:t>και είναι διαθέσιμες υπό την άδεια</a:t>
            </a:r>
            <a:r>
              <a:rPr lang="en-US" sz="1800" dirty="0">
                <a:solidFill>
                  <a:srgbClr val="FFFFFF"/>
                </a:solidFill>
              </a:rPr>
              <a:t> Creative Commons Attribution 4.0. </a:t>
            </a:r>
            <a:r>
              <a:rPr lang="el-GR" sz="1800" dirty="0">
                <a:solidFill>
                  <a:srgbClr val="FFFFFF"/>
                </a:solidFill>
              </a:rPr>
              <a:t>Παρακαλώ να διατηρήσετε αυτήν την τελευταία διαφάνεια σε όλα τα αντίγραφα του εγγράφου για να συμμορφωθείτε με τις απαιτήσεις απόδοσης της άδειας. Εάν κάνετε κάποια αλλαγή, μη διστάσετε να προσθέσετε το όνομα και τον οργανισμό σας στη λίστα των συντελεστών αυτής της σελίδας καθώς αναδημοσιεύετε το υλικό</a:t>
            </a:r>
            <a:r>
              <a:rPr lang="en-US" sz="1800" dirty="0">
                <a:solidFill>
                  <a:srgbClr val="FFFFFF"/>
                </a:solidFill>
              </a:rPr>
              <a:t>.</a:t>
            </a:r>
          </a:p>
          <a:p>
            <a:pPr lvl="0" rtl="0">
              <a:spcBef>
                <a:spcPts val="0"/>
              </a:spcBef>
              <a:buNone/>
            </a:pPr>
            <a:endParaRPr sz="1800" dirty="0">
              <a:solidFill>
                <a:srgbClr val="FFFFFF"/>
              </a:solidFill>
            </a:endParaRPr>
          </a:p>
          <a:p>
            <a:pPr lvl="0" rtl="0">
              <a:spcBef>
                <a:spcPts val="0"/>
              </a:spcBef>
              <a:buNone/>
            </a:pPr>
            <a:r>
              <a:rPr lang="el-GR" sz="1800" dirty="0">
                <a:solidFill>
                  <a:srgbClr val="FFFFFF"/>
                </a:solidFill>
              </a:rPr>
              <a:t>Αρχική ανάπτυξη </a:t>
            </a:r>
            <a:r>
              <a:rPr lang="en-US" sz="1800" dirty="0">
                <a:solidFill>
                  <a:srgbClr val="FFFFFF"/>
                </a:solidFill>
              </a:rPr>
              <a:t>: Charles Severance, University of Michigan School of Information</a:t>
            </a:r>
            <a:endParaRPr lang="el-GR" sz="1800" dirty="0">
              <a:solidFill>
                <a:srgbClr val="FFFFFF"/>
              </a:solidFill>
            </a:endParaRPr>
          </a:p>
          <a:p>
            <a:pPr lvl="0" rtl="0">
              <a:spcBef>
                <a:spcPts val="0"/>
              </a:spcBef>
              <a:buNone/>
            </a:pPr>
            <a:endParaRPr lang="el-GR" sz="1800" dirty="0">
              <a:solidFill>
                <a:srgbClr val="FFFFFF"/>
              </a:solidFill>
            </a:endParaRPr>
          </a:p>
          <a:p>
            <a:pPr lvl="0" rtl="0">
              <a:spcBef>
                <a:spcPts val="0"/>
              </a:spcBef>
              <a:buNone/>
            </a:pPr>
            <a:r>
              <a:rPr lang="el-GR" sz="1800" dirty="0">
                <a:solidFill>
                  <a:srgbClr val="FFFFFF"/>
                </a:solidFill>
              </a:rPr>
              <a:t>Απόδοση στα Ελληνικά: </a:t>
            </a:r>
            <a:r>
              <a:rPr lang="el-GR" sz="1800" dirty="0" err="1">
                <a:solidFill>
                  <a:srgbClr val="FFFFFF"/>
                </a:solidFill>
              </a:rPr>
              <a:t>Κιουρτίδου</a:t>
            </a:r>
            <a:r>
              <a:rPr lang="el-GR" sz="1800" dirty="0">
                <a:solidFill>
                  <a:srgbClr val="FFFFFF"/>
                </a:solidFill>
              </a:rPr>
              <a:t> Δ. Κωνσταντία</a:t>
            </a:r>
            <a:endParaRPr lang="en-US" sz="1800" dirty="0">
              <a:solidFill>
                <a:srgbClr val="FFFFFF"/>
              </a:solidFill>
            </a:endParaRPr>
          </a:p>
          <a:p>
            <a:pPr lvl="0" rtl="0">
              <a:spcBef>
                <a:spcPts val="0"/>
              </a:spcBef>
              <a:buNone/>
            </a:pPr>
            <a:endParaRPr sz="1800" dirty="0">
              <a:solidFill>
                <a:srgbClr val="FFFFFF"/>
              </a:solidFill>
            </a:endParaRPr>
          </a:p>
          <a:p>
            <a:pPr marL="261938" lvl="0" indent="-261938" rtl="0">
              <a:spcBef>
                <a:spcPts val="0"/>
              </a:spcBef>
              <a:buClr>
                <a:schemeClr val="dk2"/>
              </a:buClr>
              <a:buSzPct val="61111"/>
              <a:buFont typeface="Arial"/>
              <a:buNone/>
            </a:pPr>
            <a:r>
              <a:rPr lang="en-US" sz="1800" dirty="0">
                <a:solidFill>
                  <a:schemeClr val="lt1"/>
                </a:solidFill>
              </a:rPr>
              <a:t>… </a:t>
            </a:r>
            <a:r>
              <a:rPr lang="el-GR" sz="1800" dirty="0">
                <a:solidFill>
                  <a:schemeClr val="lt1"/>
                </a:solidFill>
              </a:rPr>
              <a:t>Εισαγάγετε νέους Μεταφραστές και άτομα που έχουν συνεισφέρει εδώ</a:t>
            </a:r>
            <a:endParaRPr lang="en-US" sz="1800" dirty="0">
              <a:solidFill>
                <a:schemeClr val="lt1"/>
              </a:solidFill>
            </a:endParaRPr>
          </a:p>
          <a:p>
            <a:pPr lvl="0">
              <a:spcBef>
                <a:spcPts val="0"/>
              </a:spcBef>
              <a:buNone/>
            </a:pPr>
            <a:endParaRPr sz="1800" dirty="0">
              <a:solidFill>
                <a:srgbClr val="FFFFFF"/>
              </a:solidFill>
            </a:endParaRPr>
          </a:p>
        </p:txBody>
      </p:sp>
      <p:pic>
        <p:nvPicPr>
          <p:cNvPr id="649" name="Shape 649"/>
          <p:cNvPicPr preferRelativeResize="0"/>
          <p:nvPr/>
        </p:nvPicPr>
        <p:blipFill rotWithShape="1">
          <a:blip r:embed="rId4">
            <a:alphaModFix/>
          </a:blip>
          <a:srcRect/>
          <a:stretch/>
        </p:blipFill>
        <p:spPr>
          <a:xfrm>
            <a:off x="13897687" y="1129973"/>
            <a:ext cx="1968599" cy="668400"/>
          </a:xfrm>
          <a:prstGeom prst="rect">
            <a:avLst/>
          </a:prstGeom>
          <a:noFill/>
          <a:ln>
            <a:noFill/>
          </a:ln>
        </p:spPr>
      </p:pic>
      <p:sp>
        <p:nvSpPr>
          <p:cNvPr id="650" name="Shape 650"/>
          <p:cNvSpPr txBox="1"/>
          <p:nvPr/>
        </p:nvSpPr>
        <p:spPr>
          <a:xfrm>
            <a:off x="8704400" y="2329324"/>
            <a:ext cx="6797699" cy="5783546"/>
          </a:xfrm>
          <a:prstGeom prst="rect">
            <a:avLst/>
          </a:prstGeom>
          <a:noFill/>
          <a:ln>
            <a:noFill/>
          </a:ln>
        </p:spPr>
        <p:txBody>
          <a:bodyPr lIns="91425" tIns="91425" rIns="91425" bIns="91425" anchor="t" anchorCtr="0">
            <a:noAutofit/>
          </a:bodyPr>
          <a:lstStyle/>
          <a:p>
            <a:pPr lvl="0" rtl="0">
              <a:spcBef>
                <a:spcPts val="0"/>
              </a:spcBef>
              <a:buNone/>
            </a:pPr>
            <a:r>
              <a:rPr lang="el-GR" sz="1800" dirty="0">
                <a:solidFill>
                  <a:srgbClr val="FFFFFF"/>
                </a:solidFill>
              </a:rPr>
              <a:t>Συνέχεια</a:t>
            </a:r>
            <a:r>
              <a:rPr lang="is-IS" sz="1800" dirty="0">
                <a:solidFill>
                  <a:srgbClr val="FFFFFF"/>
                </a:solidFill>
              </a:rPr>
              <a:t>…</a:t>
            </a:r>
            <a:endParaRPr lang="en-US" sz="1800" dirty="0">
              <a:solidFill>
                <a:srgbClr val="FFFFFF"/>
              </a:solidFill>
            </a:endParaRPr>
          </a:p>
        </p:txBody>
      </p:sp>
      <p:pic>
        <p:nvPicPr>
          <p:cNvPr id="6" name="Shape 536">
            <a:extLst>
              <a:ext uri="{FF2B5EF4-FFF2-40B4-BE49-F238E27FC236}">
                <a16:creationId xmlns:a16="http://schemas.microsoft.com/office/drawing/2014/main" id="{BE10AF01-D437-453D-BE38-BD03821DC145}"/>
              </a:ext>
            </a:extLst>
          </p:cNvPr>
          <p:cNvPicPr preferRelativeResize="0"/>
          <p:nvPr/>
        </p:nvPicPr>
        <p:blipFill rotWithShape="1">
          <a:blip r:embed="rId5">
            <a:alphaModFix/>
          </a:blip>
          <a:srcRect/>
          <a:stretch/>
        </p:blipFill>
        <p:spPr>
          <a:xfrm>
            <a:off x="643300" y="789709"/>
            <a:ext cx="1024800" cy="102480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31"/>
        <p:cNvGrpSpPr/>
        <p:nvPr/>
      </p:nvGrpSpPr>
      <p:grpSpPr>
        <a:xfrm>
          <a:off x="0" y="0"/>
          <a:ext cx="0" cy="0"/>
          <a:chOff x="0" y="0"/>
          <a:chExt cx="0" cy="0"/>
        </a:xfrm>
      </p:grpSpPr>
      <p:sp>
        <p:nvSpPr>
          <p:cNvPr id="232" name="Shape 232"/>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00FF"/>
              </a:buClr>
              <a:buSzPct val="25000"/>
              <a:buFont typeface="Cabin"/>
              <a:buNone/>
            </a:pPr>
            <a:r>
              <a:rPr lang="el-GR" sz="7600" u="none" strike="noStrike" cap="none" dirty="0">
                <a:solidFill>
                  <a:srgbClr val="FFD966"/>
                </a:solidFill>
                <a:latin typeface="Arial" charset="0"/>
                <a:ea typeface="Arial" charset="0"/>
                <a:cs typeface="Arial" charset="0"/>
                <a:sym typeface="Cabin"/>
              </a:rPr>
              <a:t>Επεξεργασία Αρχείων</a:t>
            </a:r>
            <a:endParaRPr lang="en-US" sz="7600" u="none" strike="noStrike" cap="none" dirty="0">
              <a:solidFill>
                <a:srgbClr val="FFD966"/>
              </a:solidFill>
              <a:latin typeface="Arial" charset="0"/>
              <a:ea typeface="Arial" charset="0"/>
              <a:cs typeface="Arial" charset="0"/>
              <a:sym typeface="Cabin"/>
            </a:endParaRPr>
          </a:p>
        </p:txBody>
      </p:sp>
      <p:sp>
        <p:nvSpPr>
          <p:cNvPr id="233" name="Shape 233"/>
          <p:cNvSpPr txBox="1">
            <a:spLocks noGrp="1"/>
          </p:cNvSpPr>
          <p:nvPr>
            <p:ph type="body" idx="1"/>
          </p:nvPr>
        </p:nvSpPr>
        <p:spPr>
          <a:xfrm>
            <a:off x="979357" y="2603501"/>
            <a:ext cx="14297286" cy="893950"/>
          </a:xfrm>
          <a:prstGeom prst="rect">
            <a:avLst/>
          </a:prstGeom>
          <a:noFill/>
          <a:ln>
            <a:noFill/>
          </a:ln>
        </p:spPr>
        <p:txBody>
          <a:bodyPr lIns="38100" tIns="38100" rIns="38100" bIns="38100" anchor="ctr" anchorCtr="0">
            <a:noAutofit/>
          </a:bodyPr>
          <a:lstStyle/>
          <a:p>
            <a:pPr marL="0" marR="0" lvl="0" indent="0" algn="l" rtl="0">
              <a:lnSpc>
                <a:spcPct val="100000"/>
              </a:lnSpc>
              <a:spcBef>
                <a:spcPts val="0"/>
              </a:spcBef>
              <a:spcAft>
                <a:spcPts val="0"/>
              </a:spcAft>
              <a:buSzPct val="100000"/>
              <a:buNone/>
            </a:pPr>
            <a:r>
              <a:rPr lang="el-GR" sz="3600" u="none" strike="noStrike" cap="none" dirty="0">
                <a:solidFill>
                  <a:schemeClr val="lt1"/>
                </a:solidFill>
                <a:latin typeface="Arial" charset="0"/>
                <a:ea typeface="Arial" charset="0"/>
                <a:cs typeface="Arial" charset="0"/>
                <a:sym typeface="Cabin"/>
              </a:rPr>
              <a:t>Ένα αρχείο κειμένου μπορεί να θεωρηθεί ως μια ακολουθία γραμμών</a:t>
            </a:r>
            <a:endParaRPr lang="en-US" sz="3600" u="none" strike="noStrike" cap="none" dirty="0">
              <a:solidFill>
                <a:schemeClr val="lt1"/>
              </a:solidFill>
              <a:latin typeface="Arial" charset="0"/>
              <a:ea typeface="Arial" charset="0"/>
              <a:cs typeface="Arial" charset="0"/>
              <a:sym typeface="Cabin"/>
            </a:endParaRPr>
          </a:p>
        </p:txBody>
      </p:sp>
      <p:sp>
        <p:nvSpPr>
          <p:cNvPr id="234" name="Shape 234"/>
          <p:cNvSpPr txBox="1"/>
          <p:nvPr/>
        </p:nvSpPr>
        <p:spPr>
          <a:xfrm>
            <a:off x="1616050" y="3497450"/>
            <a:ext cx="12859499" cy="34796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00FF"/>
              </a:buClr>
              <a:buSzPct val="25000"/>
              <a:buFont typeface="Cabin"/>
              <a:buNone/>
            </a:pPr>
            <a:r>
              <a:rPr lang="en-US" sz="2400" i="0" u="none" strike="noStrike" cap="none" dirty="0">
                <a:solidFill>
                  <a:srgbClr val="FF00FF"/>
                </a:solidFill>
                <a:latin typeface="Courier"/>
                <a:ea typeface="Courier"/>
                <a:cs typeface="Courier"/>
                <a:sym typeface="Courier New"/>
              </a:rPr>
              <a:t>From </a:t>
            </a:r>
            <a:r>
              <a:rPr lang="en-US" sz="2400" i="0" u="none" strike="noStrike" cap="none" dirty="0" err="1">
                <a:solidFill>
                  <a:srgbClr val="FF00FF"/>
                </a:solidFill>
                <a:latin typeface="Courier"/>
                <a:ea typeface="Courier"/>
                <a:cs typeface="Courier"/>
                <a:sym typeface="Courier New"/>
              </a:rPr>
              <a:t>stephen.marquard@uct.ac.za</a:t>
            </a:r>
            <a:r>
              <a:rPr lang="en-US" sz="2400" i="0" u="none" strike="noStrike" cap="none" dirty="0">
                <a:solidFill>
                  <a:srgbClr val="FF00FF"/>
                </a:solidFill>
                <a:latin typeface="Courier"/>
                <a:ea typeface="Courier"/>
                <a:cs typeface="Courier"/>
                <a:sym typeface="Courier New"/>
              </a:rPr>
              <a:t> Sat Jan  5 09:14:16 2008</a:t>
            </a:r>
          </a:p>
          <a:p>
            <a:pPr marL="0" marR="0" lvl="0" indent="0" algn="l" rtl="0">
              <a:lnSpc>
                <a:spcPct val="100000"/>
              </a:lnSpc>
              <a:spcBef>
                <a:spcPts val="0"/>
              </a:spcBef>
              <a:spcAft>
                <a:spcPts val="0"/>
              </a:spcAft>
              <a:buClr>
                <a:srgbClr val="FF00FF"/>
              </a:buClr>
              <a:buSzPct val="25000"/>
              <a:buFont typeface="Cabin"/>
              <a:buNone/>
            </a:pPr>
            <a:r>
              <a:rPr lang="en-US" sz="2400" i="0" u="none" strike="noStrike" cap="none" dirty="0">
                <a:solidFill>
                  <a:srgbClr val="FF00FF"/>
                </a:solidFill>
                <a:latin typeface="Courier"/>
                <a:ea typeface="Courier"/>
                <a:cs typeface="Courier"/>
                <a:sym typeface="Courier New"/>
              </a:rPr>
              <a:t>Return-Path: &lt;</a:t>
            </a:r>
            <a:r>
              <a:rPr lang="en-US" sz="2400" i="0" u="none" strike="noStrike" cap="none" dirty="0" err="1">
                <a:solidFill>
                  <a:srgbClr val="FF00FF"/>
                </a:solidFill>
                <a:latin typeface="Courier"/>
                <a:ea typeface="Courier"/>
                <a:cs typeface="Courier"/>
                <a:sym typeface="Courier New"/>
              </a:rPr>
              <a:t>postmaster@collab.sakaiproject.org</a:t>
            </a:r>
            <a:r>
              <a:rPr lang="en-US" sz="2400" i="0" u="none" strike="noStrike" cap="none" dirty="0">
                <a:solidFill>
                  <a:srgbClr val="FF00FF"/>
                </a:solidFill>
                <a:latin typeface="Courier"/>
                <a:ea typeface="Courier"/>
                <a:cs typeface="Courier"/>
                <a:sym typeface="Courier New"/>
              </a:rPr>
              <a:t>&gt;</a:t>
            </a:r>
          </a:p>
          <a:p>
            <a:pPr marL="0" marR="0" lvl="0" indent="0" algn="l" rtl="0">
              <a:lnSpc>
                <a:spcPct val="100000"/>
              </a:lnSpc>
              <a:spcBef>
                <a:spcPts val="0"/>
              </a:spcBef>
              <a:spcAft>
                <a:spcPts val="0"/>
              </a:spcAft>
              <a:buClr>
                <a:srgbClr val="FF00FF"/>
              </a:buClr>
              <a:buSzPct val="25000"/>
              <a:buFont typeface="Cabin"/>
              <a:buNone/>
            </a:pPr>
            <a:r>
              <a:rPr lang="en-US" sz="2400" i="0" u="none" strike="noStrike" cap="none" dirty="0">
                <a:solidFill>
                  <a:srgbClr val="FF00FF"/>
                </a:solidFill>
                <a:latin typeface="Courier"/>
                <a:ea typeface="Courier"/>
                <a:cs typeface="Courier"/>
                <a:sym typeface="Courier New"/>
              </a:rPr>
              <a:t>Date: Sat, 5 Jan 2008 09:12:18 -0500</a:t>
            </a:r>
          </a:p>
          <a:p>
            <a:pPr marL="0" marR="0" lvl="0" indent="0" algn="l" rtl="0">
              <a:lnSpc>
                <a:spcPct val="100000"/>
              </a:lnSpc>
              <a:spcBef>
                <a:spcPts val="0"/>
              </a:spcBef>
              <a:spcAft>
                <a:spcPts val="0"/>
              </a:spcAft>
              <a:buClr>
                <a:srgbClr val="FF00FF"/>
              </a:buClr>
              <a:buSzPct val="25000"/>
              <a:buFont typeface="Cabin"/>
              <a:buNone/>
            </a:pPr>
            <a:r>
              <a:rPr lang="en-US" sz="2400" i="0" u="none" strike="noStrike" cap="none" dirty="0">
                <a:solidFill>
                  <a:srgbClr val="FF00FF"/>
                </a:solidFill>
                <a:latin typeface="Courier"/>
                <a:ea typeface="Courier"/>
                <a:cs typeface="Courier"/>
                <a:sym typeface="Courier New"/>
              </a:rPr>
              <a:t>To: </a:t>
            </a:r>
            <a:r>
              <a:rPr lang="en-US" sz="2400" i="0" u="none" strike="noStrike" cap="none" dirty="0" err="1">
                <a:solidFill>
                  <a:srgbClr val="FF00FF"/>
                </a:solidFill>
                <a:latin typeface="Courier"/>
                <a:ea typeface="Courier"/>
                <a:cs typeface="Courier"/>
                <a:sym typeface="Courier New"/>
              </a:rPr>
              <a:t>source@collab.sakaiproject.org</a:t>
            </a:r>
            <a:endParaRPr lang="en-US" sz="2400" i="0" u="none" strike="noStrike" cap="none" dirty="0">
              <a:solidFill>
                <a:srgbClr val="FF00FF"/>
              </a:solidFill>
              <a:latin typeface="Courier"/>
              <a:ea typeface="Courier"/>
              <a:cs typeface="Courier"/>
              <a:sym typeface="Courier New"/>
            </a:endParaRPr>
          </a:p>
          <a:p>
            <a:pPr marL="0" marR="0" lvl="0" indent="0" algn="l" rtl="0">
              <a:lnSpc>
                <a:spcPct val="100000"/>
              </a:lnSpc>
              <a:spcBef>
                <a:spcPts val="0"/>
              </a:spcBef>
              <a:spcAft>
                <a:spcPts val="0"/>
              </a:spcAft>
              <a:buClr>
                <a:srgbClr val="FF00FF"/>
              </a:buClr>
              <a:buSzPct val="25000"/>
              <a:buFont typeface="Cabin"/>
              <a:buNone/>
            </a:pPr>
            <a:r>
              <a:rPr lang="en-US" sz="2400" i="0" u="none" strike="noStrike" cap="none" dirty="0">
                <a:solidFill>
                  <a:srgbClr val="FF00FF"/>
                </a:solidFill>
                <a:latin typeface="Courier"/>
                <a:ea typeface="Courier"/>
                <a:cs typeface="Courier"/>
                <a:sym typeface="Courier New"/>
              </a:rPr>
              <a:t>From: </a:t>
            </a:r>
            <a:r>
              <a:rPr lang="en-US" sz="2400" i="0" u="none" strike="noStrike" cap="none" dirty="0" err="1">
                <a:solidFill>
                  <a:srgbClr val="FF00FF"/>
                </a:solidFill>
                <a:latin typeface="Courier"/>
                <a:ea typeface="Courier"/>
                <a:cs typeface="Courier"/>
                <a:sym typeface="Courier New"/>
              </a:rPr>
              <a:t>stephen.marquard@uct.ac.za</a:t>
            </a:r>
            <a:endParaRPr lang="en-US" sz="2400" i="0" u="none" strike="noStrike" cap="none" dirty="0">
              <a:solidFill>
                <a:srgbClr val="FF00FF"/>
              </a:solidFill>
              <a:latin typeface="Courier"/>
              <a:ea typeface="Courier"/>
              <a:cs typeface="Courier"/>
              <a:sym typeface="Courier New"/>
            </a:endParaRPr>
          </a:p>
          <a:p>
            <a:pPr marL="0" marR="0" lvl="0" indent="0" algn="l" rtl="0">
              <a:lnSpc>
                <a:spcPct val="100000"/>
              </a:lnSpc>
              <a:spcBef>
                <a:spcPts val="0"/>
              </a:spcBef>
              <a:spcAft>
                <a:spcPts val="0"/>
              </a:spcAft>
              <a:buClr>
                <a:srgbClr val="FF00FF"/>
              </a:buClr>
              <a:buSzPct val="25000"/>
              <a:buFont typeface="Cabin"/>
              <a:buNone/>
            </a:pPr>
            <a:r>
              <a:rPr lang="en-US" sz="2400" i="0" u="none" strike="noStrike" cap="none" dirty="0">
                <a:solidFill>
                  <a:srgbClr val="FF00FF"/>
                </a:solidFill>
                <a:latin typeface="Courier"/>
                <a:ea typeface="Courier"/>
                <a:cs typeface="Courier"/>
                <a:sym typeface="Courier New"/>
              </a:rPr>
              <a:t>Subject: [</a:t>
            </a:r>
            <a:r>
              <a:rPr lang="en-US" sz="2400" i="0" u="none" strike="noStrike" cap="none" dirty="0" err="1">
                <a:solidFill>
                  <a:srgbClr val="FF00FF"/>
                </a:solidFill>
                <a:latin typeface="Courier"/>
                <a:ea typeface="Courier"/>
                <a:cs typeface="Courier"/>
                <a:sym typeface="Courier New"/>
              </a:rPr>
              <a:t>sakai</a:t>
            </a:r>
            <a:r>
              <a:rPr lang="en-US" sz="2400" i="0" u="none" strike="noStrike" cap="none" dirty="0">
                <a:solidFill>
                  <a:srgbClr val="FF00FF"/>
                </a:solidFill>
                <a:latin typeface="Courier"/>
                <a:ea typeface="Courier"/>
                <a:cs typeface="Courier"/>
                <a:sym typeface="Courier New"/>
              </a:rPr>
              <a:t>] </a:t>
            </a:r>
            <a:r>
              <a:rPr lang="en-US" sz="2400" i="0" u="none" strike="noStrike" cap="none" dirty="0" err="1">
                <a:solidFill>
                  <a:srgbClr val="FF00FF"/>
                </a:solidFill>
                <a:latin typeface="Courier"/>
                <a:ea typeface="Courier"/>
                <a:cs typeface="Courier"/>
                <a:sym typeface="Courier New"/>
              </a:rPr>
              <a:t>svn</a:t>
            </a:r>
            <a:r>
              <a:rPr lang="en-US" sz="2400" i="0" u="none" strike="noStrike" cap="none" dirty="0">
                <a:solidFill>
                  <a:srgbClr val="FF00FF"/>
                </a:solidFill>
                <a:latin typeface="Courier"/>
                <a:ea typeface="Courier"/>
                <a:cs typeface="Courier"/>
                <a:sym typeface="Courier New"/>
              </a:rPr>
              <a:t> commit: r39772 - content/branches/</a:t>
            </a:r>
          </a:p>
          <a:p>
            <a:pPr marL="0" marR="0" lvl="0" indent="0" algn="l" rtl="0">
              <a:lnSpc>
                <a:spcPct val="100000"/>
              </a:lnSpc>
              <a:spcBef>
                <a:spcPts val="0"/>
              </a:spcBef>
              <a:spcAft>
                <a:spcPts val="0"/>
              </a:spcAft>
              <a:buClr>
                <a:srgbClr val="FF00FF"/>
              </a:buClr>
              <a:buFont typeface="Cabin"/>
              <a:buNone/>
            </a:pPr>
            <a:endParaRPr sz="2400" dirty="0">
              <a:solidFill>
                <a:srgbClr val="FF00FF"/>
              </a:solidFill>
              <a:latin typeface="Courier"/>
              <a:ea typeface="Courier"/>
              <a:cs typeface="Courier"/>
              <a:sym typeface="Courier New"/>
            </a:endParaRPr>
          </a:p>
          <a:p>
            <a:pPr marL="0" marR="0" lvl="0" indent="0" algn="l" rtl="0">
              <a:lnSpc>
                <a:spcPct val="100000"/>
              </a:lnSpc>
              <a:spcBef>
                <a:spcPts val="0"/>
              </a:spcBef>
              <a:spcAft>
                <a:spcPts val="0"/>
              </a:spcAft>
              <a:buClr>
                <a:srgbClr val="FF00FF"/>
              </a:buClr>
              <a:buSzPct val="25000"/>
              <a:buFont typeface="Cabin"/>
              <a:buNone/>
            </a:pPr>
            <a:r>
              <a:rPr lang="en-US" sz="2400" i="0" u="none" strike="noStrike" cap="none" dirty="0">
                <a:solidFill>
                  <a:srgbClr val="FF00FF"/>
                </a:solidFill>
                <a:latin typeface="Courier"/>
                <a:ea typeface="Courier"/>
                <a:cs typeface="Courier"/>
                <a:sym typeface="Courier New"/>
              </a:rPr>
              <a:t>Details:</a:t>
            </a:r>
            <a:r>
              <a:rPr lang="en-US" sz="2400" dirty="0">
                <a:solidFill>
                  <a:srgbClr val="FF00FF"/>
                </a:solidFill>
                <a:latin typeface="Courier"/>
                <a:ea typeface="Courier"/>
                <a:cs typeface="Courier"/>
                <a:sym typeface="Courier New"/>
              </a:rPr>
              <a:t> </a:t>
            </a:r>
            <a:r>
              <a:rPr lang="en-US" sz="2400" i="0" u="none" strike="noStrike" cap="none" dirty="0">
                <a:solidFill>
                  <a:srgbClr val="FF00FF"/>
                </a:solidFill>
                <a:latin typeface="Courier"/>
                <a:ea typeface="Courier"/>
                <a:cs typeface="Courier"/>
                <a:sym typeface="Courier New"/>
              </a:rPr>
              <a:t>http://</a:t>
            </a:r>
            <a:r>
              <a:rPr lang="en-US" sz="2400" i="0" u="none" strike="noStrike" cap="none" dirty="0" err="1">
                <a:solidFill>
                  <a:srgbClr val="FF00FF"/>
                </a:solidFill>
                <a:latin typeface="Courier"/>
                <a:ea typeface="Courier"/>
                <a:cs typeface="Courier"/>
                <a:sym typeface="Courier New"/>
              </a:rPr>
              <a:t>source.sakaiproject.org</a:t>
            </a:r>
            <a:r>
              <a:rPr lang="en-US" sz="2400" i="0" u="none" strike="noStrike" cap="none" dirty="0">
                <a:solidFill>
                  <a:srgbClr val="FF00FF"/>
                </a:solidFill>
                <a:latin typeface="Courier"/>
                <a:ea typeface="Courier"/>
                <a:cs typeface="Courier"/>
                <a:sym typeface="Courier New"/>
              </a:rPr>
              <a:t>/</a:t>
            </a:r>
            <a:r>
              <a:rPr lang="en-US" sz="2400" i="0" u="none" strike="noStrike" cap="none" dirty="0" err="1">
                <a:solidFill>
                  <a:srgbClr val="FF00FF"/>
                </a:solidFill>
                <a:latin typeface="Courier"/>
                <a:ea typeface="Courier"/>
                <a:cs typeface="Courier"/>
                <a:sym typeface="Courier New"/>
              </a:rPr>
              <a:t>viewsvn</a:t>
            </a:r>
            <a:r>
              <a:rPr lang="en-US" sz="2400" i="0" u="none" strike="noStrike" cap="none" dirty="0">
                <a:solidFill>
                  <a:srgbClr val="FF00FF"/>
                </a:solidFill>
                <a:latin typeface="Courier"/>
                <a:ea typeface="Courier"/>
                <a:cs typeface="Courier"/>
                <a:sym typeface="Courier New"/>
              </a:rPr>
              <a:t>/?view=</a:t>
            </a:r>
            <a:r>
              <a:rPr lang="en-US" sz="2400" i="0" u="none" strike="noStrike" cap="none" dirty="0" err="1">
                <a:solidFill>
                  <a:srgbClr val="FF00FF"/>
                </a:solidFill>
                <a:latin typeface="Courier"/>
                <a:ea typeface="Courier"/>
                <a:cs typeface="Courier"/>
                <a:sym typeface="Courier New"/>
              </a:rPr>
              <a:t>rev&amp;rev</a:t>
            </a:r>
            <a:r>
              <a:rPr lang="en-US" sz="2400" i="0" u="none" strike="noStrike" cap="none" dirty="0">
                <a:solidFill>
                  <a:srgbClr val="FF00FF"/>
                </a:solidFill>
                <a:latin typeface="Courier"/>
                <a:ea typeface="Courier"/>
                <a:cs typeface="Courier"/>
                <a:sym typeface="Courier New"/>
              </a:rPr>
              <a:t>=39772</a:t>
            </a:r>
          </a:p>
        </p:txBody>
      </p:sp>
      <p:sp>
        <p:nvSpPr>
          <p:cNvPr id="235" name="Shape 235"/>
          <p:cNvSpPr txBox="1"/>
          <p:nvPr/>
        </p:nvSpPr>
        <p:spPr>
          <a:xfrm>
            <a:off x="3116263" y="7194550"/>
            <a:ext cx="9602999" cy="6221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FF00"/>
              </a:buClr>
              <a:buSzPct val="25000"/>
              <a:buFont typeface="Cabin"/>
              <a:buNone/>
            </a:pPr>
            <a:r>
              <a:rPr lang="en-US" sz="3000" u="sng" strike="noStrike" cap="none" dirty="0">
                <a:solidFill>
                  <a:srgbClr val="FFFF00"/>
                </a:solidFill>
                <a:latin typeface="Arial" charset="0"/>
                <a:ea typeface="Arial" charset="0"/>
                <a:cs typeface="Arial" charset="0"/>
                <a:sym typeface="Cabin"/>
                <a:hlinkClick r:id="rId3"/>
              </a:rPr>
              <a:t>http://www.py4e.com/code/mbox-short.txt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39"/>
        <p:cNvGrpSpPr/>
        <p:nvPr/>
      </p:nvGrpSpPr>
      <p:grpSpPr>
        <a:xfrm>
          <a:off x="0" y="0"/>
          <a:ext cx="0" cy="0"/>
          <a:chOff x="0" y="0"/>
          <a:chExt cx="0" cy="0"/>
        </a:xfrm>
      </p:grpSpPr>
      <p:sp>
        <p:nvSpPr>
          <p:cNvPr id="240" name="Shape 240"/>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00FF"/>
              </a:buClr>
              <a:buSzPct val="25000"/>
              <a:buFont typeface="Cabin"/>
              <a:buNone/>
            </a:pPr>
            <a:r>
              <a:rPr lang="el-GR" sz="7600" u="none" strike="noStrike" cap="none" dirty="0">
                <a:solidFill>
                  <a:srgbClr val="FFD966"/>
                </a:solidFill>
                <a:latin typeface="Arial" charset="0"/>
                <a:ea typeface="Arial" charset="0"/>
                <a:cs typeface="Arial" charset="0"/>
                <a:sym typeface="Cabin"/>
              </a:rPr>
              <a:t>Άνοιγμα Αρχείου</a:t>
            </a:r>
            <a:endParaRPr lang="en-US" sz="7600" u="none" strike="noStrike" cap="none" dirty="0">
              <a:solidFill>
                <a:srgbClr val="FFD966"/>
              </a:solidFill>
              <a:latin typeface="Arial" charset="0"/>
              <a:ea typeface="Arial" charset="0"/>
              <a:cs typeface="Arial" charset="0"/>
              <a:sym typeface="Cabin"/>
            </a:endParaRPr>
          </a:p>
        </p:txBody>
      </p:sp>
      <p:sp>
        <p:nvSpPr>
          <p:cNvPr id="241" name="Shape 241"/>
          <p:cNvSpPr txBox="1">
            <a:spLocks noGrp="1"/>
          </p:cNvSpPr>
          <p:nvPr>
            <p:ph type="body" idx="1"/>
          </p:nvPr>
        </p:nvSpPr>
        <p:spPr>
          <a:xfrm>
            <a:off x="1080684" y="2603500"/>
            <a:ext cx="14094632" cy="5702399"/>
          </a:xfrm>
          <a:prstGeom prst="rect">
            <a:avLst/>
          </a:prstGeom>
          <a:noFill/>
          <a:ln>
            <a:noFill/>
          </a:ln>
        </p:spPr>
        <p:txBody>
          <a:bodyPr lIns="38100" tIns="38100" rIns="38100" bIns="38100" anchor="ctr" anchorCtr="0">
            <a:noAutofit/>
          </a:bodyPr>
          <a:lstStyle/>
          <a:p>
            <a:pPr marL="749300" marR="0" lvl="0" indent="-371094" algn="l" rtl="0">
              <a:lnSpc>
                <a:spcPct val="100000"/>
              </a:lnSpc>
              <a:spcBef>
                <a:spcPts val="0"/>
              </a:spcBef>
              <a:spcAft>
                <a:spcPts val="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Πριν μπορέσουμε να διαβάσουμε τα περιεχόμενα του αρχείου, πρέπει να πούμε στην </a:t>
            </a:r>
            <a:r>
              <a:rPr lang="el-GR" sz="3600" u="none" strike="noStrike" cap="none" dirty="0" err="1">
                <a:solidFill>
                  <a:schemeClr val="lt1"/>
                </a:solidFill>
                <a:latin typeface="Arial" charset="0"/>
                <a:ea typeface="Arial" charset="0"/>
                <a:cs typeface="Arial" charset="0"/>
                <a:sym typeface="Cabin"/>
              </a:rPr>
              <a:t>Python</a:t>
            </a:r>
            <a:r>
              <a:rPr lang="el-GR" sz="3600" u="none" strike="noStrike" cap="none" dirty="0">
                <a:solidFill>
                  <a:schemeClr val="lt1"/>
                </a:solidFill>
                <a:latin typeface="Arial" charset="0"/>
                <a:ea typeface="Arial" charset="0"/>
                <a:cs typeface="Arial" charset="0"/>
                <a:sym typeface="Cabin"/>
              </a:rPr>
              <a:t> με ποιο αρχείο πρόκειται να εργαστούμε και τι θα κάνουμε με το αρχείο αυτό</a:t>
            </a:r>
            <a:endParaRPr lang="en-US" sz="3600" u="none" strike="noStrike" cap="none" dirty="0">
              <a:solidFill>
                <a:schemeClr val="lt1"/>
              </a:solidFill>
              <a:latin typeface="Arial" charset="0"/>
              <a:ea typeface="Arial" charset="0"/>
              <a:cs typeface="Arial" charset="0"/>
              <a:sym typeface="Cabin"/>
            </a:endParaRPr>
          </a:p>
          <a:p>
            <a:pPr marL="749300" marR="0" lvl="0" indent="-371094" algn="l" rtl="0">
              <a:lnSpc>
                <a:spcPct val="100000"/>
              </a:lnSpc>
              <a:spcBef>
                <a:spcPts val="3500"/>
              </a:spcBef>
              <a:spcAft>
                <a:spcPts val="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Αυτό γίνεται με τη συνάρτηση </a:t>
            </a:r>
            <a:r>
              <a:rPr lang="en-US" sz="3600" u="none" strike="noStrike" cap="none" dirty="0">
                <a:solidFill>
                  <a:srgbClr val="FF00FF"/>
                </a:solidFill>
                <a:latin typeface="Arial" charset="0"/>
                <a:ea typeface="Arial" charset="0"/>
                <a:cs typeface="Arial" charset="0"/>
                <a:sym typeface="Cabin"/>
              </a:rPr>
              <a:t>open</a:t>
            </a:r>
            <a:r>
              <a:rPr lang="en-US" sz="3600" u="none" strike="noStrike" cap="none" dirty="0">
                <a:solidFill>
                  <a:schemeClr val="lt1"/>
                </a:solidFill>
                <a:latin typeface="Arial" charset="0"/>
                <a:ea typeface="Arial" charset="0"/>
                <a:cs typeface="Arial" charset="0"/>
                <a:sym typeface="Cabin"/>
              </a:rPr>
              <a:t>()</a:t>
            </a:r>
            <a:r>
              <a:rPr lang="el-GR" dirty="0">
                <a:solidFill>
                  <a:schemeClr val="lt1"/>
                </a:solidFill>
                <a:latin typeface="Arial" charset="0"/>
                <a:ea typeface="Arial" charset="0"/>
                <a:cs typeface="Arial" charset="0"/>
                <a:sym typeface="Cabin"/>
              </a:rPr>
              <a:t> </a:t>
            </a:r>
            <a:r>
              <a:rPr lang="el-GR" dirty="0">
                <a:latin typeface="Arial" charset="0"/>
                <a:ea typeface="Arial" charset="0"/>
                <a:cs typeface="Arial" charset="0"/>
                <a:sym typeface="Cabin"/>
              </a:rPr>
              <a:t> </a:t>
            </a:r>
          </a:p>
          <a:p>
            <a:pPr marL="749300" marR="0" lvl="0" indent="-371094" algn="l" rtl="0">
              <a:lnSpc>
                <a:spcPct val="100000"/>
              </a:lnSpc>
              <a:spcBef>
                <a:spcPts val="3500"/>
              </a:spcBef>
              <a:spcAft>
                <a:spcPts val="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Η </a:t>
            </a:r>
            <a:r>
              <a:rPr lang="en-US" sz="3600" u="none" strike="noStrike" cap="none" dirty="0">
                <a:solidFill>
                  <a:srgbClr val="FF00FF"/>
                </a:solidFill>
                <a:latin typeface="Arial" charset="0"/>
                <a:ea typeface="Arial" charset="0"/>
                <a:cs typeface="Arial" charset="0"/>
                <a:sym typeface="Cabin"/>
              </a:rPr>
              <a:t>open</a:t>
            </a:r>
            <a:r>
              <a:rPr lang="en-US" sz="3600" u="none" strike="noStrike" cap="none" dirty="0">
                <a:solidFill>
                  <a:schemeClr val="lt1"/>
                </a:solidFill>
                <a:latin typeface="Arial" charset="0"/>
                <a:ea typeface="Arial" charset="0"/>
                <a:cs typeface="Arial" charset="0"/>
                <a:sym typeface="Cabin"/>
              </a:rPr>
              <a:t>() </a:t>
            </a:r>
            <a:r>
              <a:rPr lang="el-GR" sz="3600" u="none" strike="noStrike" cap="none" dirty="0">
                <a:solidFill>
                  <a:schemeClr val="lt1"/>
                </a:solidFill>
                <a:latin typeface="Arial" charset="0"/>
                <a:ea typeface="Arial" charset="0"/>
                <a:cs typeface="Arial" charset="0"/>
                <a:sym typeface="Cabin"/>
              </a:rPr>
              <a:t>επιστρέφει μια «</a:t>
            </a:r>
            <a:r>
              <a:rPr lang="el-GR" dirty="0">
                <a:solidFill>
                  <a:srgbClr val="FF7F00"/>
                </a:solidFill>
                <a:latin typeface="Arial" charset="0"/>
                <a:cs typeface="Arial" charset="0"/>
                <a:sym typeface="Cabin"/>
              </a:rPr>
              <a:t>λαβή</a:t>
            </a:r>
            <a:r>
              <a:rPr lang="el-GR" sz="3600" u="none" strike="noStrike" cap="none" dirty="0">
                <a:solidFill>
                  <a:schemeClr val="lt1"/>
                </a:solidFill>
                <a:latin typeface="Arial" charset="0"/>
                <a:ea typeface="Arial" charset="0"/>
                <a:cs typeface="Arial" charset="0"/>
                <a:sym typeface="Cabin"/>
              </a:rPr>
              <a:t> </a:t>
            </a:r>
            <a:r>
              <a:rPr lang="el-GR" dirty="0">
                <a:solidFill>
                  <a:srgbClr val="FF7F00"/>
                </a:solidFill>
                <a:latin typeface="Arial" charset="0"/>
                <a:cs typeface="Arial" charset="0"/>
                <a:sym typeface="Cabin"/>
              </a:rPr>
              <a:t>αρχείου</a:t>
            </a:r>
            <a:r>
              <a:rPr lang="el-GR" sz="3600" u="none" strike="noStrike" cap="none" dirty="0">
                <a:solidFill>
                  <a:schemeClr val="lt1"/>
                </a:solidFill>
                <a:latin typeface="Arial" charset="0"/>
                <a:ea typeface="Arial" charset="0"/>
                <a:cs typeface="Arial" charset="0"/>
                <a:sym typeface="Cabin"/>
              </a:rPr>
              <a:t>» - μια μεταβλητή που χρησιμοποιείται για την εκτέλεση λειτουργιών στο αρχείο</a:t>
            </a:r>
            <a:endParaRPr lang="en-US" sz="3600" u="none" strike="noStrike" cap="none" dirty="0">
              <a:solidFill>
                <a:schemeClr val="lt1"/>
              </a:solidFill>
              <a:latin typeface="Arial" charset="0"/>
              <a:ea typeface="Arial" charset="0"/>
              <a:cs typeface="Arial" charset="0"/>
              <a:sym typeface="Cabin"/>
            </a:endParaRPr>
          </a:p>
          <a:p>
            <a:pPr marL="749300" marR="0" lvl="0" indent="-371094" algn="l" rtl="0">
              <a:lnSpc>
                <a:spcPct val="100000"/>
              </a:lnSpc>
              <a:spcBef>
                <a:spcPts val="3500"/>
              </a:spcBef>
              <a:spcAft>
                <a:spcPts val="0"/>
              </a:spcAft>
              <a:buClr>
                <a:schemeClr val="lt1"/>
              </a:buClr>
              <a:buSzPct val="100000"/>
              <a:buFont typeface="Cabin"/>
              <a:buChar char="•"/>
            </a:pPr>
            <a:r>
              <a:rPr lang="el-GR" sz="3600" dirty="0">
                <a:solidFill>
                  <a:schemeClr val="lt1"/>
                </a:solidFill>
                <a:latin typeface="Arial" charset="0"/>
                <a:ea typeface="Arial" charset="0"/>
                <a:cs typeface="Arial" charset="0"/>
                <a:sym typeface="Cabin"/>
              </a:rPr>
              <a:t>Παρόμοιο με το </a:t>
            </a:r>
            <a:r>
              <a:rPr lang="el-GR" sz="3600" b="0" i="0" u="none" strike="noStrike" cap="none" dirty="0">
                <a:solidFill>
                  <a:schemeClr val="lt1"/>
                </a:solidFill>
                <a:latin typeface="Arial"/>
                <a:ea typeface="Arial"/>
                <a:cs typeface="Arial"/>
                <a:sym typeface="Arial"/>
              </a:rPr>
              <a:t>«</a:t>
            </a:r>
            <a:r>
              <a:rPr lang="el-GR" sz="3600" u="none" strike="noStrike" cap="none" dirty="0">
                <a:solidFill>
                  <a:schemeClr val="lt1"/>
                </a:solidFill>
                <a:latin typeface="Arial" charset="0"/>
                <a:ea typeface="Arial" charset="0"/>
                <a:cs typeface="Arial" charset="0"/>
                <a:sym typeface="Cabin"/>
              </a:rPr>
              <a:t>Αρχείο</a:t>
            </a:r>
            <a:r>
              <a:rPr lang="en-US" sz="3600" u="none" strike="noStrike" cap="none" dirty="0">
                <a:solidFill>
                  <a:schemeClr val="lt1"/>
                </a:solidFill>
                <a:latin typeface="Arial" charset="0"/>
                <a:ea typeface="Arial" charset="0"/>
                <a:cs typeface="Arial" charset="0"/>
                <a:sym typeface="Cabin"/>
              </a:rPr>
              <a:t> -&gt; </a:t>
            </a:r>
            <a:r>
              <a:rPr lang="el-GR" sz="3600" u="none" strike="noStrike" cap="none" dirty="0">
                <a:solidFill>
                  <a:schemeClr val="lt1"/>
                </a:solidFill>
                <a:latin typeface="Arial" charset="0"/>
                <a:ea typeface="Arial" charset="0"/>
                <a:cs typeface="Arial" charset="0"/>
                <a:sym typeface="Cabin"/>
              </a:rPr>
              <a:t>Άνοιγμα» ενός Επεξεργαστή Κειμένου</a:t>
            </a:r>
            <a:endParaRPr lang="en-US" sz="3600" u="none" strike="noStrike" cap="none" dirty="0">
              <a:solidFill>
                <a:schemeClr val="lt1"/>
              </a:solidFill>
              <a:latin typeface="Arial" charset="0"/>
              <a:ea typeface="Arial" charset="0"/>
              <a:cs typeface="Arial" charset="0"/>
              <a:sym typeface="Cabin"/>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45"/>
        <p:cNvGrpSpPr/>
        <p:nvPr/>
      </p:nvGrpSpPr>
      <p:grpSpPr>
        <a:xfrm>
          <a:off x="0" y="0"/>
          <a:ext cx="0" cy="0"/>
          <a:chOff x="0" y="0"/>
          <a:chExt cx="0" cy="0"/>
        </a:xfrm>
      </p:grpSpPr>
      <p:sp>
        <p:nvSpPr>
          <p:cNvPr id="246" name="Shape 246"/>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00FF"/>
              </a:buClr>
              <a:buSzPct val="25000"/>
              <a:buFont typeface="Cabin"/>
              <a:buNone/>
            </a:pPr>
            <a:r>
              <a:rPr lang="el-GR" sz="7600" u="none" strike="noStrike" cap="none" dirty="0">
                <a:solidFill>
                  <a:srgbClr val="FFD966"/>
                </a:solidFill>
                <a:latin typeface="Arial" charset="0"/>
                <a:ea typeface="Arial" charset="0"/>
                <a:cs typeface="Arial" charset="0"/>
                <a:sym typeface="Cabin"/>
              </a:rPr>
              <a:t>Χρήση της</a:t>
            </a:r>
            <a:r>
              <a:rPr lang="en-US" sz="7600" u="none" strike="noStrike" cap="none" dirty="0">
                <a:solidFill>
                  <a:srgbClr val="FFD966"/>
                </a:solidFill>
                <a:latin typeface="Arial" charset="0"/>
                <a:ea typeface="Arial" charset="0"/>
                <a:cs typeface="Arial" charset="0"/>
                <a:sym typeface="Cabin"/>
              </a:rPr>
              <a:t> </a:t>
            </a:r>
            <a:r>
              <a:rPr lang="en-US" sz="7600" u="none" strike="noStrike" cap="none" dirty="0">
                <a:solidFill>
                  <a:srgbClr val="FF00FF"/>
                </a:solidFill>
                <a:latin typeface="Arial" charset="0"/>
                <a:ea typeface="Arial" charset="0"/>
                <a:cs typeface="Arial" charset="0"/>
                <a:sym typeface="Cabin"/>
              </a:rPr>
              <a:t>open()</a:t>
            </a:r>
          </a:p>
        </p:txBody>
      </p:sp>
      <p:sp>
        <p:nvSpPr>
          <p:cNvPr id="247" name="Shape 247"/>
          <p:cNvSpPr txBox="1">
            <a:spLocks noGrp="1"/>
          </p:cNvSpPr>
          <p:nvPr>
            <p:ph type="body" idx="1"/>
          </p:nvPr>
        </p:nvSpPr>
        <p:spPr>
          <a:xfrm>
            <a:off x="557939" y="3106015"/>
            <a:ext cx="14971363" cy="5199884"/>
          </a:xfrm>
          <a:prstGeom prst="rect">
            <a:avLst/>
          </a:prstGeom>
          <a:noFill/>
          <a:ln>
            <a:noFill/>
          </a:ln>
        </p:spPr>
        <p:txBody>
          <a:bodyPr lIns="38100" tIns="38100" rIns="38100" bIns="38100" anchor="ctr" anchorCtr="0">
            <a:noAutofit/>
          </a:bodyPr>
          <a:lstStyle/>
          <a:p>
            <a:pPr marL="1041400" lvl="1" indent="-371094">
              <a:buClr>
                <a:srgbClr val="FF7F00"/>
              </a:buClr>
              <a:buSzPct val="100000"/>
            </a:pPr>
            <a:r>
              <a:rPr lang="en-US" sz="3600" dirty="0">
                <a:solidFill>
                  <a:srgbClr val="FF7F00"/>
                </a:solidFill>
                <a:latin typeface="Arial" charset="0"/>
                <a:ea typeface="Arial" charset="0"/>
                <a:cs typeface="Arial" charset="0"/>
                <a:sym typeface="Cabin"/>
              </a:rPr>
              <a:t>handle</a:t>
            </a:r>
            <a:r>
              <a:rPr lang="en-US" sz="3600" dirty="0">
                <a:solidFill>
                  <a:schemeClr val="lt1"/>
                </a:solidFill>
                <a:latin typeface="Arial" charset="0"/>
                <a:ea typeface="Arial" charset="0"/>
                <a:cs typeface="Arial" charset="0"/>
                <a:sym typeface="Cabin"/>
              </a:rPr>
              <a:t> = </a:t>
            </a:r>
            <a:r>
              <a:rPr lang="en-US" sz="3600" dirty="0">
                <a:solidFill>
                  <a:srgbClr val="FF00FF"/>
                </a:solidFill>
                <a:latin typeface="Arial" charset="0"/>
                <a:ea typeface="Arial" charset="0"/>
                <a:cs typeface="Arial" charset="0"/>
                <a:sym typeface="Cabin"/>
              </a:rPr>
              <a:t>open</a:t>
            </a:r>
            <a:r>
              <a:rPr lang="en-US" sz="3600" dirty="0">
                <a:solidFill>
                  <a:schemeClr val="lt1"/>
                </a:solidFill>
                <a:latin typeface="Arial" charset="0"/>
                <a:ea typeface="Arial" charset="0"/>
                <a:cs typeface="Arial" charset="0"/>
                <a:sym typeface="Cabin"/>
              </a:rPr>
              <a:t>(</a:t>
            </a:r>
            <a:r>
              <a:rPr lang="el-GR" sz="3600" dirty="0" err="1">
                <a:solidFill>
                  <a:srgbClr val="00FFFF"/>
                </a:solidFill>
                <a:latin typeface="Arial" charset="0"/>
                <a:ea typeface="Arial" charset="0"/>
                <a:cs typeface="Arial" charset="0"/>
                <a:sym typeface="Cabin"/>
              </a:rPr>
              <a:t>όνομα_αρχείου</a:t>
            </a:r>
            <a:r>
              <a:rPr lang="en-US" sz="3600" dirty="0">
                <a:solidFill>
                  <a:schemeClr val="lt1"/>
                </a:solidFill>
                <a:latin typeface="Arial" charset="0"/>
                <a:ea typeface="Arial" charset="0"/>
                <a:cs typeface="Arial" charset="0"/>
                <a:sym typeface="Cabin"/>
              </a:rPr>
              <a:t>, </a:t>
            </a:r>
            <a:r>
              <a:rPr lang="el-GR" sz="3600" dirty="0">
                <a:solidFill>
                  <a:srgbClr val="FFFF00"/>
                </a:solidFill>
                <a:latin typeface="Arial" charset="0"/>
                <a:ea typeface="Arial" charset="0"/>
                <a:cs typeface="Arial" charset="0"/>
                <a:sym typeface="Cabin"/>
              </a:rPr>
              <a:t>επιλογή</a:t>
            </a:r>
            <a:r>
              <a:rPr lang="en-US" sz="3600" dirty="0">
                <a:solidFill>
                  <a:schemeClr val="lt1"/>
                </a:solidFill>
                <a:latin typeface="Arial" charset="0"/>
                <a:ea typeface="Arial" charset="0"/>
                <a:cs typeface="Arial" charset="0"/>
                <a:sym typeface="Cabin"/>
              </a:rPr>
              <a:t>)</a:t>
            </a:r>
            <a:endParaRPr lang="en-US" sz="3600" u="none" strike="noStrike" cap="none" dirty="0">
              <a:solidFill>
                <a:srgbClr val="FF7F00"/>
              </a:solidFill>
              <a:latin typeface="Arial" charset="0"/>
              <a:ea typeface="Arial" charset="0"/>
              <a:cs typeface="Arial" charset="0"/>
              <a:sym typeface="Cabin"/>
            </a:endParaRPr>
          </a:p>
          <a:p>
            <a:pPr marL="1041400" marR="0" lvl="1" indent="-371094" algn="l" rtl="0">
              <a:lnSpc>
                <a:spcPct val="100000"/>
              </a:lnSpc>
              <a:spcBef>
                <a:spcPts val="3500"/>
              </a:spcBef>
              <a:spcAft>
                <a:spcPts val="0"/>
              </a:spcAft>
              <a:buClr>
                <a:srgbClr val="FF7F00"/>
              </a:buClr>
              <a:buSzPct val="100000"/>
              <a:buFont typeface="Cabin"/>
            </a:pPr>
            <a:r>
              <a:rPr lang="el-GR" sz="3600" u="none" strike="noStrike" cap="none" dirty="0">
                <a:solidFill>
                  <a:srgbClr val="FF7F00"/>
                </a:solidFill>
                <a:latin typeface="Arial" charset="0"/>
                <a:ea typeface="Arial" charset="0"/>
                <a:cs typeface="Arial" charset="0"/>
                <a:sym typeface="Cabin"/>
              </a:rPr>
              <a:t>επιστρέφει μια λαβή που χρησιμοποιείται για να χειριστούμε το αρχείο</a:t>
            </a:r>
            <a:endParaRPr lang="en-US" sz="3600" u="none" strike="noStrike" cap="none" dirty="0">
              <a:solidFill>
                <a:srgbClr val="FF7F00"/>
              </a:solidFill>
              <a:latin typeface="Arial" charset="0"/>
              <a:ea typeface="Arial" charset="0"/>
              <a:cs typeface="Arial" charset="0"/>
              <a:sym typeface="Cabin"/>
            </a:endParaRPr>
          </a:p>
          <a:p>
            <a:pPr marL="1041400" marR="0" lvl="1" indent="-371094" algn="l" rtl="0">
              <a:lnSpc>
                <a:spcPct val="100000"/>
              </a:lnSpc>
              <a:spcBef>
                <a:spcPts val="3500"/>
              </a:spcBef>
              <a:spcAft>
                <a:spcPts val="0"/>
              </a:spcAft>
              <a:buClr>
                <a:srgbClr val="00FFFF"/>
              </a:buClr>
              <a:buSzPct val="100000"/>
              <a:buFont typeface="Cabin"/>
            </a:pPr>
            <a:r>
              <a:rPr lang="el-GR" sz="3600" dirty="0">
                <a:solidFill>
                  <a:srgbClr val="00FFFF"/>
                </a:solidFill>
                <a:latin typeface="Arial" charset="0"/>
                <a:ea typeface="Arial" charset="0"/>
                <a:cs typeface="Arial" charset="0"/>
                <a:sym typeface="Cabin"/>
              </a:rPr>
              <a:t>Το </a:t>
            </a:r>
            <a:r>
              <a:rPr lang="el-GR" sz="3600" dirty="0" err="1">
                <a:solidFill>
                  <a:srgbClr val="00FFFF"/>
                </a:solidFill>
                <a:latin typeface="Arial" charset="0"/>
                <a:ea typeface="Arial" charset="0"/>
                <a:cs typeface="Arial" charset="0"/>
                <a:sym typeface="Cabin"/>
              </a:rPr>
              <a:t>όνομα_αρχείου</a:t>
            </a:r>
            <a:r>
              <a:rPr lang="en-US" sz="3600" u="none" strike="noStrike" cap="none" dirty="0">
                <a:solidFill>
                  <a:srgbClr val="00FFFF"/>
                </a:solidFill>
                <a:latin typeface="Arial" charset="0"/>
                <a:ea typeface="Arial" charset="0"/>
                <a:cs typeface="Arial" charset="0"/>
                <a:sym typeface="Cabin"/>
              </a:rPr>
              <a:t> </a:t>
            </a:r>
            <a:r>
              <a:rPr lang="el-GR" sz="3600" u="none" strike="noStrike" cap="none" dirty="0">
                <a:solidFill>
                  <a:srgbClr val="00FFFF"/>
                </a:solidFill>
                <a:latin typeface="Arial" charset="0"/>
                <a:ea typeface="Arial" charset="0"/>
                <a:cs typeface="Arial" charset="0"/>
                <a:sym typeface="Cabin"/>
              </a:rPr>
              <a:t>είναι μια συμβολοσειρά</a:t>
            </a:r>
            <a:endParaRPr lang="en-US" sz="3600" u="none" strike="noStrike" cap="none" dirty="0">
              <a:solidFill>
                <a:srgbClr val="00FFFF"/>
              </a:solidFill>
              <a:latin typeface="Arial" charset="0"/>
              <a:ea typeface="Arial" charset="0"/>
              <a:cs typeface="Arial" charset="0"/>
              <a:sym typeface="Cabin"/>
            </a:endParaRPr>
          </a:p>
          <a:p>
            <a:pPr marL="1041400" marR="0" lvl="1" indent="-371094" algn="l" rtl="0">
              <a:lnSpc>
                <a:spcPct val="100000"/>
              </a:lnSpc>
              <a:spcBef>
                <a:spcPts val="3500"/>
              </a:spcBef>
              <a:spcAft>
                <a:spcPts val="0"/>
              </a:spcAft>
              <a:buClr>
                <a:srgbClr val="FFFF00"/>
              </a:buClr>
              <a:buSzPct val="100000"/>
              <a:buFont typeface="Cabin"/>
            </a:pPr>
            <a:r>
              <a:rPr lang="el-GR" sz="3600" u="none" strike="noStrike" cap="none" dirty="0">
                <a:solidFill>
                  <a:srgbClr val="FFFF00"/>
                </a:solidFill>
                <a:latin typeface="Arial" charset="0"/>
                <a:ea typeface="Arial" charset="0"/>
                <a:cs typeface="Arial" charset="0"/>
                <a:sym typeface="Cabin"/>
              </a:rPr>
              <a:t>Η επιλογή είναι προαιρετική και πρέπει να είναι «r» εάν σχεδιάζουμε να διαβάσουμε το αρχείο και «w» εάν πρόκειται να γράψουμε στο αρχείο</a:t>
            </a:r>
            <a:endParaRPr lang="en-US" sz="3600" u="none" strike="noStrike" cap="none" dirty="0">
              <a:solidFill>
                <a:srgbClr val="FFFF00"/>
              </a:solidFill>
              <a:latin typeface="Arial" charset="0"/>
              <a:ea typeface="Arial" charset="0"/>
              <a:cs typeface="Arial" charset="0"/>
              <a:sym typeface="Cabin"/>
            </a:endParaRPr>
          </a:p>
        </p:txBody>
      </p:sp>
      <p:sp>
        <p:nvSpPr>
          <p:cNvPr id="248" name="Shape 248"/>
          <p:cNvSpPr txBox="1"/>
          <p:nvPr/>
        </p:nvSpPr>
        <p:spPr>
          <a:xfrm>
            <a:off x="9998075" y="2252763"/>
            <a:ext cx="5829299" cy="622199"/>
          </a:xfrm>
          <a:prstGeom prst="rect">
            <a:avLst/>
          </a:prstGeom>
          <a:noFill/>
          <a:ln>
            <a:noFill/>
          </a:ln>
        </p:spPr>
        <p:txBody>
          <a:bodyPr lIns="0" tIns="0" rIns="0" bIns="0" anchor="ctr" anchorCtr="0">
            <a:noAutofit/>
          </a:bodyPr>
          <a:lstStyle/>
          <a:p>
            <a:pPr marL="0" marR="0" lvl="0" indent="0" algn="ctr" rtl="0">
              <a:lnSpc>
                <a:spcPct val="100000"/>
              </a:lnSpc>
              <a:spcBef>
                <a:spcPts val="0"/>
              </a:spcBef>
              <a:spcAft>
                <a:spcPts val="0"/>
              </a:spcAft>
              <a:buClr>
                <a:srgbClr val="FF7F00"/>
              </a:buClr>
              <a:buSzPct val="25000"/>
              <a:buFont typeface="Cabin"/>
              <a:buNone/>
            </a:pPr>
            <a:r>
              <a:rPr lang="en-US" sz="3600" u="none" strike="noStrike" cap="none" dirty="0" err="1">
                <a:solidFill>
                  <a:srgbClr val="FF7F00"/>
                </a:solidFill>
                <a:latin typeface="Arial" charset="0"/>
                <a:ea typeface="Arial" charset="0"/>
                <a:cs typeface="Arial" charset="0"/>
                <a:sym typeface="Cabin"/>
              </a:rPr>
              <a:t>fhand</a:t>
            </a:r>
            <a:r>
              <a:rPr lang="en-US" sz="3600" u="none" strike="noStrike" cap="none" dirty="0">
                <a:solidFill>
                  <a:schemeClr val="lt1"/>
                </a:solidFill>
                <a:latin typeface="Arial" charset="0"/>
                <a:ea typeface="Arial" charset="0"/>
                <a:cs typeface="Arial" charset="0"/>
                <a:sym typeface="Cabin"/>
              </a:rPr>
              <a:t> = </a:t>
            </a:r>
            <a:r>
              <a:rPr lang="en-US" sz="3600" u="none" strike="noStrike" cap="none" dirty="0">
                <a:solidFill>
                  <a:srgbClr val="FF00FF"/>
                </a:solidFill>
                <a:latin typeface="Arial" charset="0"/>
                <a:ea typeface="Arial" charset="0"/>
                <a:cs typeface="Arial" charset="0"/>
                <a:sym typeface="Cabin"/>
              </a:rPr>
              <a:t>open</a:t>
            </a:r>
            <a:r>
              <a:rPr lang="en-US" sz="3600" u="none" strike="noStrike" cap="none" dirty="0">
                <a:solidFill>
                  <a:schemeClr val="lt1"/>
                </a:solidFill>
                <a:latin typeface="Arial" charset="0"/>
                <a:ea typeface="Arial" charset="0"/>
                <a:cs typeface="Arial" charset="0"/>
                <a:sym typeface="Cabin"/>
              </a:rPr>
              <a:t>('</a:t>
            </a:r>
            <a:r>
              <a:rPr lang="en-US" sz="3600" u="none" strike="noStrike" cap="none" dirty="0">
                <a:solidFill>
                  <a:srgbClr val="00FFFF"/>
                </a:solidFill>
                <a:latin typeface="Arial" charset="0"/>
                <a:ea typeface="Arial" charset="0"/>
                <a:cs typeface="Arial" charset="0"/>
                <a:sym typeface="Cabin"/>
              </a:rPr>
              <a:t>mbox.txt</a:t>
            </a:r>
            <a:r>
              <a:rPr lang="en-US" sz="3600" u="none" strike="noStrike" cap="none" dirty="0">
                <a:solidFill>
                  <a:schemeClr val="lt1"/>
                </a:solidFill>
                <a:latin typeface="Arial" charset="0"/>
                <a:ea typeface="Arial" charset="0"/>
                <a:cs typeface="Arial" charset="0"/>
                <a:sym typeface="Cabin"/>
              </a:rPr>
              <a:t>', '</a:t>
            </a:r>
            <a:r>
              <a:rPr lang="en-US" sz="3600" u="none" strike="noStrike" cap="none" dirty="0">
                <a:solidFill>
                  <a:srgbClr val="FFFF00"/>
                </a:solidFill>
                <a:latin typeface="Arial" charset="0"/>
                <a:ea typeface="Arial" charset="0"/>
                <a:cs typeface="Arial" charset="0"/>
                <a:sym typeface="Cabin"/>
              </a:rPr>
              <a:t>r</a:t>
            </a:r>
            <a:r>
              <a:rPr lang="en-US" sz="3600" u="none" strike="noStrike" cap="none" dirty="0">
                <a:solidFill>
                  <a:schemeClr val="lt1"/>
                </a:solidFill>
                <a:latin typeface="Arial" charset="0"/>
                <a:ea typeface="Arial" charset="0"/>
                <a:cs typeface="Arial" charset="0"/>
                <a:sym typeface="Cabin"/>
              </a:rPr>
              <a: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52"/>
        <p:cNvGrpSpPr/>
        <p:nvPr/>
      </p:nvGrpSpPr>
      <p:grpSpPr>
        <a:xfrm>
          <a:off x="0" y="0"/>
          <a:ext cx="0" cy="0"/>
          <a:chOff x="0" y="0"/>
          <a:chExt cx="0" cy="0"/>
        </a:xfrm>
      </p:grpSpPr>
      <p:sp>
        <p:nvSpPr>
          <p:cNvPr id="253" name="Shape 253"/>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l-GR" sz="7600" u="none" strike="noStrike" cap="none" dirty="0">
                <a:solidFill>
                  <a:srgbClr val="FFD966"/>
                </a:solidFill>
                <a:latin typeface="Arial" charset="0"/>
                <a:ea typeface="Arial" charset="0"/>
                <a:cs typeface="Arial" charset="0"/>
                <a:sym typeface="Cabin"/>
              </a:rPr>
              <a:t>Τι είναι η Λαβή</a:t>
            </a:r>
            <a:r>
              <a:rPr lang="en-US" sz="7600" u="none" strike="noStrike" cap="none" dirty="0">
                <a:solidFill>
                  <a:srgbClr val="FFD966"/>
                </a:solidFill>
                <a:latin typeface="Arial" charset="0"/>
                <a:ea typeface="Arial" charset="0"/>
                <a:cs typeface="Arial" charset="0"/>
                <a:sym typeface="Cabin"/>
              </a:rPr>
              <a:t> </a:t>
            </a:r>
            <a:r>
              <a:rPr lang="el-GR" sz="7600" u="none" strike="noStrike" cap="none" dirty="0">
                <a:solidFill>
                  <a:srgbClr val="FFD966"/>
                </a:solidFill>
                <a:latin typeface="Arial" charset="0"/>
                <a:ea typeface="Arial" charset="0"/>
                <a:cs typeface="Arial" charset="0"/>
                <a:sym typeface="Cabin"/>
              </a:rPr>
              <a:t>(</a:t>
            </a:r>
            <a:r>
              <a:rPr lang="en-US" sz="7600" u="none" strike="noStrike" cap="none" dirty="0">
                <a:solidFill>
                  <a:srgbClr val="FFD966"/>
                </a:solidFill>
                <a:latin typeface="Arial" charset="0"/>
                <a:ea typeface="Arial" charset="0"/>
                <a:cs typeface="Arial" charset="0"/>
                <a:sym typeface="Cabin"/>
              </a:rPr>
              <a:t>Handle</a:t>
            </a:r>
            <a:r>
              <a:rPr lang="el-GR" sz="7600" dirty="0">
                <a:solidFill>
                  <a:srgbClr val="FFD966"/>
                </a:solidFill>
                <a:latin typeface="Arial" charset="0"/>
                <a:ea typeface="Arial" charset="0"/>
                <a:cs typeface="Arial" charset="0"/>
                <a:sym typeface="Cabin"/>
              </a:rPr>
              <a:t>);</a:t>
            </a:r>
            <a:endParaRPr lang="en-US" sz="7600" u="none" strike="noStrike" cap="none" dirty="0">
              <a:solidFill>
                <a:srgbClr val="FFD966"/>
              </a:solidFill>
              <a:latin typeface="Arial" charset="0"/>
              <a:ea typeface="Arial" charset="0"/>
              <a:cs typeface="Arial" charset="0"/>
              <a:sym typeface="Cabin"/>
            </a:endParaRPr>
          </a:p>
        </p:txBody>
      </p:sp>
      <p:sp>
        <p:nvSpPr>
          <p:cNvPr id="254" name="Shape 254"/>
          <p:cNvSpPr txBox="1"/>
          <p:nvPr/>
        </p:nvSpPr>
        <p:spPr>
          <a:xfrm>
            <a:off x="952500" y="2554275"/>
            <a:ext cx="14392275" cy="16604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2800" i="0" u="none" strike="noStrike" cap="none" dirty="0">
                <a:solidFill>
                  <a:schemeClr val="lt1"/>
                </a:solidFill>
                <a:latin typeface="Courier"/>
                <a:ea typeface="Courier"/>
                <a:cs typeface="Courier"/>
                <a:sym typeface="Courier New"/>
              </a:rPr>
              <a:t>&gt;&gt;&gt; </a:t>
            </a:r>
            <a:r>
              <a:rPr lang="en-US" sz="2800" i="0" u="none" strike="noStrike" cap="none" dirty="0" err="1">
                <a:solidFill>
                  <a:srgbClr val="00FF00"/>
                </a:solidFill>
                <a:latin typeface="Courier"/>
                <a:ea typeface="Courier"/>
                <a:cs typeface="Courier"/>
                <a:sym typeface="Courier New"/>
              </a:rPr>
              <a:t>fhand</a:t>
            </a:r>
            <a:r>
              <a:rPr lang="en-US" sz="2800" i="0" u="none" strike="noStrike" cap="none" dirty="0">
                <a:solidFill>
                  <a:schemeClr val="lt1"/>
                </a:solidFill>
                <a:latin typeface="Courier"/>
                <a:ea typeface="Courier"/>
                <a:cs typeface="Courier"/>
                <a:sym typeface="Courier New"/>
              </a:rPr>
              <a:t> = </a:t>
            </a:r>
            <a:r>
              <a:rPr lang="en-US" sz="2800" i="0" u="none" strike="noStrike" cap="none" dirty="0">
                <a:solidFill>
                  <a:srgbClr val="FF7F00"/>
                </a:solidFill>
                <a:latin typeface="Courier"/>
                <a:ea typeface="Courier"/>
                <a:cs typeface="Courier"/>
                <a:sym typeface="Courier New"/>
              </a:rPr>
              <a:t>open</a:t>
            </a:r>
            <a:r>
              <a:rPr lang="en-US" sz="2800" i="0" u="none" strike="noStrike" cap="none" dirty="0">
                <a:solidFill>
                  <a:schemeClr val="lt1"/>
                </a:solidFill>
                <a:latin typeface="Courier"/>
                <a:ea typeface="Courier"/>
                <a:cs typeface="Courier"/>
                <a:sym typeface="Courier New"/>
              </a:rPr>
              <a:t>(</a:t>
            </a:r>
            <a:r>
              <a:rPr lang="en-US" sz="2800" i="0" u="none" strike="noStrike" cap="none" dirty="0">
                <a:solidFill>
                  <a:srgbClr val="FF7F00"/>
                </a:solidFill>
                <a:latin typeface="Courier"/>
                <a:ea typeface="Courier"/>
                <a:cs typeface="Courier"/>
                <a:sym typeface="Courier New"/>
              </a:rPr>
              <a:t>'</a:t>
            </a:r>
            <a:r>
              <a:rPr lang="en-US" sz="2800" i="0" u="none" strike="noStrike" cap="none" dirty="0" err="1">
                <a:solidFill>
                  <a:srgbClr val="FF7F00"/>
                </a:solidFill>
                <a:latin typeface="Courier"/>
                <a:ea typeface="Courier"/>
                <a:cs typeface="Courier"/>
                <a:sym typeface="Courier New"/>
              </a:rPr>
              <a:t>mbox.txt</a:t>
            </a:r>
            <a:r>
              <a:rPr lang="en-US" sz="2800" i="0" u="none" strike="noStrike" cap="none" dirty="0">
                <a:solidFill>
                  <a:srgbClr val="FF7F00"/>
                </a:solidFill>
                <a:latin typeface="Courier"/>
                <a:ea typeface="Courier"/>
                <a:cs typeface="Courier"/>
                <a:sym typeface="Courier New"/>
              </a:rPr>
              <a:t>'</a:t>
            </a:r>
            <a:r>
              <a:rPr lang="en-US" sz="2800" i="0" u="none" strike="noStrike" cap="none" dirty="0">
                <a:solidFill>
                  <a:schemeClr val="lt1"/>
                </a:solidFill>
                <a:latin typeface="Courier"/>
                <a:ea typeface="Courier"/>
                <a:cs typeface="Courier"/>
                <a:sym typeface="Courier New"/>
              </a:rPr>
              <a:t>)</a:t>
            </a:r>
          </a:p>
          <a:p>
            <a:pPr>
              <a:buClr>
                <a:schemeClr val="lt1"/>
              </a:buClr>
              <a:buSzPct val="25000"/>
            </a:pPr>
            <a:r>
              <a:rPr lang="en-US" sz="2800" i="0" u="none" strike="noStrike" cap="none" dirty="0">
                <a:solidFill>
                  <a:schemeClr val="lt1"/>
                </a:solidFill>
                <a:latin typeface="Courier"/>
                <a:ea typeface="Courier"/>
                <a:cs typeface="Courier"/>
                <a:sym typeface="Courier New"/>
              </a:rPr>
              <a:t>&gt;&gt;&gt; </a:t>
            </a:r>
            <a:r>
              <a:rPr lang="en-US" sz="2800" i="0" u="none" strike="noStrike" cap="none" dirty="0">
                <a:solidFill>
                  <a:srgbClr val="FFFF00"/>
                </a:solidFill>
                <a:latin typeface="Courier"/>
                <a:ea typeface="Courier"/>
                <a:cs typeface="Courier"/>
                <a:sym typeface="Courier New"/>
              </a:rPr>
              <a:t>print(</a:t>
            </a:r>
            <a:r>
              <a:rPr lang="en-US" sz="2800" i="0" u="none" strike="noStrike" cap="none" dirty="0" err="1">
                <a:solidFill>
                  <a:srgbClr val="FF00FF"/>
                </a:solidFill>
                <a:latin typeface="Courier"/>
                <a:ea typeface="Courier"/>
                <a:cs typeface="Courier"/>
                <a:sym typeface="Courier New"/>
              </a:rPr>
              <a:t>fhand</a:t>
            </a:r>
            <a:r>
              <a:rPr lang="en-US" sz="2800" dirty="0">
                <a:solidFill>
                  <a:srgbClr val="FFFF00"/>
                </a:solidFill>
                <a:latin typeface="Courier"/>
                <a:ea typeface="Courier"/>
                <a:cs typeface="Courier"/>
                <a:sym typeface="Courier New"/>
              </a:rPr>
              <a:t>)</a:t>
            </a:r>
            <a:endParaRPr lang="en-US" sz="2800" i="0" u="none" strike="noStrike" cap="none" dirty="0">
              <a:solidFill>
                <a:srgbClr val="FF00FF"/>
              </a:solidFill>
              <a:latin typeface="Courier"/>
              <a:ea typeface="Courier"/>
              <a:cs typeface="Courier"/>
              <a:sym typeface="Courier New"/>
            </a:endParaRPr>
          </a:p>
          <a:p>
            <a:pPr lvl="0">
              <a:buClr>
                <a:schemeClr val="lt1"/>
              </a:buClr>
              <a:buSzPct val="25000"/>
            </a:pPr>
            <a:r>
              <a:rPr lang="en-US" sz="2800" dirty="0">
                <a:solidFill>
                  <a:schemeClr val="lt1"/>
                </a:solidFill>
                <a:latin typeface="Courier"/>
                <a:ea typeface="Courier"/>
                <a:cs typeface="Courier"/>
                <a:sym typeface="Courier New"/>
              </a:rPr>
              <a:t>&lt;_</a:t>
            </a:r>
            <a:r>
              <a:rPr lang="en-US" sz="2800" dirty="0" err="1">
                <a:solidFill>
                  <a:schemeClr val="lt1"/>
                </a:solidFill>
                <a:latin typeface="Courier"/>
                <a:ea typeface="Courier"/>
                <a:cs typeface="Courier"/>
                <a:sym typeface="Courier New"/>
              </a:rPr>
              <a:t>io.TextIOWrapper</a:t>
            </a:r>
            <a:r>
              <a:rPr lang="en-US" sz="2800" dirty="0">
                <a:solidFill>
                  <a:schemeClr val="lt1"/>
                </a:solidFill>
                <a:latin typeface="Courier"/>
                <a:ea typeface="Courier"/>
                <a:cs typeface="Courier"/>
                <a:sym typeface="Courier New"/>
              </a:rPr>
              <a:t> name='</a:t>
            </a:r>
            <a:r>
              <a:rPr lang="en-US" sz="2800" dirty="0" err="1">
                <a:solidFill>
                  <a:schemeClr val="lt1"/>
                </a:solidFill>
                <a:latin typeface="Courier"/>
                <a:ea typeface="Courier"/>
                <a:cs typeface="Courier"/>
                <a:sym typeface="Courier New"/>
              </a:rPr>
              <a:t>mbox.txt</a:t>
            </a:r>
            <a:r>
              <a:rPr lang="en-US" sz="2800" dirty="0">
                <a:solidFill>
                  <a:schemeClr val="lt1"/>
                </a:solidFill>
                <a:latin typeface="Courier"/>
                <a:ea typeface="Courier"/>
                <a:cs typeface="Courier"/>
                <a:sym typeface="Courier New"/>
              </a:rPr>
              <a:t>' mode='r' encoding='UTF-8'&gt;</a:t>
            </a:r>
            <a:endParaRPr lang="en-US" sz="2800" i="0" u="none" strike="noStrike" cap="none" dirty="0">
              <a:solidFill>
                <a:schemeClr val="lt1"/>
              </a:solidFill>
              <a:latin typeface="Courier"/>
              <a:ea typeface="Courier"/>
              <a:cs typeface="Courier"/>
              <a:sym typeface="Courier New"/>
            </a:endParaRPr>
          </a:p>
        </p:txBody>
      </p:sp>
      <p:pic>
        <p:nvPicPr>
          <p:cNvPr id="255" name="Shape 255"/>
          <p:cNvPicPr preferRelativeResize="0"/>
          <p:nvPr/>
        </p:nvPicPr>
        <p:blipFill rotWithShape="1">
          <a:blip r:embed="rId3">
            <a:alphaModFix/>
          </a:blip>
          <a:srcRect/>
          <a:stretch/>
        </p:blipFill>
        <p:spPr>
          <a:xfrm>
            <a:off x="7915276" y="4647657"/>
            <a:ext cx="7072312" cy="3462338"/>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59"/>
        <p:cNvGrpSpPr/>
        <p:nvPr/>
      </p:nvGrpSpPr>
      <p:grpSpPr>
        <a:xfrm>
          <a:off x="0" y="0"/>
          <a:ext cx="0" cy="0"/>
          <a:chOff x="0" y="0"/>
          <a:chExt cx="0" cy="0"/>
        </a:xfrm>
      </p:grpSpPr>
      <p:sp>
        <p:nvSpPr>
          <p:cNvPr id="260" name="Shape 260"/>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00FF00"/>
              </a:buClr>
              <a:buSzPct val="25000"/>
              <a:buFont typeface="Cabin"/>
              <a:buNone/>
            </a:pPr>
            <a:r>
              <a:rPr lang="el-GR" sz="7600" u="none" strike="noStrike" cap="none" dirty="0">
                <a:solidFill>
                  <a:srgbClr val="FFD966"/>
                </a:solidFill>
                <a:latin typeface="Arial" charset="0"/>
                <a:ea typeface="Arial" charset="0"/>
                <a:cs typeface="Arial" charset="0"/>
                <a:sym typeface="Cabin"/>
              </a:rPr>
              <a:t>Όταν Λείπουν τα Αρχεία</a:t>
            </a:r>
            <a:endParaRPr lang="en-US" sz="7600" u="none" strike="noStrike" cap="none" dirty="0">
              <a:solidFill>
                <a:srgbClr val="FFD966"/>
              </a:solidFill>
              <a:latin typeface="Arial" charset="0"/>
              <a:ea typeface="Arial" charset="0"/>
              <a:cs typeface="Arial" charset="0"/>
              <a:sym typeface="Cabin"/>
            </a:endParaRPr>
          </a:p>
        </p:txBody>
      </p:sp>
      <p:sp>
        <p:nvSpPr>
          <p:cNvPr id="261" name="Shape 261"/>
          <p:cNvSpPr txBox="1"/>
          <p:nvPr/>
        </p:nvSpPr>
        <p:spPr>
          <a:xfrm>
            <a:off x="1422400" y="3076575"/>
            <a:ext cx="13533900" cy="2768700"/>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3600" i="0" u="none" strike="noStrike" cap="none" dirty="0">
                <a:solidFill>
                  <a:schemeClr val="lt1"/>
                </a:solidFill>
                <a:latin typeface="Courier"/>
                <a:ea typeface="Courier"/>
                <a:cs typeface="Courier"/>
                <a:sym typeface="Courier New"/>
              </a:rPr>
              <a:t>&gt;&gt;&gt; </a:t>
            </a:r>
            <a:r>
              <a:rPr lang="en-US" sz="3600" i="0" u="none" strike="noStrike" cap="none" dirty="0" err="1">
                <a:solidFill>
                  <a:srgbClr val="00FF00"/>
                </a:solidFill>
                <a:latin typeface="Courier"/>
                <a:ea typeface="Courier"/>
                <a:cs typeface="Courier"/>
                <a:sym typeface="Courier New"/>
              </a:rPr>
              <a:t>fhand</a:t>
            </a:r>
            <a:r>
              <a:rPr lang="en-US" sz="3600" i="0" u="none" strike="noStrike" cap="none" dirty="0">
                <a:solidFill>
                  <a:schemeClr val="lt1"/>
                </a:solidFill>
                <a:latin typeface="Courier"/>
                <a:ea typeface="Courier"/>
                <a:cs typeface="Courier"/>
                <a:sym typeface="Courier New"/>
              </a:rPr>
              <a:t> = </a:t>
            </a:r>
            <a:r>
              <a:rPr lang="en-US" sz="3600" i="0" u="none" strike="noStrike" cap="none" dirty="0">
                <a:solidFill>
                  <a:srgbClr val="FF00FF"/>
                </a:solidFill>
                <a:latin typeface="Courier"/>
                <a:ea typeface="Courier"/>
                <a:cs typeface="Courier"/>
                <a:sym typeface="Courier New"/>
              </a:rPr>
              <a:t>open</a:t>
            </a:r>
            <a:r>
              <a:rPr lang="en-US" sz="3600" i="0" u="none" strike="noStrike" cap="none" dirty="0">
                <a:solidFill>
                  <a:schemeClr val="lt1"/>
                </a:solidFill>
                <a:latin typeface="Courier"/>
                <a:ea typeface="Courier"/>
                <a:cs typeface="Courier"/>
                <a:sym typeface="Courier New"/>
              </a:rPr>
              <a:t>('</a:t>
            </a:r>
            <a:r>
              <a:rPr lang="en-US" sz="3600" i="0" u="none" strike="noStrike" cap="none" dirty="0" err="1">
                <a:solidFill>
                  <a:srgbClr val="FF7F00"/>
                </a:solidFill>
                <a:latin typeface="Courier"/>
                <a:ea typeface="Courier"/>
                <a:cs typeface="Courier"/>
                <a:sym typeface="Courier New"/>
              </a:rPr>
              <a:t>stuff.txt</a:t>
            </a:r>
            <a:r>
              <a:rPr lang="en-US" sz="3600" i="0" u="none" strike="noStrike" cap="none" dirty="0">
                <a:solidFill>
                  <a:srgbClr val="FF7F00"/>
                </a:solidFill>
                <a:latin typeface="Courier"/>
                <a:ea typeface="Courier"/>
                <a:cs typeface="Courier"/>
                <a:sym typeface="Courier New"/>
              </a:rPr>
              <a:t>'</a:t>
            </a:r>
            <a:r>
              <a:rPr lang="en-US" sz="3600"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600" i="0" u="none" strike="noStrike" cap="none" dirty="0" err="1">
                <a:solidFill>
                  <a:schemeClr val="lt1"/>
                </a:solidFill>
                <a:latin typeface="Courier"/>
                <a:ea typeface="Courier"/>
                <a:cs typeface="Courier"/>
                <a:sym typeface="Courier New"/>
              </a:rPr>
              <a:t>Traceback</a:t>
            </a:r>
            <a:r>
              <a:rPr lang="en-US" sz="3600" i="0" u="none" strike="noStrike" cap="none" dirty="0">
                <a:solidFill>
                  <a:schemeClr val="lt1"/>
                </a:solidFill>
                <a:latin typeface="Courier"/>
                <a:ea typeface="Courier"/>
                <a:cs typeface="Courier"/>
                <a:sym typeface="Courier New"/>
              </a:rPr>
              <a:t> (most recent call last):</a:t>
            </a:r>
          </a:p>
          <a:p>
            <a:pPr marL="0" marR="0" lvl="0" indent="0" algn="l" rtl="0">
              <a:lnSpc>
                <a:spcPct val="100000"/>
              </a:lnSpc>
              <a:spcBef>
                <a:spcPts val="0"/>
              </a:spcBef>
              <a:spcAft>
                <a:spcPts val="0"/>
              </a:spcAft>
              <a:buClr>
                <a:schemeClr val="lt1"/>
              </a:buClr>
              <a:buSzPct val="25000"/>
              <a:buFont typeface="Cabin"/>
              <a:buNone/>
            </a:pPr>
            <a:r>
              <a:rPr lang="en-US" sz="3600" i="0" u="none" strike="noStrike" cap="none" dirty="0">
                <a:solidFill>
                  <a:schemeClr val="lt1"/>
                </a:solidFill>
                <a:latin typeface="Courier"/>
                <a:ea typeface="Courier"/>
                <a:cs typeface="Courier"/>
                <a:sym typeface="Courier New"/>
              </a:rPr>
              <a:t>  File "&lt;</a:t>
            </a:r>
            <a:r>
              <a:rPr lang="en-US" sz="3600" i="0" u="none" strike="noStrike" cap="none" dirty="0" err="1">
                <a:solidFill>
                  <a:schemeClr val="lt1"/>
                </a:solidFill>
                <a:latin typeface="Courier"/>
                <a:ea typeface="Courier"/>
                <a:cs typeface="Courier"/>
                <a:sym typeface="Courier New"/>
              </a:rPr>
              <a:t>stdin</a:t>
            </a:r>
            <a:r>
              <a:rPr lang="en-US" sz="3600" i="0" u="none" strike="noStrike" cap="none" dirty="0">
                <a:solidFill>
                  <a:schemeClr val="lt1"/>
                </a:solidFill>
                <a:latin typeface="Courier"/>
                <a:ea typeface="Courier"/>
                <a:cs typeface="Courier"/>
                <a:sym typeface="Courier New"/>
              </a:rPr>
              <a:t>&gt;", line 1, in &lt;module&gt;</a:t>
            </a:r>
          </a:p>
          <a:p>
            <a:pPr lvl="0">
              <a:buClr>
                <a:schemeClr val="lt1"/>
              </a:buClr>
              <a:buSzPct val="25000"/>
            </a:pPr>
            <a:r>
              <a:rPr lang="en-US" sz="3600" dirty="0" err="1">
                <a:solidFill>
                  <a:schemeClr val="lt1"/>
                </a:solidFill>
                <a:latin typeface="Courier"/>
                <a:ea typeface="Courier"/>
                <a:cs typeface="Courier"/>
                <a:sym typeface="Courier New"/>
              </a:rPr>
              <a:t>FileNotFoundError</a:t>
            </a:r>
            <a:r>
              <a:rPr lang="en-US" sz="3600" dirty="0">
                <a:solidFill>
                  <a:schemeClr val="lt1"/>
                </a:solidFill>
                <a:latin typeface="Courier"/>
                <a:ea typeface="Courier"/>
                <a:cs typeface="Courier"/>
                <a:sym typeface="Courier New"/>
              </a:rPr>
              <a:t>: [</a:t>
            </a:r>
            <a:r>
              <a:rPr lang="en-US" sz="3600" dirty="0" err="1">
                <a:solidFill>
                  <a:schemeClr val="lt1"/>
                </a:solidFill>
                <a:latin typeface="Courier"/>
                <a:ea typeface="Courier"/>
                <a:cs typeface="Courier"/>
                <a:sym typeface="Courier New"/>
              </a:rPr>
              <a:t>Errno</a:t>
            </a:r>
            <a:r>
              <a:rPr lang="en-US" sz="3600" dirty="0">
                <a:solidFill>
                  <a:schemeClr val="lt1"/>
                </a:solidFill>
                <a:latin typeface="Courier"/>
                <a:ea typeface="Courier"/>
                <a:cs typeface="Courier"/>
                <a:sym typeface="Courier New"/>
              </a:rPr>
              <a:t> 2] </a:t>
            </a:r>
            <a:r>
              <a:rPr lang="en-US" sz="3600" i="0" u="none" strike="noStrike" cap="none" dirty="0">
                <a:solidFill>
                  <a:srgbClr val="FF7F00"/>
                </a:solidFill>
                <a:latin typeface="Courier"/>
                <a:ea typeface="Courier"/>
                <a:cs typeface="Courier"/>
                <a:sym typeface="Courier New"/>
              </a:rPr>
              <a:t>No such file or directory: '</a:t>
            </a:r>
            <a:r>
              <a:rPr lang="en-US" sz="3600" i="0" u="none" strike="noStrike" cap="none" dirty="0" err="1">
                <a:solidFill>
                  <a:srgbClr val="FF7F00"/>
                </a:solidFill>
                <a:latin typeface="Courier"/>
                <a:ea typeface="Courier"/>
                <a:cs typeface="Courier"/>
                <a:sym typeface="Courier New"/>
              </a:rPr>
              <a:t>stuff.txt</a:t>
            </a:r>
            <a:r>
              <a:rPr lang="en-US" sz="3600" i="0" u="none" strike="noStrike" cap="none" dirty="0">
                <a:solidFill>
                  <a:srgbClr val="FF7F00"/>
                </a:solidFill>
                <a:latin typeface="Courier"/>
                <a:ea typeface="Courier"/>
                <a:cs typeface="Courier"/>
                <a:sym typeface="Courier New"/>
              </a:rPr>
              <a: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65"/>
        <p:cNvGrpSpPr/>
        <p:nvPr/>
      </p:nvGrpSpPr>
      <p:grpSpPr>
        <a:xfrm>
          <a:off x="0" y="0"/>
          <a:ext cx="0" cy="0"/>
          <a:chOff x="0" y="0"/>
          <a:chExt cx="0" cy="0"/>
        </a:xfrm>
      </p:grpSpPr>
      <p:sp>
        <p:nvSpPr>
          <p:cNvPr id="266" name="Shape 266"/>
          <p:cNvSpPr txBox="1">
            <a:spLocks noGrp="1"/>
          </p:cNvSpPr>
          <p:nvPr>
            <p:ph type="title"/>
          </p:nvPr>
        </p:nvSpPr>
        <p:spPr>
          <a:xfrm>
            <a:off x="340102" y="789708"/>
            <a:ext cx="15575796" cy="1750191"/>
          </a:xfrm>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chemeClr val="lt1"/>
              </a:buClr>
              <a:buSzPct val="25000"/>
              <a:buFont typeface="Cabin"/>
              <a:buNone/>
            </a:pPr>
            <a:r>
              <a:rPr lang="el-GR" sz="7600" u="none" strike="noStrike" cap="none" dirty="0">
                <a:solidFill>
                  <a:srgbClr val="FFD966"/>
                </a:solidFill>
                <a:latin typeface="Arial" charset="0"/>
                <a:ea typeface="Arial" charset="0"/>
                <a:cs typeface="Arial" charset="0"/>
                <a:sym typeface="Cabin"/>
              </a:rPr>
              <a:t>Ο Χαρακτήρας</a:t>
            </a:r>
            <a:r>
              <a:rPr lang="en-US" sz="7600" u="none" strike="noStrike" cap="none" dirty="0">
                <a:solidFill>
                  <a:srgbClr val="FFD966"/>
                </a:solidFill>
                <a:latin typeface="Arial" charset="0"/>
                <a:ea typeface="Arial" charset="0"/>
                <a:cs typeface="Arial" charset="0"/>
                <a:sym typeface="Cabin"/>
              </a:rPr>
              <a:t> </a:t>
            </a:r>
            <a:r>
              <a:rPr lang="el-GR" sz="7600" u="none" strike="noStrike" cap="none" dirty="0" err="1">
                <a:solidFill>
                  <a:srgbClr val="00FFFF"/>
                </a:solidFill>
                <a:latin typeface="Arial" charset="0"/>
                <a:ea typeface="Arial" charset="0"/>
                <a:cs typeface="Arial" charset="0"/>
                <a:sym typeface="Cabin"/>
              </a:rPr>
              <a:t>νέαγραμμή</a:t>
            </a:r>
            <a:endParaRPr lang="en-US" sz="7600" u="none" strike="noStrike" cap="none" dirty="0">
              <a:solidFill>
                <a:srgbClr val="FFD966"/>
              </a:solidFill>
              <a:latin typeface="Arial" charset="0"/>
              <a:ea typeface="Arial" charset="0"/>
              <a:cs typeface="Arial" charset="0"/>
              <a:sym typeface="Cabin"/>
            </a:endParaRPr>
          </a:p>
        </p:txBody>
      </p:sp>
      <p:sp>
        <p:nvSpPr>
          <p:cNvPr id="267" name="Shape 267"/>
          <p:cNvSpPr txBox="1">
            <a:spLocks noGrp="1"/>
          </p:cNvSpPr>
          <p:nvPr>
            <p:ph type="body" idx="1"/>
          </p:nvPr>
        </p:nvSpPr>
        <p:spPr>
          <a:xfrm>
            <a:off x="883404" y="2603500"/>
            <a:ext cx="7731960" cy="5702399"/>
          </a:xfrm>
          <a:prstGeom prst="rect">
            <a:avLst/>
          </a:prstGeom>
          <a:noFill/>
          <a:ln>
            <a:noFill/>
          </a:ln>
        </p:spPr>
        <p:txBody>
          <a:bodyPr lIns="38100" tIns="38100" rIns="38100" bIns="38100" anchor="ctr" anchorCtr="0">
            <a:noAutofit/>
          </a:bodyPr>
          <a:lstStyle/>
          <a:p>
            <a:pPr marL="749300" marR="0" lvl="0" indent="-371094" algn="l" rtl="0">
              <a:lnSpc>
                <a:spcPct val="100000"/>
              </a:lnSpc>
              <a:spcBef>
                <a:spcPts val="0"/>
              </a:spcBef>
              <a:spcAft>
                <a:spcPts val="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Χρησιμοποιούμε έναν ειδικό χαρακτήρα που ονομάζεται «</a:t>
            </a:r>
            <a:r>
              <a:rPr lang="el-GR" dirty="0" err="1">
                <a:solidFill>
                  <a:srgbClr val="00FFFF"/>
                </a:solidFill>
                <a:latin typeface="Arial" charset="0"/>
                <a:cs typeface="Arial" charset="0"/>
                <a:sym typeface="Cabin"/>
              </a:rPr>
              <a:t>νέαγραμμή</a:t>
            </a:r>
            <a:r>
              <a:rPr lang="el-GR" sz="3600" u="none" strike="noStrike" cap="none" dirty="0">
                <a:solidFill>
                  <a:schemeClr val="lt1"/>
                </a:solidFill>
                <a:latin typeface="Arial" charset="0"/>
                <a:ea typeface="Arial" charset="0"/>
                <a:cs typeface="Arial" charset="0"/>
                <a:sym typeface="Cabin"/>
              </a:rPr>
              <a:t>» για να υποδείξουμε πότε τελειώνει μια γραμμή</a:t>
            </a:r>
            <a:r>
              <a:rPr lang="en-US" sz="3600" u="none" strike="noStrike" cap="none" dirty="0">
                <a:solidFill>
                  <a:schemeClr val="lt1"/>
                </a:solidFill>
                <a:latin typeface="Arial" charset="0"/>
                <a:ea typeface="Arial" charset="0"/>
                <a:cs typeface="Arial" charset="0"/>
                <a:sym typeface="Cabin"/>
              </a:rPr>
              <a:t> </a:t>
            </a:r>
          </a:p>
          <a:p>
            <a:pPr marL="749300" marR="0" lvl="0" indent="-371094" algn="l" rtl="0">
              <a:lnSpc>
                <a:spcPct val="100000"/>
              </a:lnSpc>
              <a:spcBef>
                <a:spcPts val="3500"/>
              </a:spcBef>
              <a:spcAft>
                <a:spcPts val="0"/>
              </a:spcAft>
              <a:buClr>
                <a:schemeClr val="lt1"/>
              </a:buClr>
              <a:buSzPct val="100000"/>
              <a:buFont typeface="Cabin"/>
              <a:buChar char="•"/>
            </a:pPr>
            <a:r>
              <a:rPr lang="el-GR" sz="3600" u="none" strike="noStrike" cap="none" dirty="0">
                <a:solidFill>
                  <a:schemeClr val="lt1"/>
                </a:solidFill>
                <a:latin typeface="Arial" charset="0"/>
                <a:ea typeface="Arial" charset="0"/>
                <a:cs typeface="Arial" charset="0"/>
                <a:sym typeface="Cabin"/>
              </a:rPr>
              <a:t>Το συμβολίζουμε με </a:t>
            </a:r>
            <a:r>
              <a:rPr lang="en-US" sz="3600" u="none" strike="noStrike" cap="none" dirty="0">
                <a:solidFill>
                  <a:srgbClr val="00FFFF"/>
                </a:solidFill>
                <a:latin typeface="Arial" charset="0"/>
                <a:ea typeface="Arial" charset="0"/>
                <a:cs typeface="Arial" charset="0"/>
                <a:sym typeface="Cabin"/>
              </a:rPr>
              <a:t>\n</a:t>
            </a:r>
            <a:r>
              <a:rPr lang="el-GR" sz="3600" u="none" strike="noStrike" cap="none" dirty="0">
                <a:solidFill>
                  <a:schemeClr val="lt1"/>
                </a:solidFill>
                <a:latin typeface="Arial" charset="0"/>
                <a:ea typeface="Arial" charset="0"/>
                <a:cs typeface="Arial" charset="0"/>
                <a:sym typeface="Cabin"/>
              </a:rPr>
              <a:t> σε συμβολοσειρές</a:t>
            </a:r>
            <a:endParaRPr lang="en-US" sz="3600" u="none" strike="noStrike" cap="none" dirty="0">
              <a:solidFill>
                <a:schemeClr val="lt1"/>
              </a:solidFill>
              <a:latin typeface="Arial" charset="0"/>
              <a:ea typeface="Arial" charset="0"/>
              <a:cs typeface="Arial" charset="0"/>
              <a:sym typeface="Cabin"/>
            </a:endParaRPr>
          </a:p>
          <a:p>
            <a:pPr marL="749300" marR="0" lvl="0" indent="-371094" algn="l" rtl="0">
              <a:lnSpc>
                <a:spcPct val="100000"/>
              </a:lnSpc>
              <a:spcBef>
                <a:spcPts val="3500"/>
              </a:spcBef>
              <a:spcAft>
                <a:spcPts val="0"/>
              </a:spcAft>
              <a:buClr>
                <a:srgbClr val="00FFFF"/>
              </a:buClr>
              <a:buSzPct val="100000"/>
              <a:buFont typeface="Cabin"/>
              <a:buChar char="•"/>
            </a:pPr>
            <a:r>
              <a:rPr lang="el-GR" sz="3600" u="none" strike="noStrike" cap="none" dirty="0">
                <a:latin typeface="Arial" charset="0"/>
                <a:ea typeface="Arial" charset="0"/>
                <a:cs typeface="Arial" charset="0"/>
                <a:sym typeface="Cabin"/>
              </a:rPr>
              <a:t>Η </a:t>
            </a:r>
            <a:r>
              <a:rPr lang="el-GR" sz="3600" u="none" strike="noStrike" cap="none" dirty="0" err="1">
                <a:solidFill>
                  <a:srgbClr val="00FFFF"/>
                </a:solidFill>
                <a:latin typeface="Arial" charset="0"/>
                <a:ea typeface="Arial" charset="0"/>
                <a:cs typeface="Arial" charset="0"/>
                <a:sym typeface="Cabin"/>
              </a:rPr>
              <a:t>νέαγραμμή</a:t>
            </a:r>
            <a:r>
              <a:rPr lang="el-GR" sz="3600" u="none" strike="noStrike" cap="none" dirty="0">
                <a:solidFill>
                  <a:srgbClr val="00FFFF"/>
                </a:solidFill>
                <a:latin typeface="Arial" charset="0"/>
                <a:ea typeface="Arial" charset="0"/>
                <a:cs typeface="Arial" charset="0"/>
                <a:sym typeface="Cabin"/>
              </a:rPr>
              <a:t> </a:t>
            </a:r>
            <a:r>
              <a:rPr lang="el-GR" sz="3600" u="none" strike="noStrike" cap="none" dirty="0">
                <a:latin typeface="Arial" charset="0"/>
                <a:ea typeface="Arial" charset="0"/>
                <a:cs typeface="Arial" charset="0"/>
                <a:sym typeface="Cabin"/>
              </a:rPr>
              <a:t>εξακολουθεί να είναι ένας χαρακτήρας - όχι δύο</a:t>
            </a:r>
            <a:endParaRPr lang="en-US" sz="3600" u="none" strike="noStrike" cap="none" dirty="0">
              <a:latin typeface="Arial" charset="0"/>
              <a:ea typeface="Arial" charset="0"/>
              <a:cs typeface="Arial" charset="0"/>
              <a:sym typeface="Cabin"/>
            </a:endParaRPr>
          </a:p>
        </p:txBody>
      </p:sp>
      <p:sp>
        <p:nvSpPr>
          <p:cNvPr id="268" name="Shape 268"/>
          <p:cNvSpPr txBox="1"/>
          <p:nvPr/>
        </p:nvSpPr>
        <p:spPr>
          <a:xfrm>
            <a:off x="9294500" y="2831949"/>
            <a:ext cx="6691499" cy="52454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a:solidFill>
                  <a:srgbClr val="00FF00"/>
                </a:solidFill>
                <a:latin typeface="Courier"/>
                <a:ea typeface="Courier"/>
                <a:cs typeface="Courier"/>
                <a:sym typeface="Courier New"/>
              </a:rPr>
              <a:t>stuff</a:t>
            </a:r>
            <a:r>
              <a:rPr lang="en-US" sz="3000" i="0" u="none" strike="noStrike" cap="none" dirty="0">
                <a:solidFill>
                  <a:schemeClr val="lt1"/>
                </a:solidFill>
                <a:latin typeface="Courier"/>
                <a:ea typeface="Courier"/>
                <a:cs typeface="Courier"/>
                <a:sym typeface="Courier New"/>
              </a:rPr>
              <a:t> = 'Hello</a:t>
            </a:r>
            <a:r>
              <a:rPr lang="en-US" sz="3000" i="0" u="none" strike="noStrike" cap="none" dirty="0">
                <a:solidFill>
                  <a:srgbClr val="00FFFF"/>
                </a:solidFill>
                <a:latin typeface="Courier"/>
                <a:ea typeface="Courier"/>
                <a:cs typeface="Courier"/>
                <a:sym typeface="Courier New"/>
              </a:rPr>
              <a:t>\</a:t>
            </a:r>
            <a:r>
              <a:rPr lang="en-US" sz="3000" i="0" u="none" strike="noStrike" cap="none" dirty="0" err="1">
                <a:solidFill>
                  <a:srgbClr val="00FFFF"/>
                </a:solidFill>
                <a:latin typeface="Courier"/>
                <a:ea typeface="Courier"/>
                <a:cs typeface="Courier"/>
                <a:sym typeface="Courier New"/>
              </a:rPr>
              <a:t>n</a:t>
            </a:r>
            <a:r>
              <a:rPr lang="en-US" sz="3000" i="0" u="none" strike="noStrike" cap="none" dirty="0" err="1">
                <a:solidFill>
                  <a:schemeClr val="lt1"/>
                </a:solidFill>
                <a:latin typeface="Courier"/>
                <a:ea typeface="Courier"/>
                <a:cs typeface="Courier"/>
                <a:sym typeface="Courier New"/>
              </a:rPr>
              <a:t>World</a:t>
            </a:r>
            <a:r>
              <a:rPr lang="en-US" sz="3000" i="0" u="none" strike="noStrike" cap="none" dirty="0">
                <a:solidFill>
                  <a:schemeClr val="lt1"/>
                </a:solidFill>
                <a:latin typeface="Courier"/>
                <a:ea typeface="Courier"/>
                <a:cs typeface="Courier"/>
                <a:sym typeface="Courier New"/>
              </a:rPr>
              <a:t>!</a:t>
            </a:r>
            <a:r>
              <a:rPr lang="en-US" sz="3000" dirty="0">
                <a:solidFill>
                  <a:schemeClr val="lt1"/>
                </a:solidFill>
                <a:latin typeface="Courier"/>
                <a:ea typeface="Courier"/>
                <a:cs typeface="Courier"/>
                <a:sym typeface="Courier New"/>
              </a:rPr>
              <a:t>’</a:t>
            </a:r>
            <a:endParaRPr lang="el-GR" sz="3000" dirty="0">
              <a:solidFill>
                <a:schemeClr val="lt1"/>
              </a:solidFill>
              <a:latin typeface="Courier"/>
              <a:ea typeface="Courier"/>
              <a:cs typeface="Courier"/>
              <a:sym typeface="Courier New"/>
            </a:endParaRP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a:solidFill>
                  <a:srgbClr val="00FF00"/>
                </a:solidFill>
                <a:latin typeface="Courier"/>
                <a:ea typeface="Courier"/>
                <a:cs typeface="Courier"/>
                <a:sym typeface="Courier New"/>
              </a:rPr>
              <a:t>stuff</a:t>
            </a:r>
            <a:r>
              <a:rPr lang="en-US" sz="3000" i="0" u="none" strike="noStrike" cap="none" dirty="0">
                <a:solidFill>
                  <a:schemeClr val="lt1"/>
                </a:solidFill>
                <a:latin typeface="Courier"/>
                <a:ea typeface="Courier"/>
                <a:cs typeface="Courier"/>
                <a:sym typeface="Courier New"/>
              </a:rPr>
              <a:t> </a:t>
            </a:r>
            <a:endParaRPr lang="el-GR" sz="3000" i="0" u="none" strike="noStrike" cap="none" dirty="0">
              <a:solidFill>
                <a:schemeClr val="lt1"/>
              </a:solidFill>
              <a:latin typeface="Courier"/>
              <a:ea typeface="Courier"/>
              <a:cs typeface="Courier"/>
              <a:sym typeface="Courier New"/>
            </a:endParaRP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'Hello</a:t>
            </a:r>
            <a:r>
              <a:rPr lang="en-US" sz="3000" i="0" u="none" strike="noStrike" cap="none" dirty="0">
                <a:solidFill>
                  <a:srgbClr val="00FFFF"/>
                </a:solidFill>
                <a:latin typeface="Courier"/>
                <a:ea typeface="Courier"/>
                <a:cs typeface="Courier"/>
                <a:sym typeface="Courier New"/>
              </a:rPr>
              <a:t>\</a:t>
            </a:r>
            <a:r>
              <a:rPr lang="en-US" sz="3000" i="0" u="none" strike="noStrike" cap="none" dirty="0" err="1">
                <a:solidFill>
                  <a:srgbClr val="00FFFF"/>
                </a:solidFill>
                <a:latin typeface="Courier"/>
                <a:ea typeface="Courier"/>
                <a:cs typeface="Courier"/>
                <a:sym typeface="Courier New"/>
              </a:rPr>
              <a:t>n</a:t>
            </a:r>
            <a:r>
              <a:rPr lang="en-US" sz="3000" i="0" u="none" strike="noStrike" cap="none" dirty="0" err="1">
                <a:solidFill>
                  <a:schemeClr val="lt1"/>
                </a:solidFill>
                <a:latin typeface="Courier"/>
                <a:ea typeface="Courier"/>
                <a:cs typeface="Courier"/>
                <a:sym typeface="Courier New"/>
              </a:rPr>
              <a:t>World</a:t>
            </a:r>
            <a:r>
              <a:rPr lang="en-US" sz="3000" i="0" u="none" strike="noStrike" cap="none" dirty="0">
                <a:solidFill>
                  <a:schemeClr val="lt1"/>
                </a:solidFill>
                <a:latin typeface="Courier"/>
                <a:ea typeface="Courier"/>
                <a:cs typeface="Courier"/>
                <a:sym typeface="Courier New"/>
              </a:rPr>
              <a:t>!</a:t>
            </a:r>
            <a:r>
              <a:rPr lang="en-US" sz="3000"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a:solidFill>
                  <a:srgbClr val="FFFF00"/>
                </a:solidFill>
                <a:latin typeface="Courier"/>
                <a:ea typeface="Courier"/>
                <a:cs typeface="Courier"/>
                <a:sym typeface="Courier New"/>
              </a:rPr>
              <a:t>print</a:t>
            </a:r>
            <a:r>
              <a:rPr lang="en-US" sz="3000" dirty="0">
                <a:solidFill>
                  <a:schemeClr val="lt1"/>
                </a:solidFill>
                <a:latin typeface="Courier"/>
                <a:ea typeface="Courier"/>
                <a:cs typeface="Courier"/>
                <a:sym typeface="Courier New"/>
              </a:rPr>
              <a:t>(</a:t>
            </a:r>
            <a:r>
              <a:rPr lang="en-US" sz="3000" i="0" u="none" strike="noStrike" cap="none" dirty="0">
                <a:solidFill>
                  <a:srgbClr val="00FF00"/>
                </a:solidFill>
                <a:latin typeface="Courier"/>
                <a:ea typeface="Courier"/>
                <a:cs typeface="Courier"/>
                <a:sym typeface="Courier New"/>
              </a:rPr>
              <a:t>stuff</a:t>
            </a:r>
            <a:r>
              <a:rPr lang="en-US" sz="3000" i="0" u="none" strike="noStrike" cap="none" dirty="0">
                <a:solidFill>
                  <a:schemeClr val="bg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Hello</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World!</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a:solidFill>
                  <a:srgbClr val="00FF00"/>
                </a:solidFill>
                <a:latin typeface="Courier"/>
                <a:ea typeface="Courier"/>
                <a:cs typeface="Courier"/>
                <a:sym typeface="Courier New"/>
              </a:rPr>
              <a:t>stuff</a:t>
            </a:r>
            <a:r>
              <a:rPr lang="en-US" sz="3000" i="0" u="none" strike="noStrike" cap="none" dirty="0">
                <a:solidFill>
                  <a:schemeClr val="lt1"/>
                </a:solidFill>
                <a:latin typeface="Courier"/>
                <a:ea typeface="Courier"/>
                <a:cs typeface="Courier"/>
                <a:sym typeface="Courier New"/>
              </a:rPr>
              <a:t> = 'X</a:t>
            </a:r>
            <a:r>
              <a:rPr lang="en-US" sz="3000" i="0" u="none" strike="noStrike" cap="none" dirty="0">
                <a:solidFill>
                  <a:srgbClr val="00FFFF"/>
                </a:solidFill>
                <a:latin typeface="Courier"/>
                <a:ea typeface="Courier"/>
                <a:cs typeface="Courier"/>
                <a:sym typeface="Courier New"/>
              </a:rPr>
              <a:t>\</a:t>
            </a:r>
            <a:r>
              <a:rPr lang="en-US" sz="3000" i="0" u="none" strike="noStrike" cap="none" dirty="0" err="1">
                <a:solidFill>
                  <a:srgbClr val="00FFFF"/>
                </a:solidFill>
                <a:latin typeface="Courier"/>
                <a:ea typeface="Courier"/>
                <a:cs typeface="Courier"/>
                <a:sym typeface="Courier New"/>
              </a:rPr>
              <a:t>n</a:t>
            </a:r>
            <a:r>
              <a:rPr lang="en-US" sz="3000" i="0" u="none" strike="noStrike" cap="none" dirty="0" err="1">
                <a:solidFill>
                  <a:schemeClr val="lt1"/>
                </a:solidFill>
                <a:latin typeface="Courier"/>
                <a:ea typeface="Courier"/>
                <a:cs typeface="Courier"/>
                <a:sym typeface="Courier New"/>
              </a:rPr>
              <a:t>Y</a:t>
            </a:r>
            <a:r>
              <a:rPr lang="en-US" sz="3000"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a:solidFill>
                  <a:srgbClr val="FFFF00"/>
                </a:solidFill>
                <a:latin typeface="Courier"/>
                <a:ea typeface="Courier"/>
                <a:cs typeface="Courier"/>
                <a:sym typeface="Courier New"/>
              </a:rPr>
              <a:t>print</a:t>
            </a:r>
            <a:r>
              <a:rPr lang="en-US" sz="3000" dirty="0">
                <a:solidFill>
                  <a:schemeClr val="lt1"/>
                </a:solidFill>
                <a:latin typeface="Courier"/>
                <a:ea typeface="Courier"/>
                <a:cs typeface="Courier"/>
                <a:sym typeface="Courier New"/>
              </a:rPr>
              <a:t>(</a:t>
            </a:r>
            <a:r>
              <a:rPr lang="en-US" sz="3000" i="0" u="none" strike="noStrike" cap="none" dirty="0">
                <a:solidFill>
                  <a:srgbClr val="00FF00"/>
                </a:solidFill>
                <a:latin typeface="Courier"/>
                <a:ea typeface="Courier"/>
                <a:cs typeface="Courier"/>
                <a:sym typeface="Courier New"/>
              </a:rPr>
              <a:t>stuff</a:t>
            </a:r>
            <a:r>
              <a:rPr lang="en-US" sz="3000" i="0" u="none" strike="noStrike" cap="none" dirty="0">
                <a:solidFill>
                  <a:schemeClr val="bg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X</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Y</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&gt;&gt;&gt; </a:t>
            </a:r>
            <a:r>
              <a:rPr lang="en-US" sz="3000" i="0" u="none" strike="noStrike" cap="none" dirty="0" err="1">
                <a:solidFill>
                  <a:srgbClr val="FF00FF"/>
                </a:solidFill>
                <a:latin typeface="Courier"/>
                <a:ea typeface="Courier"/>
                <a:cs typeface="Courier"/>
                <a:sym typeface="Courier New"/>
              </a:rPr>
              <a:t>len</a:t>
            </a:r>
            <a:r>
              <a:rPr lang="en-US" sz="3000" i="0" u="none" strike="noStrike" cap="none" dirty="0">
                <a:solidFill>
                  <a:schemeClr val="lt1"/>
                </a:solidFill>
                <a:latin typeface="Courier"/>
                <a:ea typeface="Courier"/>
                <a:cs typeface="Courier"/>
                <a:sym typeface="Courier New"/>
              </a:rPr>
              <a:t>(</a:t>
            </a:r>
            <a:r>
              <a:rPr lang="en-US" sz="3000" i="0" u="none" strike="noStrike" cap="none" dirty="0">
                <a:solidFill>
                  <a:srgbClr val="00FF00"/>
                </a:solidFill>
                <a:latin typeface="Courier"/>
                <a:ea typeface="Courier"/>
                <a:cs typeface="Courier"/>
                <a:sym typeface="Courier New"/>
              </a:rPr>
              <a:t>stuff</a:t>
            </a:r>
            <a:r>
              <a:rPr lang="en-US" sz="3000" i="0" u="none" strike="noStrike" cap="none" dirty="0">
                <a:solidFill>
                  <a:schemeClr val="lt1"/>
                </a:solidFill>
                <a:latin typeface="Courier"/>
                <a:ea typeface="Courier"/>
                <a:cs typeface="Courier"/>
                <a:sym typeface="Courier New"/>
              </a:rPr>
              <a:t>)</a:t>
            </a:r>
          </a:p>
          <a:p>
            <a:pPr marL="0" marR="0" lvl="0" indent="0" algn="l" rtl="0">
              <a:lnSpc>
                <a:spcPct val="100000"/>
              </a:lnSpc>
              <a:spcBef>
                <a:spcPts val="0"/>
              </a:spcBef>
              <a:spcAft>
                <a:spcPts val="0"/>
              </a:spcAft>
              <a:buClr>
                <a:schemeClr val="lt1"/>
              </a:buClr>
              <a:buSzPct val="25000"/>
              <a:buFont typeface="Cabin"/>
              <a:buNone/>
            </a:pPr>
            <a:r>
              <a:rPr lang="en-US" sz="3000" i="0" u="none" strike="noStrike" cap="none" dirty="0">
                <a:solidFill>
                  <a:schemeClr val="lt1"/>
                </a:solidFill>
                <a:latin typeface="Courier"/>
                <a:ea typeface="Courier"/>
                <a:cs typeface="Courier"/>
                <a:sym typeface="Courier New"/>
              </a:rPr>
              <a:t>3</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72"/>
        <p:cNvGrpSpPr/>
        <p:nvPr/>
      </p:nvGrpSpPr>
      <p:grpSpPr>
        <a:xfrm>
          <a:off x="0" y="0"/>
          <a:ext cx="0" cy="0"/>
          <a:chOff x="0" y="0"/>
          <a:chExt cx="0" cy="0"/>
        </a:xfrm>
      </p:grpSpPr>
      <p:sp>
        <p:nvSpPr>
          <p:cNvPr id="273" name="Shape 273"/>
          <p:cNvSpPr txBox="1">
            <a:spLocks noGrp="1"/>
          </p:cNvSpPr>
          <p:nvPr>
            <p:ph type="title"/>
          </p:nvPr>
        </p:nvSpPr>
        <p:spPr>
          <a:prstGeom prst="rect">
            <a:avLst/>
          </a:prstGeom>
          <a:noFill/>
          <a:ln>
            <a:noFill/>
          </a:ln>
        </p:spPr>
        <p:txBody>
          <a:bodyPr lIns="38100" tIns="38100" rIns="38100" bIns="38100" anchor="ctr" anchorCtr="0">
            <a:noAutofit/>
          </a:bodyPr>
          <a:lstStyle/>
          <a:p>
            <a:pPr marL="0" marR="0" lvl="0" indent="0" algn="ctr" rtl="0">
              <a:lnSpc>
                <a:spcPct val="100000"/>
              </a:lnSpc>
              <a:spcBef>
                <a:spcPts val="0"/>
              </a:spcBef>
              <a:spcAft>
                <a:spcPts val="0"/>
              </a:spcAft>
              <a:buClr>
                <a:srgbClr val="FF00FF"/>
              </a:buClr>
              <a:buSzPct val="25000"/>
              <a:buFont typeface="Cabin"/>
              <a:buNone/>
            </a:pPr>
            <a:r>
              <a:rPr lang="el-GR" sz="7600" u="none" strike="noStrike" cap="none" dirty="0">
                <a:solidFill>
                  <a:srgbClr val="FFD966"/>
                </a:solidFill>
                <a:latin typeface="Arial" charset="0"/>
                <a:ea typeface="Arial" charset="0"/>
                <a:cs typeface="Arial" charset="0"/>
                <a:sym typeface="Cabin"/>
              </a:rPr>
              <a:t>Επεξεργασία Αρχείων</a:t>
            </a:r>
            <a:endParaRPr lang="en-US" sz="7600" u="none" strike="noStrike" cap="none" dirty="0">
              <a:solidFill>
                <a:srgbClr val="FFD966"/>
              </a:solidFill>
              <a:latin typeface="Arial" charset="0"/>
              <a:ea typeface="Arial" charset="0"/>
              <a:cs typeface="Arial" charset="0"/>
              <a:sym typeface="Cabin"/>
            </a:endParaRPr>
          </a:p>
        </p:txBody>
      </p:sp>
      <p:sp>
        <p:nvSpPr>
          <p:cNvPr id="274" name="Shape 274"/>
          <p:cNvSpPr txBox="1">
            <a:spLocks noGrp="1"/>
          </p:cNvSpPr>
          <p:nvPr>
            <p:ph type="body" idx="1"/>
          </p:nvPr>
        </p:nvSpPr>
        <p:spPr>
          <a:xfrm>
            <a:off x="1025852" y="2655721"/>
            <a:ext cx="14204297" cy="1333500"/>
          </a:xfrm>
          <a:prstGeom prst="rect">
            <a:avLst/>
          </a:prstGeom>
          <a:noFill/>
          <a:ln>
            <a:noFill/>
          </a:ln>
        </p:spPr>
        <p:txBody>
          <a:bodyPr lIns="38100" tIns="38100" rIns="38100" bIns="38100" anchor="ctr" anchorCtr="0">
            <a:noAutofit/>
          </a:bodyPr>
          <a:lstStyle/>
          <a:p>
            <a:pPr marL="0" marR="0" lvl="0" indent="0" algn="l" rtl="0">
              <a:lnSpc>
                <a:spcPct val="100000"/>
              </a:lnSpc>
              <a:spcBef>
                <a:spcPts val="0"/>
              </a:spcBef>
              <a:spcAft>
                <a:spcPts val="0"/>
              </a:spcAft>
              <a:buSzPct val="100000"/>
              <a:buNone/>
            </a:pPr>
            <a:r>
              <a:rPr lang="el-GR" sz="3600" u="none" strike="noStrike" cap="none" dirty="0">
                <a:solidFill>
                  <a:schemeClr val="lt1"/>
                </a:solidFill>
                <a:latin typeface="Arial" charset="0"/>
                <a:ea typeface="Arial" charset="0"/>
                <a:cs typeface="Arial" charset="0"/>
                <a:sym typeface="Cabin"/>
              </a:rPr>
              <a:t>Ένα αρχείο κειμένου μπορεί να θεωρηθεί ως μια ακολουθία γραμμών</a:t>
            </a:r>
            <a:endParaRPr lang="en-US" sz="3600" u="none" strike="noStrike" cap="none" dirty="0">
              <a:solidFill>
                <a:schemeClr val="lt1"/>
              </a:solidFill>
              <a:latin typeface="Arial" charset="0"/>
              <a:ea typeface="Arial" charset="0"/>
              <a:cs typeface="Arial" charset="0"/>
              <a:sym typeface="Cabin"/>
            </a:endParaRPr>
          </a:p>
        </p:txBody>
      </p:sp>
      <p:sp>
        <p:nvSpPr>
          <p:cNvPr id="275" name="Shape 275"/>
          <p:cNvSpPr txBox="1"/>
          <p:nvPr/>
        </p:nvSpPr>
        <p:spPr>
          <a:xfrm>
            <a:off x="1851475" y="3937000"/>
            <a:ext cx="13010999" cy="3479699"/>
          </a:xfrm>
          <a:prstGeom prst="rect">
            <a:avLst/>
          </a:prstGeom>
          <a:noFill/>
          <a:ln>
            <a:noFill/>
          </a:ln>
        </p:spPr>
        <p:txBody>
          <a:bodyPr lIns="0" tIns="0" rIns="0" bIns="0" anchor="ctr" anchorCtr="0">
            <a:noAutofit/>
          </a:bodyPr>
          <a:lstStyle/>
          <a:p>
            <a:pPr marL="0" marR="0" lvl="0" indent="0" algn="l" rtl="0">
              <a:lnSpc>
                <a:spcPct val="100000"/>
              </a:lnSpc>
              <a:spcBef>
                <a:spcPts val="0"/>
              </a:spcBef>
              <a:spcAft>
                <a:spcPts val="0"/>
              </a:spcAft>
              <a:buClr>
                <a:srgbClr val="FF00FF"/>
              </a:buClr>
              <a:buSzPct val="25000"/>
              <a:buFont typeface="Cabin"/>
              <a:buNone/>
            </a:pPr>
            <a:r>
              <a:rPr lang="en-US" sz="2400" i="0" u="none" strike="noStrike" cap="none" dirty="0">
                <a:solidFill>
                  <a:srgbClr val="FF00FF"/>
                </a:solidFill>
                <a:latin typeface="Courier"/>
                <a:ea typeface="Courier"/>
                <a:cs typeface="Courier"/>
                <a:sym typeface="Courier New"/>
              </a:rPr>
              <a:t>From </a:t>
            </a:r>
            <a:r>
              <a:rPr lang="en-US" sz="2400" i="0" u="none" strike="noStrike" cap="none" dirty="0" err="1">
                <a:solidFill>
                  <a:srgbClr val="FF00FF"/>
                </a:solidFill>
                <a:latin typeface="Courier"/>
                <a:ea typeface="Courier"/>
                <a:cs typeface="Courier"/>
                <a:sym typeface="Courier New"/>
              </a:rPr>
              <a:t>stephen.marquard@uct.ac.za</a:t>
            </a:r>
            <a:r>
              <a:rPr lang="en-US" sz="2400" i="0" u="none" strike="noStrike" cap="none" dirty="0">
                <a:solidFill>
                  <a:srgbClr val="FF00FF"/>
                </a:solidFill>
                <a:latin typeface="Courier"/>
                <a:ea typeface="Courier"/>
                <a:cs typeface="Courier"/>
                <a:sym typeface="Courier New"/>
              </a:rPr>
              <a:t> Sat Jan  5 09:14:16 2008</a:t>
            </a:r>
          </a:p>
          <a:p>
            <a:pPr marL="0" marR="0" lvl="0" indent="0" algn="l" rtl="0">
              <a:lnSpc>
                <a:spcPct val="100000"/>
              </a:lnSpc>
              <a:spcBef>
                <a:spcPts val="0"/>
              </a:spcBef>
              <a:spcAft>
                <a:spcPts val="0"/>
              </a:spcAft>
              <a:buClr>
                <a:srgbClr val="FF00FF"/>
              </a:buClr>
              <a:buSzPct val="25000"/>
              <a:buFont typeface="Cabin"/>
              <a:buNone/>
            </a:pPr>
            <a:r>
              <a:rPr lang="en-US" sz="2400" i="0" u="none" strike="noStrike" cap="none" dirty="0">
                <a:solidFill>
                  <a:srgbClr val="FF00FF"/>
                </a:solidFill>
                <a:latin typeface="Courier"/>
                <a:ea typeface="Courier"/>
                <a:cs typeface="Courier"/>
                <a:sym typeface="Courier New"/>
              </a:rPr>
              <a:t>Return-Path: &lt;</a:t>
            </a:r>
            <a:r>
              <a:rPr lang="en-US" sz="2400" i="0" u="none" strike="noStrike" cap="none" dirty="0" err="1">
                <a:solidFill>
                  <a:srgbClr val="FF00FF"/>
                </a:solidFill>
                <a:latin typeface="Courier"/>
                <a:ea typeface="Courier"/>
                <a:cs typeface="Courier"/>
                <a:sym typeface="Courier New"/>
              </a:rPr>
              <a:t>postmaster@collab.sakaiproject.org</a:t>
            </a:r>
            <a:r>
              <a:rPr lang="en-US" sz="2400" i="0" u="none" strike="noStrike" cap="none" dirty="0">
                <a:solidFill>
                  <a:srgbClr val="FF00FF"/>
                </a:solidFill>
                <a:latin typeface="Courier"/>
                <a:ea typeface="Courier"/>
                <a:cs typeface="Courier"/>
                <a:sym typeface="Courier New"/>
              </a:rPr>
              <a:t>&gt;</a:t>
            </a:r>
          </a:p>
          <a:p>
            <a:pPr marL="0" marR="0" lvl="0" indent="0" algn="l" rtl="0">
              <a:lnSpc>
                <a:spcPct val="100000"/>
              </a:lnSpc>
              <a:spcBef>
                <a:spcPts val="0"/>
              </a:spcBef>
              <a:spcAft>
                <a:spcPts val="0"/>
              </a:spcAft>
              <a:buClr>
                <a:srgbClr val="FF00FF"/>
              </a:buClr>
              <a:buSzPct val="25000"/>
              <a:buFont typeface="Cabin"/>
              <a:buNone/>
            </a:pPr>
            <a:r>
              <a:rPr lang="en-US" sz="2400" i="0" u="none" strike="noStrike" cap="none" dirty="0">
                <a:solidFill>
                  <a:srgbClr val="FF00FF"/>
                </a:solidFill>
                <a:latin typeface="Courier"/>
                <a:ea typeface="Courier"/>
                <a:cs typeface="Courier"/>
                <a:sym typeface="Courier New"/>
              </a:rPr>
              <a:t>Date: Sat, 5 Jan 2008 09:12:18 -0500</a:t>
            </a:r>
          </a:p>
          <a:p>
            <a:pPr marL="0" marR="0" lvl="0" indent="0" algn="l" rtl="0">
              <a:lnSpc>
                <a:spcPct val="100000"/>
              </a:lnSpc>
              <a:spcBef>
                <a:spcPts val="0"/>
              </a:spcBef>
              <a:spcAft>
                <a:spcPts val="0"/>
              </a:spcAft>
              <a:buClr>
                <a:srgbClr val="FF00FF"/>
              </a:buClr>
              <a:buSzPct val="25000"/>
              <a:buFont typeface="Cabin"/>
              <a:buNone/>
            </a:pPr>
            <a:r>
              <a:rPr lang="en-US" sz="2400" i="0" u="none" strike="noStrike" cap="none" dirty="0">
                <a:solidFill>
                  <a:srgbClr val="FF00FF"/>
                </a:solidFill>
                <a:latin typeface="Courier"/>
                <a:ea typeface="Courier"/>
                <a:cs typeface="Courier"/>
                <a:sym typeface="Courier New"/>
              </a:rPr>
              <a:t>To: </a:t>
            </a:r>
            <a:r>
              <a:rPr lang="en-US" sz="2400" i="0" u="none" strike="noStrike" cap="none" dirty="0" err="1">
                <a:solidFill>
                  <a:srgbClr val="FF00FF"/>
                </a:solidFill>
                <a:latin typeface="Courier"/>
                <a:ea typeface="Courier"/>
                <a:cs typeface="Courier"/>
                <a:sym typeface="Courier New"/>
              </a:rPr>
              <a:t>source@collab.sakaiproject.org</a:t>
            </a:r>
            <a:endParaRPr lang="en-US" sz="2400" i="0" u="none" strike="noStrike" cap="none" dirty="0">
              <a:solidFill>
                <a:srgbClr val="FF00FF"/>
              </a:solidFill>
              <a:latin typeface="Courier"/>
              <a:ea typeface="Courier"/>
              <a:cs typeface="Courier"/>
              <a:sym typeface="Courier New"/>
            </a:endParaRPr>
          </a:p>
          <a:p>
            <a:pPr marL="0" marR="0" lvl="0" indent="0" algn="l" rtl="0">
              <a:lnSpc>
                <a:spcPct val="100000"/>
              </a:lnSpc>
              <a:spcBef>
                <a:spcPts val="0"/>
              </a:spcBef>
              <a:spcAft>
                <a:spcPts val="0"/>
              </a:spcAft>
              <a:buClr>
                <a:srgbClr val="FF00FF"/>
              </a:buClr>
              <a:buSzPct val="25000"/>
              <a:buFont typeface="Cabin"/>
              <a:buNone/>
            </a:pPr>
            <a:r>
              <a:rPr lang="en-US" sz="2400" i="0" u="none" strike="noStrike" cap="none" dirty="0">
                <a:solidFill>
                  <a:srgbClr val="FF00FF"/>
                </a:solidFill>
                <a:latin typeface="Courier"/>
                <a:ea typeface="Courier"/>
                <a:cs typeface="Courier"/>
                <a:sym typeface="Courier New"/>
              </a:rPr>
              <a:t>From: </a:t>
            </a:r>
            <a:r>
              <a:rPr lang="en-US" sz="2400" i="0" u="none" strike="noStrike" cap="none" dirty="0" err="1">
                <a:solidFill>
                  <a:srgbClr val="FF00FF"/>
                </a:solidFill>
                <a:latin typeface="Courier"/>
                <a:ea typeface="Courier"/>
                <a:cs typeface="Courier"/>
                <a:sym typeface="Courier New"/>
              </a:rPr>
              <a:t>stephen.marquard@uct.ac.za</a:t>
            </a:r>
            <a:endParaRPr lang="en-US" sz="2400" i="0" u="none" strike="noStrike" cap="none" dirty="0">
              <a:solidFill>
                <a:srgbClr val="FF00FF"/>
              </a:solidFill>
              <a:latin typeface="Courier"/>
              <a:ea typeface="Courier"/>
              <a:cs typeface="Courier"/>
              <a:sym typeface="Courier New"/>
            </a:endParaRPr>
          </a:p>
          <a:p>
            <a:pPr marL="0" marR="0" lvl="0" indent="0" algn="l" rtl="0">
              <a:lnSpc>
                <a:spcPct val="100000"/>
              </a:lnSpc>
              <a:spcBef>
                <a:spcPts val="0"/>
              </a:spcBef>
              <a:spcAft>
                <a:spcPts val="0"/>
              </a:spcAft>
              <a:buClr>
                <a:srgbClr val="FF00FF"/>
              </a:buClr>
              <a:buSzPct val="25000"/>
              <a:buFont typeface="Cabin"/>
              <a:buNone/>
            </a:pPr>
            <a:r>
              <a:rPr lang="en-US" sz="2400" i="0" u="none" strike="noStrike" cap="none" dirty="0">
                <a:solidFill>
                  <a:srgbClr val="FF00FF"/>
                </a:solidFill>
                <a:latin typeface="Courier"/>
                <a:ea typeface="Courier"/>
                <a:cs typeface="Courier"/>
                <a:sym typeface="Courier New"/>
              </a:rPr>
              <a:t>Subject: [</a:t>
            </a:r>
            <a:r>
              <a:rPr lang="en-US" sz="2400" i="0" u="none" strike="noStrike" cap="none" dirty="0" err="1">
                <a:solidFill>
                  <a:srgbClr val="FF00FF"/>
                </a:solidFill>
                <a:latin typeface="Courier"/>
                <a:ea typeface="Courier"/>
                <a:cs typeface="Courier"/>
                <a:sym typeface="Courier New"/>
              </a:rPr>
              <a:t>sakai</a:t>
            </a:r>
            <a:r>
              <a:rPr lang="en-US" sz="2400" i="0" u="none" strike="noStrike" cap="none" dirty="0">
                <a:solidFill>
                  <a:srgbClr val="FF00FF"/>
                </a:solidFill>
                <a:latin typeface="Courier"/>
                <a:ea typeface="Courier"/>
                <a:cs typeface="Courier"/>
                <a:sym typeface="Courier New"/>
              </a:rPr>
              <a:t>] </a:t>
            </a:r>
            <a:r>
              <a:rPr lang="en-US" sz="2400" i="0" u="none" strike="noStrike" cap="none" dirty="0" err="1">
                <a:solidFill>
                  <a:srgbClr val="FF00FF"/>
                </a:solidFill>
                <a:latin typeface="Courier"/>
                <a:ea typeface="Courier"/>
                <a:cs typeface="Courier"/>
                <a:sym typeface="Courier New"/>
              </a:rPr>
              <a:t>svn</a:t>
            </a:r>
            <a:r>
              <a:rPr lang="en-US" sz="2400" i="0" u="none" strike="noStrike" cap="none" dirty="0">
                <a:solidFill>
                  <a:srgbClr val="FF00FF"/>
                </a:solidFill>
                <a:latin typeface="Courier"/>
                <a:ea typeface="Courier"/>
                <a:cs typeface="Courier"/>
                <a:sym typeface="Courier New"/>
              </a:rPr>
              <a:t> commit: r39772 - content/branches/</a:t>
            </a:r>
          </a:p>
          <a:p>
            <a:pPr marL="0" marR="0" lvl="0" indent="0" algn="l" rtl="0">
              <a:lnSpc>
                <a:spcPct val="100000"/>
              </a:lnSpc>
              <a:spcBef>
                <a:spcPts val="0"/>
              </a:spcBef>
              <a:spcAft>
                <a:spcPts val="0"/>
              </a:spcAft>
              <a:buClr>
                <a:srgbClr val="FF00FF"/>
              </a:buClr>
              <a:buFont typeface="Cabin"/>
              <a:buNone/>
            </a:pPr>
            <a:endParaRPr sz="2400" dirty="0">
              <a:solidFill>
                <a:srgbClr val="FF00FF"/>
              </a:solidFill>
              <a:latin typeface="Courier"/>
              <a:ea typeface="Courier"/>
              <a:cs typeface="Courier"/>
              <a:sym typeface="Courier New"/>
            </a:endParaRPr>
          </a:p>
          <a:p>
            <a:pPr marL="0" marR="0" lvl="0" indent="0" algn="l" rtl="0">
              <a:lnSpc>
                <a:spcPct val="100000"/>
              </a:lnSpc>
              <a:spcBef>
                <a:spcPts val="0"/>
              </a:spcBef>
              <a:spcAft>
                <a:spcPts val="0"/>
              </a:spcAft>
              <a:buClr>
                <a:srgbClr val="FF00FF"/>
              </a:buClr>
              <a:buSzPct val="25000"/>
              <a:buFont typeface="Cabin"/>
              <a:buNone/>
            </a:pPr>
            <a:r>
              <a:rPr lang="en-US" sz="2400" i="0" u="none" strike="noStrike" cap="none" dirty="0">
                <a:solidFill>
                  <a:srgbClr val="FF00FF"/>
                </a:solidFill>
                <a:latin typeface="Courier"/>
                <a:ea typeface="Courier"/>
                <a:cs typeface="Courier"/>
                <a:sym typeface="Courier New"/>
              </a:rPr>
              <a:t>Details:</a:t>
            </a:r>
            <a:r>
              <a:rPr lang="en-US" sz="2400" dirty="0">
                <a:solidFill>
                  <a:srgbClr val="FF00FF"/>
                </a:solidFill>
                <a:latin typeface="Courier"/>
                <a:ea typeface="Courier"/>
                <a:cs typeface="Courier"/>
                <a:sym typeface="Courier New"/>
              </a:rPr>
              <a:t> </a:t>
            </a:r>
            <a:r>
              <a:rPr lang="en-US" sz="2400" i="0" u="none" strike="noStrike" cap="none" dirty="0">
                <a:solidFill>
                  <a:srgbClr val="FF00FF"/>
                </a:solidFill>
                <a:latin typeface="Courier"/>
                <a:ea typeface="Courier"/>
                <a:cs typeface="Courier"/>
                <a:sym typeface="Courier New"/>
              </a:rPr>
              <a:t>http://</a:t>
            </a:r>
            <a:r>
              <a:rPr lang="en-US" sz="2400" i="0" u="none" strike="noStrike" cap="none" dirty="0" err="1">
                <a:solidFill>
                  <a:srgbClr val="FF00FF"/>
                </a:solidFill>
                <a:latin typeface="Courier"/>
                <a:ea typeface="Courier"/>
                <a:cs typeface="Courier"/>
                <a:sym typeface="Courier New"/>
              </a:rPr>
              <a:t>source.sakaiproject.org</a:t>
            </a:r>
            <a:r>
              <a:rPr lang="en-US" sz="2400" i="0" u="none" strike="noStrike" cap="none" dirty="0">
                <a:solidFill>
                  <a:srgbClr val="FF00FF"/>
                </a:solidFill>
                <a:latin typeface="Courier"/>
                <a:ea typeface="Courier"/>
                <a:cs typeface="Courier"/>
                <a:sym typeface="Courier New"/>
              </a:rPr>
              <a:t>/</a:t>
            </a:r>
            <a:r>
              <a:rPr lang="en-US" sz="2400" i="0" u="none" strike="noStrike" cap="none" dirty="0" err="1">
                <a:solidFill>
                  <a:srgbClr val="FF00FF"/>
                </a:solidFill>
                <a:latin typeface="Courier"/>
                <a:ea typeface="Courier"/>
                <a:cs typeface="Courier"/>
                <a:sym typeface="Courier New"/>
              </a:rPr>
              <a:t>viewsvn</a:t>
            </a:r>
            <a:r>
              <a:rPr lang="en-US" sz="2400" i="0" u="none" strike="noStrike" cap="none" dirty="0">
                <a:solidFill>
                  <a:srgbClr val="FF00FF"/>
                </a:solidFill>
                <a:latin typeface="Courier"/>
                <a:ea typeface="Courier"/>
                <a:cs typeface="Courier"/>
                <a:sym typeface="Courier New"/>
              </a:rPr>
              <a:t>/?view=</a:t>
            </a:r>
            <a:r>
              <a:rPr lang="en-US" sz="2400" i="0" u="none" strike="noStrike" cap="none" dirty="0" err="1">
                <a:solidFill>
                  <a:srgbClr val="FF00FF"/>
                </a:solidFill>
                <a:latin typeface="Courier"/>
                <a:ea typeface="Courier"/>
                <a:cs typeface="Courier"/>
                <a:sym typeface="Courier New"/>
              </a:rPr>
              <a:t>rev&amp;rev</a:t>
            </a:r>
            <a:r>
              <a:rPr lang="en-US" sz="2400" i="0" u="none" strike="noStrike" cap="none" dirty="0">
                <a:solidFill>
                  <a:srgbClr val="FF00FF"/>
                </a:solidFill>
                <a:latin typeface="Courier"/>
                <a:ea typeface="Courier"/>
                <a:cs typeface="Courier"/>
                <a:sym typeface="Courier New"/>
              </a:rPr>
              <a:t>=39772</a:t>
            </a:r>
          </a:p>
        </p:txBody>
      </p:sp>
    </p:spTree>
  </p:cSld>
  <p:clrMapOvr>
    <a:masterClrMapping/>
  </p:clrMapOvr>
</p:sld>
</file>

<file path=ppt/theme/theme1.xml><?xml version="1.0" encoding="utf-8"?>
<a:theme xmlns:a="http://schemas.openxmlformats.org/drawingml/2006/main" name="Title &amp; Subtitle">
  <a:themeElements>
    <a:clrScheme name="">
      <a:dk1>
        <a:srgbClr val="808080"/>
      </a:dk1>
      <a:lt1>
        <a:srgbClr val="FFFFFF"/>
      </a:lt1>
      <a:dk2>
        <a:srgbClr val="000000"/>
      </a:dk2>
      <a:lt2>
        <a:srgbClr val="000000"/>
      </a:lt2>
      <a:accent1>
        <a:srgbClr val="BBE0E3"/>
      </a:accent1>
      <a:accent2>
        <a:srgbClr val="333399"/>
      </a:accent2>
      <a:accent3>
        <a:srgbClr val="AAAAAA"/>
      </a:accent3>
      <a:accent4>
        <a:srgbClr val="DADADA"/>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648</TotalTime>
  <Words>1858</Words>
  <Application>Microsoft Office PowerPoint</Application>
  <PresentationFormat>Προσαρμογή</PresentationFormat>
  <Paragraphs>226</Paragraphs>
  <Slides>24</Slides>
  <Notes>23</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24</vt:i4>
      </vt:variant>
    </vt:vector>
  </HeadingPairs>
  <TitlesOfParts>
    <vt:vector size="29" baseType="lpstr">
      <vt:lpstr>Arial</vt:lpstr>
      <vt:lpstr>Cabin</vt:lpstr>
      <vt:lpstr>Courier</vt:lpstr>
      <vt:lpstr>Gill Sans</vt:lpstr>
      <vt:lpstr>Title &amp; Subtitle</vt:lpstr>
      <vt:lpstr>Ανάγνωση Αρχείων</vt:lpstr>
      <vt:lpstr>Παρουσίαση του PowerPoint</vt:lpstr>
      <vt:lpstr>Επεξεργασία Αρχείων</vt:lpstr>
      <vt:lpstr>Άνοιγμα Αρχείου</vt:lpstr>
      <vt:lpstr>Χρήση της open()</vt:lpstr>
      <vt:lpstr>Τι είναι η Λαβή (Handle);</vt:lpstr>
      <vt:lpstr>Όταν Λείπουν τα Αρχεία</vt:lpstr>
      <vt:lpstr>Ο Χαρακτήρας νέαγραμμή</vt:lpstr>
      <vt:lpstr>Επεξεργασία Αρχείων</vt:lpstr>
      <vt:lpstr>Επεξεργασία Αρχείων</vt:lpstr>
      <vt:lpstr>Ανάγνωση Αρχείων στην Python</vt:lpstr>
      <vt:lpstr>Χειρισμός Αρχείου ως Ακολουθία</vt:lpstr>
      <vt:lpstr>Μέτρηση Γραμμών ενός Αρχείου</vt:lpstr>
      <vt:lpstr>Διάβασμα *Ολόκληρου* Αρχείου</vt:lpstr>
      <vt:lpstr>Αναζήτηση σε Αρχείο</vt:lpstr>
      <vt:lpstr>ΟΥΠΣ!</vt:lpstr>
      <vt:lpstr>ΟΥΠΣ!</vt:lpstr>
      <vt:lpstr>Αναζήτηση σε Αρχείο (ενσωματωμένη)</vt:lpstr>
      <vt:lpstr>Παράλειψη με continue</vt:lpstr>
      <vt:lpstr>Χρήση του in για επιλογή Γραμμών</vt:lpstr>
      <vt:lpstr>Προτροπή για Όνομα Αρχείου</vt:lpstr>
      <vt:lpstr>Άκυρα Ονόματα Αρχείων</vt:lpstr>
      <vt:lpstr>Σύνοψη</vt:lpstr>
      <vt:lpstr>Ευχαριστίες / Συνεισφορές</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Reading Files</dc:title>
  <cp:lastModifiedBy>Konstantia Kiourtidou</cp:lastModifiedBy>
  <cp:revision>45</cp:revision>
  <dcterms:modified xsi:type="dcterms:W3CDTF">2021-08-25T09:20:54Z</dcterms:modified>
</cp:coreProperties>
</file>