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2" r:id="rId1"/>
  </p:sldMasterIdLst>
  <p:notesMasterIdLst>
    <p:notesMasterId r:id="rId31"/>
  </p:notesMasterIdLst>
  <p:sldIdLst>
    <p:sldId id="256" r:id="rId2"/>
    <p:sldId id="286" r:id="rId3"/>
    <p:sldId id="258" r:id="rId4"/>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321" r:id="rId30"/>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47" autoAdjust="0"/>
    <p:restoredTop sz="88235"/>
  </p:normalViewPr>
  <p:slideViewPr>
    <p:cSldViewPr snapToGrid="0" snapToObjects="1">
      <p:cViewPr varScale="1">
        <p:scale>
          <a:sx n="60" d="100"/>
          <a:sy n="60" d="100"/>
        </p:scale>
        <p:origin x="114" y="324"/>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46952887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solidFill>
                  <a:schemeClr val="dk2"/>
                </a:solidFill>
              </a:rPr>
              <a:t>Σημείωση από τον </a:t>
            </a:r>
            <a:r>
              <a:rPr lang="en-US" dirty="0">
                <a:solidFill>
                  <a:schemeClr val="dk2"/>
                </a:solidFill>
              </a:rPr>
              <a:t> Chuck</a:t>
            </a:r>
            <a:r>
              <a:rPr lang="el-GR" dirty="0">
                <a:solidFill>
                  <a:schemeClr val="dk2"/>
                </a:solidFill>
              </a:rPr>
              <a:t>. Εάν χρησιμοποιείτε αυτό το υλικό, μπορείτε να αφαιρέσετε το λογότυπο UM και να το αντικαταστήσετε με το δικό σας, αλλά διατηρήστε το λογότυπο CC-BY στην πρώτη σελίδα καθώς την/τις σελίδα/</a:t>
            </a:r>
            <a:r>
              <a:rPr lang="el-GR" dirty="0" err="1">
                <a:solidFill>
                  <a:schemeClr val="dk2"/>
                </a:solidFill>
              </a:rPr>
              <a:t>ες</a:t>
            </a:r>
            <a:r>
              <a:rPr lang="el-GR" dirty="0">
                <a:solidFill>
                  <a:schemeClr val="dk2"/>
                </a:solidFill>
              </a:rPr>
              <a:t> </a:t>
            </a:r>
            <a:r>
              <a:rPr lang="el-GR">
                <a:solidFill>
                  <a:schemeClr val="dk2"/>
                </a:solidFill>
              </a:rPr>
              <a:t>αναγνώρισης.</a:t>
            </a:r>
            <a:r>
              <a:rPr lang="en-US" baseline="0">
                <a:solidFill>
                  <a:schemeClr val="dk2"/>
                </a:solidFill>
              </a:rPr>
              <a:t>.</a:t>
            </a:r>
            <a:endParaRPr lang="en-US" dirty="0">
              <a:solidFill>
                <a:schemeClr val="dk2"/>
              </a:solidFill>
            </a:endParaRPr>
          </a:p>
        </p:txBody>
      </p:sp>
      <p:sp>
        <p:nvSpPr>
          <p:cNvPr id="163" name="Shape 1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167990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32" name="Shape 2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33245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39" name="Shape 2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31277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46" name="Shape 2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694682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Shape 25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54" name="Shape 2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873929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Shape 26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61" name="Shape 2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8481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68" name="Shape 2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80856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Shape 27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75" name="Shape 2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12026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Shape 2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82" name="Shape 2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29260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Shape 28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89" name="Shape 2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41387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Shape 29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96" name="Shape 2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6420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87" name="Shape 1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808851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Shape 30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03" name="Shape 3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018696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Shape 30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10" name="Shape 3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921247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Shape 31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18" name="Shape 3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07807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Shape 32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24" name="Shape 32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37180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Shape 3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2" name="Shape 3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5995572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Shape 34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41" name="Shape 3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658660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50" name="Shape 3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404999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Shape 35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60" name="Shape 3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168889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Shape 37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71" name="Shape 3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42427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4" name="Shape 64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781231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80" name="Shape 1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00589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72" name="Shape 1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26837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87" name="Shape 1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2331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94" name="Shape 1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977115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01" name="Shape 2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943540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9714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25" name="Shape 2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825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Opening Title">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40" name="Shape 40"/>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342900" lvl="0" indent="-342900" algn="ctr" rtl="0">
              <a:spcBef>
                <a:spcPts val="0"/>
              </a:spcBef>
              <a:spcAft>
                <a:spcPts val="0"/>
              </a:spcAft>
              <a:defRPr/>
            </a:lvl1pPr>
            <a:lvl2pPr marL="742950" lvl="1" indent="-285750" algn="ctr" rtl="0">
              <a:spcBef>
                <a:spcPts val="0"/>
              </a:spcBef>
              <a:spcAft>
                <a:spcPts val="0"/>
              </a:spcAft>
              <a:defRPr/>
            </a:lvl2pPr>
            <a:lvl3pPr marL="1143000" lvl="2" indent="-228600" algn="ctr" rtl="0">
              <a:spcBef>
                <a:spcPts val="0"/>
              </a:spcBef>
              <a:spcAft>
                <a:spcPts val="0"/>
              </a:spcAft>
              <a:defRPr/>
            </a:lvl3pPr>
            <a:lvl4pPr marL="1600200" lvl="3" indent="-228600" algn="ctr" rtl="0">
              <a:spcBef>
                <a:spcPts val="0"/>
              </a:spcBef>
              <a:spcAft>
                <a:spcPts val="0"/>
              </a:spcAft>
              <a:defRPr/>
            </a:lvl4pPr>
            <a:lvl5pPr marL="2057400" lvl="4" indent="-228600"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1155700" y="789709"/>
            <a:ext cx="13931900" cy="175029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157" name="Shape 157"/>
          <p:cNvSpPr txBox="1">
            <a:spLocks noGrp="1"/>
          </p:cNvSpPr>
          <p:nvPr>
            <p:ph type="body" idx="1"/>
          </p:nvPr>
        </p:nvSpPr>
        <p:spPr>
          <a:xfrm>
            <a:off x="1155700" y="2603500"/>
            <a:ext cx="13931900" cy="5702299"/>
          </a:xfrm>
          <a:prstGeom prst="rect">
            <a:avLst/>
          </a:prstGeom>
          <a:noFill/>
          <a:ln>
            <a:noFill/>
          </a:ln>
        </p:spPr>
        <p:txBody>
          <a:bodyPr lIns="91425" tIns="91425" rIns="91425" bIns="91425" anchor="t" anchorCtr="0"/>
          <a:lstStyle>
            <a:lvl1pPr marL="647700" lvl="0" indent="-165861" algn="l" rtl="0">
              <a:spcBef>
                <a:spcPts val="3500"/>
              </a:spcBef>
              <a:spcAft>
                <a:spcPts val="0"/>
              </a:spcAft>
              <a:buClr>
                <a:schemeClr val="lt1"/>
              </a:buClr>
              <a:buFont typeface="Cabin"/>
              <a:buChar char="•"/>
              <a:defRPr sz="3200"/>
            </a:lvl1pPr>
            <a:lvl2pPr marL="939800" lvl="1" indent="-165861" algn="l" rtl="0">
              <a:spcBef>
                <a:spcPts val="3500"/>
              </a:spcBef>
              <a:spcAft>
                <a:spcPts val="0"/>
              </a:spcAft>
              <a:buClr>
                <a:schemeClr val="lt1"/>
              </a:buClr>
              <a:buFont typeface="Cabin"/>
              <a:buChar char="•"/>
              <a:defRPr/>
            </a:lvl2pPr>
            <a:lvl3pPr marL="1231900" lvl="2" indent="-165861" algn="l" rtl="0">
              <a:spcBef>
                <a:spcPts val="3500"/>
              </a:spcBef>
              <a:spcAft>
                <a:spcPts val="0"/>
              </a:spcAft>
              <a:buClr>
                <a:schemeClr val="lt1"/>
              </a:buClr>
              <a:buFont typeface="Cabin"/>
              <a:buChar char="•"/>
              <a:defRPr/>
            </a:lvl3pPr>
            <a:lvl4pPr marL="1536700" lvl="3" indent="-165861" algn="l" rtl="0">
              <a:spcBef>
                <a:spcPts val="3500"/>
              </a:spcBef>
              <a:spcAft>
                <a:spcPts val="0"/>
              </a:spcAft>
              <a:buClr>
                <a:schemeClr val="lt1"/>
              </a:buClr>
              <a:buFont typeface="Cabin"/>
              <a:buChar char="•"/>
              <a:defRPr/>
            </a:lvl4pPr>
            <a:lvl5pPr marL="1828800" lvl="4" indent="-165861" algn="l" rtl="0">
              <a:spcBef>
                <a:spcPts val="3500"/>
              </a:spcBef>
              <a:spcAft>
                <a:spcPts val="0"/>
              </a:spcAft>
              <a:buClr>
                <a:schemeClr val="lt1"/>
              </a:buClr>
              <a:buFont typeface="Cabin"/>
              <a:buChar char="•"/>
              <a:defRPr/>
            </a:lvl5pPr>
            <a:lvl6pPr marL="2286000" lvl="5" indent="-165861" algn="l" rtl="0">
              <a:spcBef>
                <a:spcPts val="3500"/>
              </a:spcBef>
              <a:spcAft>
                <a:spcPts val="0"/>
              </a:spcAft>
              <a:buClr>
                <a:schemeClr val="lt1"/>
              </a:buClr>
              <a:buFont typeface="Cabin"/>
              <a:buChar char="•"/>
              <a:defRPr/>
            </a:lvl6pPr>
            <a:lvl7pPr marL="2743200" lvl="6" indent="-165861" algn="l" rtl="0">
              <a:spcBef>
                <a:spcPts val="3500"/>
              </a:spcBef>
              <a:spcAft>
                <a:spcPts val="0"/>
              </a:spcAft>
              <a:buClr>
                <a:schemeClr val="lt1"/>
              </a:buClr>
              <a:buFont typeface="Cabin"/>
              <a:buChar char="•"/>
              <a:defRPr/>
            </a:lvl7pPr>
            <a:lvl8pPr marL="3200400" lvl="7" indent="-165861" algn="l" rtl="0">
              <a:spcBef>
                <a:spcPts val="3500"/>
              </a:spcBef>
              <a:spcAft>
                <a:spcPts val="0"/>
              </a:spcAft>
              <a:buClr>
                <a:schemeClr val="lt1"/>
              </a:buClr>
              <a:buFont typeface="Cabin"/>
              <a:buChar char="•"/>
              <a:defRPr/>
            </a:lvl8pPr>
            <a:lvl9pPr marL="3657600" lvl="8" indent="-165861" algn="l" rtl="0">
              <a:spcBef>
                <a:spcPts val="3500"/>
              </a:spcBef>
              <a:spcAft>
                <a:spcPts val="0"/>
              </a:spcAft>
              <a:buClr>
                <a:schemeClr val="lt1"/>
              </a:buClr>
              <a:buFont typeface="Cabin"/>
              <a:buChar char="•"/>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1155700" y="789709"/>
            <a:ext cx="13931900" cy="175029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1815493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Shape 155"/>
        <p:cNvGrpSpPr/>
        <p:nvPr/>
      </p:nvGrpSpPr>
      <p:grpSpPr>
        <a:xfrm>
          <a:off x="0" y="0"/>
          <a:ext cx="0" cy="0"/>
          <a:chOff x="0" y="0"/>
          <a:chExt cx="0" cy="0"/>
        </a:xfrm>
      </p:grpSpPr>
    </p:spTree>
    <p:extLst>
      <p:ext uri="{BB962C8B-B14F-4D97-AF65-F5344CB8AC3E}">
        <p14:creationId xmlns:p14="http://schemas.microsoft.com/office/powerpoint/2010/main" val="10232958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7" name="Shape 7"/>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342900" marR="0" lvl="0" indent="-342900" algn="ctr" rtl="0">
              <a:spcBef>
                <a:spcPts val="0"/>
              </a:spcBef>
              <a:spcAft>
                <a:spcPts val="0"/>
              </a:spcAft>
              <a:defRPr/>
            </a:lvl1pPr>
            <a:lvl2pPr marL="742950" marR="0" lvl="1" indent="-285750" algn="ctr" rtl="0">
              <a:spcBef>
                <a:spcPts val="0"/>
              </a:spcBef>
              <a:spcAft>
                <a:spcPts val="0"/>
              </a:spcAft>
              <a:defRPr/>
            </a:lvl2pPr>
            <a:lvl3pPr marL="1143000" marR="0" lvl="2" indent="-228600" algn="ctr" rtl="0">
              <a:spcBef>
                <a:spcPts val="0"/>
              </a:spcBef>
              <a:spcAft>
                <a:spcPts val="0"/>
              </a:spcAft>
              <a:defRPr/>
            </a:lvl3pPr>
            <a:lvl4pPr marL="1600200" marR="0" lvl="3" indent="-228600" algn="ctr" rtl="0">
              <a:spcBef>
                <a:spcPts val="0"/>
              </a:spcBef>
              <a:spcAft>
                <a:spcPts val="0"/>
              </a:spcAft>
              <a:defRPr/>
            </a:lvl4pPr>
            <a:lvl5pPr marL="2057400" marR="0" lvl="4" indent="-22860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4" name="Rectangle 3"/>
          <p:cNvSpPr>
            <a:spLocks noChangeArrowheads="1"/>
          </p:cNvSpPr>
          <p:nvPr userDrawn="1"/>
        </p:nvSpPr>
        <p:spPr bwMode="auto">
          <a:xfrm>
            <a:off x="0" y="0"/>
            <a:ext cx="16256000" cy="768096"/>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
        <p:nvSpPr>
          <p:cNvPr id="5" name="Rectangle 3"/>
          <p:cNvSpPr>
            <a:spLocks noChangeArrowheads="1"/>
          </p:cNvSpPr>
          <p:nvPr userDrawn="1"/>
        </p:nvSpPr>
        <p:spPr bwMode="auto">
          <a:xfrm>
            <a:off x="0" y="8357616"/>
            <a:ext cx="16256000" cy="786384"/>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Tree>
  </p:cSld>
  <p:clrMap bg1="lt1" tx1="dk1" bg2="dk2" tx2="lt2" accent1="accent1" accent2="accent2" accent3="accent3" accent4="accent4" accent5="accent5" accent6="accent6" hlink="hlink" folHlink="folHlink"/>
  <p:sldLayoutIdLst>
    <p:sldLayoutId id="2147483657" r:id="rId1"/>
    <p:sldLayoutId id="2147483690" r:id="rId2"/>
    <p:sldLayoutId id="2147483693" r:id="rId3"/>
    <p:sldLayoutId id="2147483694"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www.pythonlear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docs.python.org/tutorial/datastructures.html"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Algorith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en.wikipedia.org/wiki/Data_structure"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hyperlink" Target="www.dr-chuck.com"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 Id="rId5" Type="http://schemas.openxmlformats.org/officeDocument/2006/relationships/image" Target="../media/image2.jp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Λίστες στην </a:t>
            </a:r>
            <a:r>
              <a:rPr lang="en-US" sz="7600" u="none" strike="noStrike" cap="none" dirty="0">
                <a:solidFill>
                  <a:srgbClr val="FFD966"/>
                </a:solidFill>
                <a:latin typeface="Arial" charset="0"/>
                <a:ea typeface="Arial" charset="0"/>
                <a:cs typeface="Arial" charset="0"/>
                <a:sym typeface="Cabin"/>
              </a:rPr>
              <a:t>Python</a:t>
            </a:r>
          </a:p>
        </p:txBody>
      </p:sp>
      <p:sp>
        <p:nvSpPr>
          <p:cNvPr id="166" name="Shape 166"/>
          <p:cNvSpPr txBox="1">
            <a:spLocks noGrp="1"/>
          </p:cNvSpPr>
          <p:nvPr>
            <p:ph type="body" idx="1"/>
          </p:nvPr>
        </p:nvSpPr>
        <p:spPr>
          <a:prstGeom prst="rect">
            <a:avLst/>
          </a:prstGeom>
          <a:noFill/>
          <a:ln>
            <a:noFill/>
          </a:ln>
        </p:spPr>
        <p:txBody>
          <a:bodyPr lIns="38100" tIns="38100" rIns="38100" bIns="38100" anchor="t"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800" u="none" strike="noStrike" cap="none" dirty="0">
                <a:solidFill>
                  <a:schemeClr val="lt1"/>
                </a:solidFill>
                <a:latin typeface="Arial" charset="0"/>
                <a:ea typeface="Arial" charset="0"/>
                <a:cs typeface="Arial" charset="0"/>
                <a:sym typeface="Cabin"/>
              </a:rPr>
              <a:t>Κεφάλαιο</a:t>
            </a:r>
            <a:r>
              <a:rPr lang="en-US" sz="4800" u="none" strike="noStrike" cap="none" dirty="0">
                <a:solidFill>
                  <a:schemeClr val="lt1"/>
                </a:solidFill>
                <a:latin typeface="Arial" charset="0"/>
                <a:ea typeface="Arial" charset="0"/>
                <a:cs typeface="Arial" charset="0"/>
                <a:sym typeface="Cabin"/>
              </a:rPr>
              <a:t> 8</a:t>
            </a:r>
          </a:p>
        </p:txBody>
      </p:sp>
      <p:sp>
        <p:nvSpPr>
          <p:cNvPr id="167" name="Shape 167"/>
          <p:cNvSpPr txBox="1"/>
          <p:nvPr/>
        </p:nvSpPr>
        <p:spPr>
          <a:xfrm>
            <a:off x="3804600" y="6415089"/>
            <a:ext cx="7987499" cy="1560604"/>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200" u="none" strike="noStrike" cap="none" dirty="0">
                <a:solidFill>
                  <a:srgbClr val="FFFF00"/>
                </a:solidFill>
                <a:latin typeface="Arial" charset="0"/>
                <a:ea typeface="Arial" charset="0"/>
                <a:cs typeface="Arial" charset="0"/>
                <a:sym typeface="Cabin"/>
              </a:rPr>
              <a:t>Python </a:t>
            </a:r>
            <a:r>
              <a:rPr lang="el-GR" sz="3200" u="none" strike="noStrike" cap="none">
                <a:solidFill>
                  <a:srgbClr val="FFFF00"/>
                </a:solidFill>
                <a:latin typeface="Arial" charset="0"/>
                <a:ea typeface="Arial" charset="0"/>
                <a:cs typeface="Arial" charset="0"/>
                <a:sym typeface="Cabin"/>
              </a:rPr>
              <a:t>για Όλους</a:t>
            </a:r>
            <a:endParaRPr lang="en-US" sz="3200" u="none" strike="noStrike" cap="none" dirty="0">
              <a:solidFill>
                <a:srgbClr val="FF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FF00"/>
              </a:buClr>
              <a:buSzPct val="25000"/>
              <a:buFont typeface="Cabin"/>
              <a:buNone/>
            </a:pPr>
            <a:r>
              <a:rPr lang="en-US" sz="3200" u="sng" strike="noStrike" cap="none" dirty="0">
                <a:solidFill>
                  <a:srgbClr val="FFFF00"/>
                </a:solidFill>
                <a:latin typeface="Arial" charset="0"/>
                <a:ea typeface="Arial" charset="0"/>
                <a:cs typeface="Arial" charset="0"/>
                <a:sym typeface="Cabin"/>
                <a:hlinkClick r:id="rId3"/>
              </a:rPr>
              <a:t>www.py4e.com</a:t>
            </a:r>
          </a:p>
        </p:txBody>
      </p:sp>
      <p:pic>
        <p:nvPicPr>
          <p:cNvPr id="168" name="Shape 168"/>
          <p:cNvPicPr preferRelativeResize="0"/>
          <p:nvPr/>
        </p:nvPicPr>
        <p:blipFill rotWithShape="1">
          <a:blip r:embed="rId4">
            <a:alphaModFix/>
          </a:blip>
          <a:srcRect/>
          <a:stretch/>
        </p:blipFill>
        <p:spPr>
          <a:xfrm>
            <a:off x="13587412" y="7318368"/>
            <a:ext cx="1968599" cy="668400"/>
          </a:xfrm>
          <a:prstGeom prst="rect">
            <a:avLst/>
          </a:prstGeom>
          <a:noFill/>
          <a:ln>
            <a:noFill/>
          </a:ln>
        </p:spPr>
      </p:pic>
      <p:pic>
        <p:nvPicPr>
          <p:cNvPr id="169" name="Shape 169"/>
          <p:cNvPicPr preferRelativeResize="0"/>
          <p:nvPr/>
        </p:nvPicPr>
        <p:blipFill rotWithShape="1">
          <a:blip r:embed="rId5">
            <a:alphaModFix/>
          </a:blip>
          <a:srcRect/>
          <a:stretch/>
        </p:blipFill>
        <p:spPr>
          <a:xfrm>
            <a:off x="635250" y="6933293"/>
            <a:ext cx="1024800" cy="1024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Shape 234"/>
          <p:cNvSpPr txBox="1">
            <a:spLocks noGrp="1"/>
          </p:cNvSpPr>
          <p:nvPr>
            <p:ph type="title"/>
          </p:nvPr>
        </p:nvSpPr>
        <p:spPr>
          <a:xfrm>
            <a:off x="1155700" y="789709"/>
            <a:ext cx="13144500"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Τι Μήκος έχει μια Λίστα;</a:t>
            </a:r>
            <a:endParaRPr lang="en-US" sz="7600" u="none" strike="noStrike" cap="none" dirty="0">
              <a:solidFill>
                <a:srgbClr val="FFD966"/>
              </a:solidFill>
              <a:latin typeface="Arial" charset="0"/>
              <a:ea typeface="Arial" charset="0"/>
              <a:cs typeface="Arial" charset="0"/>
              <a:sym typeface="Cabin"/>
            </a:endParaRPr>
          </a:p>
        </p:txBody>
      </p:sp>
      <p:sp>
        <p:nvSpPr>
          <p:cNvPr id="235" name="Shape 235"/>
          <p:cNvSpPr txBox="1">
            <a:spLocks noGrp="1"/>
          </p:cNvSpPr>
          <p:nvPr>
            <p:ph type="body" idx="1"/>
          </p:nvPr>
        </p:nvSpPr>
        <p:spPr>
          <a:xfrm>
            <a:off x="897050" y="2603500"/>
            <a:ext cx="7746888" cy="5702299"/>
          </a:xfrm>
          <a:prstGeom prst="rect">
            <a:avLst/>
          </a:prstGeom>
          <a:noFill/>
          <a:ln>
            <a:noFill/>
          </a:ln>
        </p:spPr>
        <p:txBody>
          <a:bodyPr lIns="38100" tIns="38100" rIns="38100" bIns="38100" anchor="ctr" anchorCtr="0">
            <a:noAutofit/>
          </a:bodyPr>
          <a:lstStyle/>
          <a:p>
            <a:pPr marL="457200" marR="0" lvl="0" indent="-444500" algn="l" rtl="0">
              <a:lnSpc>
                <a:spcPct val="100000"/>
              </a:lnSpc>
              <a:spcBef>
                <a:spcPts val="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Η συνάρτηση </a:t>
            </a:r>
            <a:r>
              <a:rPr lang="el-GR" sz="3400" dirty="0" err="1">
                <a:solidFill>
                  <a:srgbClr val="FF00FF"/>
                </a:solidFill>
                <a:latin typeface="Arial" charset="0"/>
                <a:cs typeface="Arial" charset="0"/>
                <a:sym typeface="Cabin"/>
              </a:rPr>
              <a:t>len</a:t>
            </a:r>
            <a:r>
              <a:rPr lang="el-GR" sz="3400" dirty="0">
                <a:solidFill>
                  <a:srgbClr val="FF00FF"/>
                </a:solidFill>
                <a:latin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παίρνει μια </a:t>
            </a:r>
            <a:r>
              <a:rPr lang="el-GR" sz="3400" dirty="0">
                <a:solidFill>
                  <a:srgbClr val="FF7F00"/>
                </a:solidFill>
                <a:latin typeface="Arial" charset="0"/>
                <a:cs typeface="Arial" charset="0"/>
                <a:sym typeface="Cabin"/>
              </a:rPr>
              <a:t>λίστα</a:t>
            </a:r>
            <a:r>
              <a:rPr lang="el-GR" sz="3400" u="none" strike="noStrike" cap="none" dirty="0">
                <a:solidFill>
                  <a:schemeClr val="lt1"/>
                </a:solidFill>
                <a:latin typeface="Arial" charset="0"/>
                <a:ea typeface="Arial" charset="0"/>
                <a:cs typeface="Arial" charset="0"/>
                <a:sym typeface="Cabin"/>
              </a:rPr>
              <a:t> ως παράμετρο και επιστρέφει τον αριθμό των </a:t>
            </a:r>
            <a:r>
              <a:rPr lang="el-GR" sz="3400" dirty="0">
                <a:solidFill>
                  <a:srgbClr val="00FFFF"/>
                </a:solidFill>
                <a:latin typeface="Arial" charset="0"/>
                <a:cs typeface="Arial" charset="0"/>
                <a:sym typeface="Cabin"/>
              </a:rPr>
              <a:t>στοιχείων</a:t>
            </a:r>
            <a:r>
              <a:rPr lang="el-GR" sz="3400" u="none" strike="noStrike" cap="none" dirty="0">
                <a:solidFill>
                  <a:schemeClr val="lt1"/>
                </a:solidFill>
                <a:latin typeface="Arial" charset="0"/>
                <a:ea typeface="Arial" charset="0"/>
                <a:cs typeface="Arial" charset="0"/>
                <a:sym typeface="Cabin"/>
              </a:rPr>
              <a:t> στη </a:t>
            </a:r>
            <a:r>
              <a:rPr lang="el-GR" sz="3400" dirty="0">
                <a:solidFill>
                  <a:srgbClr val="FF7F00"/>
                </a:solidFill>
                <a:latin typeface="Arial" charset="0"/>
                <a:cs typeface="Arial" charset="0"/>
                <a:sym typeface="Cabin"/>
              </a:rPr>
              <a:t>λίστα</a:t>
            </a:r>
            <a:endParaRPr lang="en-US" sz="3400" u="none" strike="noStrike" cap="none" dirty="0">
              <a:solidFill>
                <a:srgbClr val="FF7F00"/>
              </a:solidFill>
              <a:latin typeface="Arial" charset="0"/>
              <a:ea typeface="Arial" charset="0"/>
              <a:cs typeface="Arial" charset="0"/>
              <a:sym typeface="Cabin"/>
            </a:endParaRPr>
          </a:p>
          <a:p>
            <a:pPr marL="457200" marR="0" lvl="0" indent="-444500" algn="l" rtl="0">
              <a:lnSpc>
                <a:spcPct val="100000"/>
              </a:lnSpc>
              <a:spcBef>
                <a:spcPts val="350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Στην πραγματικότητα το </a:t>
            </a:r>
            <a:r>
              <a:rPr lang="el-GR" sz="3400" dirty="0" err="1">
                <a:solidFill>
                  <a:srgbClr val="FF00FF"/>
                </a:solidFill>
                <a:latin typeface="Arial" charset="0"/>
                <a:cs typeface="Arial" charset="0"/>
                <a:sym typeface="Cabin"/>
              </a:rPr>
              <a:t>len</a:t>
            </a:r>
            <a:r>
              <a:rPr lang="el-GR" sz="3400" dirty="0">
                <a:solidFill>
                  <a:srgbClr val="FF00FF"/>
                </a:solidFill>
                <a:latin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μας δίνει τον αριθμό των στοιχείων οποιουδήποτε συνόλου ή ακολουθίας (π.χ. μια συμβολοσειρά ...)</a:t>
            </a:r>
            <a:endParaRPr lang="en-US" sz="3400" u="none" strike="noStrike" cap="none" dirty="0">
              <a:solidFill>
                <a:schemeClr val="lt1"/>
              </a:solidFill>
              <a:latin typeface="Arial" charset="0"/>
              <a:ea typeface="Arial" charset="0"/>
              <a:cs typeface="Arial" charset="0"/>
              <a:sym typeface="Cabin"/>
            </a:endParaRPr>
          </a:p>
        </p:txBody>
      </p:sp>
      <p:sp>
        <p:nvSpPr>
          <p:cNvPr id="236" name="Shape 236"/>
          <p:cNvSpPr txBox="1"/>
          <p:nvPr/>
        </p:nvSpPr>
        <p:spPr>
          <a:xfrm>
            <a:off x="9239250" y="3543301"/>
            <a:ext cx="6119700" cy="3975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greet</a:t>
            </a:r>
            <a:r>
              <a:rPr lang="en-US" sz="3000" i="0" u="none" strike="noStrike" cap="none" dirty="0">
                <a:solidFill>
                  <a:schemeClr val="lt1"/>
                </a:solidFill>
                <a:latin typeface="Courier"/>
                <a:ea typeface="Courier"/>
                <a:cs typeface="Courier"/>
                <a:sym typeface="Courier New"/>
              </a:rPr>
              <a:t> = 'Hello Bob</a:t>
            </a:r>
            <a:r>
              <a:rPr lang="en-US" sz="30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err="1">
                <a:solidFill>
                  <a:srgbClr val="FF00FF"/>
                </a:solidFill>
                <a:latin typeface="Courier"/>
                <a:ea typeface="Courier"/>
                <a:cs typeface="Courier"/>
                <a:sym typeface="Courier New"/>
              </a:rPr>
              <a:t>len</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greet</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9</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7F00"/>
                </a:solidFill>
                <a:latin typeface="Courier"/>
                <a:ea typeface="Courier"/>
                <a:cs typeface="Courier"/>
                <a:sym typeface="Courier New"/>
              </a:rPr>
              <a:t>[ 1, 2, 'joe', 99]</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err="1">
                <a:solidFill>
                  <a:srgbClr val="FF00FF"/>
                </a:solidFill>
                <a:latin typeface="Courier"/>
                <a:ea typeface="Courier"/>
                <a:cs typeface="Courier"/>
                <a:sym typeface="Courier New"/>
              </a:rPr>
              <a:t>len</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4</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p>
          <a:p>
            <a:pPr marL="0" marR="0" lvl="0" indent="0" algn="ctr" rtl="0">
              <a:lnSpc>
                <a:spcPct val="100000"/>
              </a:lnSpc>
              <a:spcBef>
                <a:spcPts val="0"/>
              </a:spcBef>
              <a:spcAft>
                <a:spcPts val="0"/>
              </a:spcAft>
              <a:buNone/>
            </a:pPr>
            <a:endParaRPr sz="3000" b="1" dirty="0">
              <a:latin typeface="Courier"/>
              <a:ea typeface="Courier"/>
              <a:cs typeface="Courier"/>
              <a:sym typeface="Courier New"/>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Χρησιμοποιώντας τη Συνάρτηση</a:t>
            </a:r>
            <a:r>
              <a:rPr lang="en-US" sz="7600" u="none" strike="noStrike" cap="none" dirty="0">
                <a:solidFill>
                  <a:srgbClr val="FFD966"/>
                </a:solidFill>
                <a:latin typeface="Arial" charset="0"/>
                <a:ea typeface="Arial" charset="0"/>
                <a:cs typeface="Arial" charset="0"/>
                <a:sym typeface="Cabin"/>
              </a:rPr>
              <a:t> </a:t>
            </a:r>
            <a:r>
              <a:rPr lang="en-US" sz="7600" u="none" strike="noStrike" cap="none" dirty="0">
                <a:solidFill>
                  <a:srgbClr val="FF00FF"/>
                </a:solidFill>
                <a:latin typeface="Arial" charset="0"/>
                <a:ea typeface="Arial" charset="0"/>
                <a:cs typeface="Arial" charset="0"/>
                <a:sym typeface="Cabin"/>
              </a:rPr>
              <a:t>range</a:t>
            </a:r>
            <a:endParaRPr lang="en-US" sz="7600" u="none" strike="noStrike" cap="none" dirty="0">
              <a:solidFill>
                <a:srgbClr val="FFD966"/>
              </a:solidFill>
              <a:latin typeface="Arial" charset="0"/>
              <a:ea typeface="Arial" charset="0"/>
              <a:cs typeface="Arial" charset="0"/>
              <a:sym typeface="Cabin"/>
            </a:endParaRPr>
          </a:p>
        </p:txBody>
      </p:sp>
      <p:sp>
        <p:nvSpPr>
          <p:cNvPr id="242" name="Shape 242"/>
          <p:cNvSpPr txBox="1">
            <a:spLocks noGrp="1"/>
          </p:cNvSpPr>
          <p:nvPr>
            <p:ph type="body" idx="1"/>
          </p:nvPr>
        </p:nvSpPr>
        <p:spPr>
          <a:xfrm>
            <a:off x="866274" y="2603500"/>
            <a:ext cx="6206039" cy="5702299"/>
          </a:xfrm>
          <a:prstGeom prst="rect">
            <a:avLst/>
          </a:prstGeom>
          <a:noFill/>
          <a:ln>
            <a:noFill/>
          </a:ln>
        </p:spPr>
        <p:txBody>
          <a:bodyPr lIns="38100" tIns="38100" rIns="38100" bIns="38100" anchor="ctr" anchorCtr="0">
            <a:noAutofit/>
          </a:bodyPr>
          <a:lstStyle/>
          <a:p>
            <a:pPr marL="457200" marR="0" lvl="0" indent="-444500" algn="l" rtl="0">
              <a:lnSpc>
                <a:spcPct val="100000"/>
              </a:lnSpc>
              <a:spcBef>
                <a:spcPts val="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Η συνάρτηση </a:t>
            </a:r>
            <a:r>
              <a:rPr lang="en-US" sz="3400" u="none" strike="noStrike" cap="none" dirty="0">
                <a:solidFill>
                  <a:srgbClr val="FF00FF"/>
                </a:solidFill>
                <a:latin typeface="Arial" charset="0"/>
                <a:ea typeface="Arial" charset="0"/>
                <a:cs typeface="Arial" charset="0"/>
                <a:sym typeface="Cabin"/>
              </a:rPr>
              <a:t>range</a:t>
            </a:r>
            <a:r>
              <a:rPr lang="el-GR" sz="3400" u="none" strike="noStrike" cap="none" dirty="0">
                <a:solidFill>
                  <a:schemeClr val="lt1"/>
                </a:solidFill>
                <a:latin typeface="Arial" charset="0"/>
                <a:ea typeface="Arial" charset="0"/>
                <a:cs typeface="Arial" charset="0"/>
                <a:sym typeface="Cabin"/>
              </a:rPr>
              <a:t> </a:t>
            </a:r>
            <a:r>
              <a:rPr lang="el-GR" sz="3400" dirty="0">
                <a:solidFill>
                  <a:schemeClr val="lt1"/>
                </a:solidFill>
                <a:latin typeface="Arial" charset="0"/>
                <a:ea typeface="Arial" charset="0"/>
                <a:cs typeface="Arial" charset="0"/>
                <a:sym typeface="Cabin"/>
              </a:rPr>
              <a:t>σε συνδυασμό με τη </a:t>
            </a:r>
            <a:r>
              <a:rPr lang="en-US" sz="3400" dirty="0">
                <a:solidFill>
                  <a:srgbClr val="FF00FF"/>
                </a:solidFill>
                <a:latin typeface="Arial" charset="0"/>
                <a:cs typeface="Arial" charset="0"/>
                <a:sym typeface="Cabin"/>
              </a:rPr>
              <a:t>list</a:t>
            </a:r>
            <a:r>
              <a:rPr lang="el-GR" sz="3400" u="none" strike="noStrike" cap="none" dirty="0">
                <a:solidFill>
                  <a:schemeClr val="lt1"/>
                </a:solidFill>
                <a:latin typeface="Arial" charset="0"/>
                <a:ea typeface="Arial" charset="0"/>
                <a:cs typeface="Arial" charset="0"/>
                <a:sym typeface="Cabin"/>
              </a:rPr>
              <a:t> </a:t>
            </a:r>
            <a:r>
              <a:rPr lang="el-GR" sz="3400" dirty="0">
                <a:solidFill>
                  <a:srgbClr val="FF00FF"/>
                </a:solidFill>
                <a:latin typeface="Arial" charset="0"/>
                <a:cs typeface="Arial" charset="0"/>
                <a:sym typeface="Cabin"/>
              </a:rPr>
              <a:t>επιστρέφει</a:t>
            </a:r>
            <a:r>
              <a:rPr lang="el-GR" sz="3400" u="none" strike="noStrike" cap="none" dirty="0">
                <a:solidFill>
                  <a:schemeClr val="lt1"/>
                </a:solidFill>
                <a:latin typeface="Arial" charset="0"/>
                <a:ea typeface="Arial" charset="0"/>
                <a:cs typeface="Arial" charset="0"/>
                <a:sym typeface="Cabin"/>
              </a:rPr>
              <a:t> </a:t>
            </a:r>
            <a:r>
              <a:rPr lang="el-GR" sz="3400" dirty="0">
                <a:solidFill>
                  <a:srgbClr val="FF00FF"/>
                </a:solidFill>
                <a:latin typeface="Arial" charset="0"/>
                <a:cs typeface="Arial" charset="0"/>
                <a:sym typeface="Cabin"/>
              </a:rPr>
              <a:t>μια</a:t>
            </a:r>
            <a:r>
              <a:rPr lang="el-GR" sz="3400" u="none" strike="noStrike" cap="none" dirty="0">
                <a:solidFill>
                  <a:schemeClr val="lt1"/>
                </a:solidFill>
                <a:latin typeface="Arial" charset="0"/>
                <a:ea typeface="Arial" charset="0"/>
                <a:cs typeface="Arial" charset="0"/>
                <a:sym typeface="Cabin"/>
              </a:rPr>
              <a:t> </a:t>
            </a:r>
            <a:r>
              <a:rPr lang="el-GR" sz="3400" dirty="0">
                <a:solidFill>
                  <a:srgbClr val="FF00FF"/>
                </a:solidFill>
                <a:latin typeface="Arial" charset="0"/>
                <a:cs typeface="Arial" charset="0"/>
                <a:sym typeface="Cabin"/>
              </a:rPr>
              <a:t>λίστα</a:t>
            </a:r>
            <a:r>
              <a:rPr lang="el-GR" sz="3400" u="none" strike="noStrike" cap="none" dirty="0">
                <a:solidFill>
                  <a:schemeClr val="lt1"/>
                </a:solidFill>
                <a:latin typeface="Arial" charset="0"/>
                <a:ea typeface="Arial" charset="0"/>
                <a:cs typeface="Arial" charset="0"/>
                <a:sym typeface="Cabin"/>
              </a:rPr>
              <a:t> </a:t>
            </a:r>
            <a:r>
              <a:rPr lang="el-GR" sz="3400" dirty="0">
                <a:solidFill>
                  <a:srgbClr val="FF00FF"/>
                </a:solidFill>
                <a:latin typeface="Arial" charset="0"/>
                <a:cs typeface="Arial" charset="0"/>
                <a:sym typeface="Cabin"/>
              </a:rPr>
              <a:t>αριθμών</a:t>
            </a:r>
            <a:r>
              <a:rPr lang="el-GR" sz="3400" u="none" strike="noStrike" cap="none" dirty="0">
                <a:solidFill>
                  <a:schemeClr val="lt1"/>
                </a:solidFill>
                <a:latin typeface="Arial" charset="0"/>
                <a:ea typeface="Arial" charset="0"/>
                <a:cs typeface="Arial" charset="0"/>
                <a:sym typeface="Cabin"/>
              </a:rPr>
              <a:t> που κυμαίνονται από μηδέν έως έναν μικρότερο από την </a:t>
            </a:r>
            <a:r>
              <a:rPr lang="el-GR" sz="3400" dirty="0">
                <a:solidFill>
                  <a:srgbClr val="00FFFF"/>
                </a:solidFill>
                <a:latin typeface="Arial" charset="0"/>
                <a:cs typeface="Arial" charset="0"/>
                <a:sym typeface="Cabin"/>
              </a:rPr>
              <a:t>παράμετρο</a:t>
            </a:r>
            <a:endParaRPr lang="en-US" sz="3400" u="none" strike="noStrike" cap="none" dirty="0">
              <a:solidFill>
                <a:srgbClr val="00FFFF"/>
              </a:solidFill>
              <a:latin typeface="Arial" charset="0"/>
              <a:ea typeface="Arial" charset="0"/>
              <a:cs typeface="Arial" charset="0"/>
              <a:sym typeface="Cabin"/>
            </a:endParaRPr>
          </a:p>
          <a:p>
            <a:pPr marL="457200" marR="0" lvl="0" indent="-444500" algn="l" rtl="0">
              <a:lnSpc>
                <a:spcPct val="100000"/>
              </a:lnSpc>
              <a:spcBef>
                <a:spcPts val="350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Μπορούμε να δημιουργήσουμε έναν βρόχο δεικτών χρησιμοποιώντας </a:t>
            </a:r>
            <a:r>
              <a:rPr lang="en-US" sz="3400" u="none" strike="noStrike" cap="none" dirty="0">
                <a:solidFill>
                  <a:srgbClr val="FFFF00"/>
                </a:solidFill>
                <a:latin typeface="Arial" charset="0"/>
                <a:ea typeface="Arial" charset="0"/>
                <a:cs typeface="Arial" charset="0"/>
                <a:sym typeface="Cabin"/>
              </a:rPr>
              <a:t>for</a:t>
            </a:r>
            <a:r>
              <a:rPr lang="el-GR" sz="3400" u="none" strike="noStrike" cap="none" dirty="0">
                <a:solidFill>
                  <a:schemeClr val="lt1"/>
                </a:solidFill>
                <a:latin typeface="Arial" charset="0"/>
                <a:ea typeface="Arial" charset="0"/>
                <a:cs typeface="Arial" charset="0"/>
                <a:sym typeface="Cabin"/>
              </a:rPr>
              <a:t> και έναν ακέραιο </a:t>
            </a:r>
            <a:r>
              <a:rPr lang="el-GR" sz="3400" dirty="0" err="1">
                <a:solidFill>
                  <a:srgbClr val="00FF00"/>
                </a:solidFill>
                <a:latin typeface="Arial" charset="0"/>
                <a:cs typeface="Arial" charset="0"/>
                <a:sym typeface="Cabin"/>
              </a:rPr>
              <a:t>επαναλήπτη</a:t>
            </a:r>
            <a:endParaRPr lang="en-US" sz="3400" u="none" strike="noStrike" cap="none" dirty="0">
              <a:solidFill>
                <a:srgbClr val="00FF00"/>
              </a:solidFill>
              <a:latin typeface="Arial" charset="0"/>
              <a:ea typeface="Arial" charset="0"/>
              <a:cs typeface="Arial" charset="0"/>
              <a:sym typeface="Cabin"/>
            </a:endParaRPr>
          </a:p>
        </p:txBody>
      </p:sp>
      <p:sp>
        <p:nvSpPr>
          <p:cNvPr id="243" name="Shape 243"/>
          <p:cNvSpPr txBox="1"/>
          <p:nvPr/>
        </p:nvSpPr>
        <p:spPr>
          <a:xfrm>
            <a:off x="7726200" y="3022600"/>
            <a:ext cx="7843799" cy="4432199"/>
          </a:xfrm>
          <a:prstGeom prst="rect">
            <a:avLst/>
          </a:prstGeom>
          <a:noFill/>
          <a:ln>
            <a:noFill/>
          </a:ln>
        </p:spPr>
        <p:txBody>
          <a:bodyPr lIns="0" tIns="0" rIns="0" bIns="0" anchor="ctr" anchorCtr="0">
            <a:noAutofit/>
          </a:bodyPr>
          <a:lstStyle/>
          <a:p>
            <a:pPr lvl="0">
              <a:buClr>
                <a:schemeClr val="lt1"/>
              </a:buClr>
              <a:buSzPct val="25000"/>
            </a:pPr>
            <a:r>
              <a:rPr lang="en-US" sz="2400" i="0" u="none" strike="noStrike" cap="none" dirty="0">
                <a:solidFill>
                  <a:schemeClr val="lt1"/>
                </a:solidFill>
                <a:latin typeface="Courier"/>
                <a:ea typeface="Courier"/>
                <a:cs typeface="Courier"/>
                <a:sym typeface="Courier New"/>
              </a:rPr>
              <a:t>&gt;&gt;&gt; </a:t>
            </a:r>
            <a:r>
              <a:rPr lang="en-US" sz="2400" i="0" u="none" strike="noStrike" cap="none">
                <a:solidFill>
                  <a:srgbClr val="FFFF00"/>
                </a:solidFill>
                <a:latin typeface="Courier"/>
                <a:ea typeface="Courier"/>
                <a:cs typeface="Courier"/>
                <a:sym typeface="Courier New"/>
              </a:rPr>
              <a:t>print(</a:t>
            </a:r>
            <a:r>
              <a:rPr lang="en-US" sz="2400">
                <a:solidFill>
                  <a:srgbClr val="FF00FF"/>
                </a:solidFill>
                <a:latin typeface="Courier"/>
                <a:sym typeface="Courier New"/>
              </a:rPr>
              <a:t>list</a:t>
            </a:r>
            <a:r>
              <a:rPr lang="en-US" sz="2400">
                <a:solidFill>
                  <a:schemeClr val="bg1"/>
                </a:solidFill>
                <a:latin typeface="Courier"/>
                <a:sym typeface="Courier New"/>
              </a:rPr>
              <a:t>(</a:t>
            </a:r>
            <a:r>
              <a:rPr lang="en-US" sz="2400" i="0" u="none" strike="noStrike" cap="none">
                <a:solidFill>
                  <a:srgbClr val="FF00FF"/>
                </a:solidFill>
                <a:latin typeface="Courier"/>
                <a:ea typeface="Courier"/>
                <a:cs typeface="Courier"/>
                <a:sym typeface="Courier New"/>
              </a:rPr>
              <a:t>range</a:t>
            </a:r>
            <a:r>
              <a:rPr lang="en-US" sz="2400" i="0" u="none" strike="noStrike" cap="none">
                <a:solidFill>
                  <a:schemeClr val="lt1"/>
                </a:solidFill>
                <a:latin typeface="Courier"/>
                <a:ea typeface="Courier"/>
                <a:cs typeface="Courier"/>
                <a:sym typeface="Courier New"/>
              </a:rPr>
              <a:t>(</a:t>
            </a:r>
            <a:r>
              <a:rPr lang="en-US" sz="2400" i="0" u="none" strike="noStrike" cap="none">
                <a:solidFill>
                  <a:srgbClr val="00FFFF"/>
                </a:solidFill>
                <a:latin typeface="Courier"/>
                <a:ea typeface="Courier"/>
                <a:cs typeface="Courier"/>
                <a:sym typeface="Courier New"/>
              </a:rPr>
              <a:t>4)</a:t>
            </a:r>
            <a:r>
              <a:rPr lang="en-US" sz="2400" i="0" u="none" strike="noStrike" cap="none">
                <a:solidFill>
                  <a:schemeClr val="lt1"/>
                </a:solidFill>
                <a:latin typeface="Courier"/>
                <a:ea typeface="Courier"/>
                <a:cs typeface="Courier"/>
                <a:sym typeface="Courier New"/>
              </a:rPr>
              <a:t>)</a:t>
            </a:r>
            <a:r>
              <a:rPr lang="en-US" sz="2400">
                <a:solidFill>
                  <a:srgbClr val="FFFF00"/>
                </a:solidFill>
                <a:latin typeface="Courier"/>
                <a:ea typeface="Courier"/>
                <a:cs typeface="Courier"/>
                <a:sym typeface="Courier New"/>
              </a:rPr>
              <a:t>)</a:t>
            </a:r>
            <a:endParaRPr lang="en-US" sz="24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7F00"/>
              </a:buClr>
              <a:buSzPct val="25000"/>
              <a:buFont typeface="Cabin"/>
              <a:buNone/>
            </a:pPr>
            <a:r>
              <a:rPr lang="en-US" sz="2400" i="0" u="none" strike="noStrike" cap="none" dirty="0">
                <a:solidFill>
                  <a:srgbClr val="FF7F00"/>
                </a:solidFill>
                <a:latin typeface="Courier"/>
                <a:ea typeface="Courier"/>
                <a:cs typeface="Courier"/>
                <a:sym typeface="Courier New"/>
              </a:rPr>
              <a:t>[0, 1, 2, 3]</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chemeClr val="lt1"/>
                </a:solidFill>
                <a:latin typeface="Courier"/>
                <a:ea typeface="Courier"/>
                <a:cs typeface="Courier"/>
                <a:sym typeface="Courier New"/>
              </a:rPr>
              <a:t>['Ιωσήφ', 'Κατερίνα', 'Σπύρο']</a:t>
            </a:r>
            <a:endParaRPr lang="en-US" sz="2400" i="0" u="none" strike="noStrike" cap="none" dirty="0">
              <a:solidFill>
                <a:schemeClr val="lt1"/>
              </a:solidFill>
              <a:latin typeface="Courier"/>
              <a:ea typeface="Courier"/>
              <a:cs typeface="Courier"/>
              <a:sym typeface="Courier New"/>
            </a:endParaRPr>
          </a:p>
          <a:p>
            <a:pPr lvl="0">
              <a:buClr>
                <a:schemeClr val="lt1"/>
              </a:buClr>
              <a:buSzPct val="25000"/>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FFFF00"/>
                </a:solidFill>
                <a:latin typeface="Courier"/>
                <a:ea typeface="Courier"/>
                <a:cs typeface="Courier"/>
                <a:sym typeface="Courier New"/>
              </a:rPr>
              <a:t>print(</a:t>
            </a:r>
            <a:r>
              <a:rPr lang="en-US" sz="2400" i="0" u="none" strike="noStrike" cap="none" dirty="0" err="1">
                <a:solidFill>
                  <a:srgbClr val="FF00FF"/>
                </a:solidFill>
                <a:latin typeface="Courier"/>
                <a:ea typeface="Courier"/>
                <a:cs typeface="Courier"/>
                <a:sym typeface="Courier New"/>
              </a:rPr>
              <a:t>len</a:t>
            </a:r>
            <a:r>
              <a:rPr lang="en-US" sz="2400" i="0" u="none" strike="noStrike" cap="none" dirty="0">
                <a:solidFill>
                  <a:schemeClr val="lt1"/>
                </a:solidFill>
                <a:latin typeface="Courier"/>
                <a:ea typeface="Courier"/>
                <a:cs typeface="Courier"/>
                <a:sym typeface="Courier New"/>
              </a:rPr>
              <a:t>(</a:t>
            </a: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chemeClr val="lt1"/>
                </a:solidFill>
                <a:latin typeface="Courier"/>
                <a:ea typeface="Courier"/>
                <a:cs typeface="Courier"/>
                <a:sym typeface="Courier New"/>
              </a:rPr>
              <a:t>)</a:t>
            </a:r>
            <a:r>
              <a:rPr lang="en-US" sz="2400" dirty="0">
                <a:solidFill>
                  <a:srgbClr val="FFFF00"/>
                </a:solidFill>
                <a:latin typeface="Courier"/>
                <a:ea typeface="Courier"/>
                <a:cs typeface="Courier"/>
                <a:sym typeface="Courier New"/>
              </a:rPr>
              <a:t>)</a:t>
            </a:r>
            <a:endParaRPr lang="en-US" sz="24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3</a:t>
            </a:r>
          </a:p>
          <a:p>
            <a:pPr lvl="0">
              <a:buClr>
                <a:schemeClr val="lt1"/>
              </a:buClr>
              <a:buSzPct val="25000"/>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FFFF00"/>
                </a:solidFill>
                <a:latin typeface="Courier"/>
                <a:ea typeface="Courier"/>
                <a:cs typeface="Courier"/>
                <a:sym typeface="Courier New"/>
              </a:rPr>
              <a:t>print(</a:t>
            </a:r>
            <a:r>
              <a:rPr lang="en-US" sz="2400" dirty="0">
                <a:solidFill>
                  <a:srgbClr val="FF00FF"/>
                </a:solidFill>
                <a:latin typeface="Courier"/>
                <a:sym typeface="Courier New"/>
              </a:rPr>
              <a:t>list</a:t>
            </a:r>
            <a:r>
              <a:rPr lang="en-US" sz="2400" dirty="0">
                <a:solidFill>
                  <a:schemeClr val="bg1"/>
                </a:solidFill>
                <a:latin typeface="Courier"/>
                <a:sym typeface="Courier New"/>
              </a:rPr>
              <a:t>(</a:t>
            </a:r>
            <a:r>
              <a:rPr lang="en-US" sz="2400" i="0" u="none" strike="noStrike" cap="none" dirty="0">
                <a:solidFill>
                  <a:srgbClr val="FF00FF"/>
                </a:solidFill>
                <a:latin typeface="Courier"/>
                <a:ea typeface="Courier"/>
                <a:cs typeface="Courier"/>
                <a:sym typeface="Courier New"/>
              </a:rPr>
              <a:t>range</a:t>
            </a:r>
            <a:r>
              <a:rPr lang="en-US" sz="2400" i="0" u="none" strike="noStrike" cap="none" dirty="0">
                <a:solidFill>
                  <a:schemeClr val="lt1"/>
                </a:solidFill>
                <a:latin typeface="Courier"/>
                <a:ea typeface="Courier"/>
                <a:cs typeface="Courier"/>
                <a:sym typeface="Courier New"/>
              </a:rPr>
              <a:t>(</a:t>
            </a:r>
            <a:r>
              <a:rPr lang="en-US" sz="2400" i="0" u="none" strike="noStrike" cap="none" dirty="0" err="1">
                <a:solidFill>
                  <a:srgbClr val="FF00FF"/>
                </a:solidFill>
                <a:latin typeface="Courier"/>
                <a:ea typeface="Courier"/>
                <a:cs typeface="Courier"/>
                <a:sym typeface="Courier New"/>
              </a:rPr>
              <a:t>len</a:t>
            </a:r>
            <a:r>
              <a:rPr lang="en-US" sz="2400" i="0" u="none" strike="noStrike" cap="none" dirty="0">
                <a:solidFill>
                  <a:schemeClr val="lt1"/>
                </a:solidFill>
                <a:latin typeface="Courier"/>
                <a:ea typeface="Courier"/>
                <a:cs typeface="Courier"/>
                <a:sym typeface="Courier New"/>
              </a:rPr>
              <a:t>(</a:t>
            </a: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chemeClr val="lt1"/>
                </a:solidFill>
                <a:latin typeface="Courier"/>
                <a:ea typeface="Courier"/>
                <a:cs typeface="Courier"/>
                <a:sym typeface="Courier New"/>
              </a:rPr>
              <a:t>))</a:t>
            </a:r>
            <a:r>
              <a:rPr lang="en-US" sz="2400" dirty="0">
                <a:solidFill>
                  <a:schemeClr val="bg1"/>
                </a:solidFill>
                <a:latin typeface="Courier"/>
                <a:ea typeface="Courier"/>
                <a:cs typeface="Courier"/>
                <a:sym typeface="Courier New"/>
              </a:rPr>
              <a:t>)</a:t>
            </a:r>
            <a:r>
              <a:rPr lang="en-US" sz="2400" dirty="0">
                <a:solidFill>
                  <a:srgbClr val="FFFF00"/>
                </a:solidFill>
                <a:latin typeface="Courier"/>
                <a:ea typeface="Courier"/>
                <a:cs typeface="Courier"/>
                <a:sym typeface="Courier New"/>
              </a:rPr>
              <a:t>)</a:t>
            </a:r>
            <a:endParaRPr lang="en-US" sz="24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7F00"/>
              </a:buClr>
              <a:buSzPct val="25000"/>
              <a:buFont typeface="Cabin"/>
              <a:buNone/>
            </a:pPr>
            <a:r>
              <a:rPr lang="en-US" sz="2400" i="0" u="none" strike="noStrike" cap="none" dirty="0">
                <a:solidFill>
                  <a:srgbClr val="FF7F00"/>
                </a:solidFill>
                <a:latin typeface="Courier"/>
                <a:ea typeface="Courier"/>
                <a:cs typeface="Courier"/>
                <a:sym typeface="Courier New"/>
              </a:rPr>
              <a:t>[0, 1, 2]</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Shape 24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Μια Ιστορία Δύο Βρόχων</a:t>
            </a:r>
            <a:r>
              <a:rPr lang="en-US" sz="7600" u="none" strike="noStrike" cap="none" dirty="0">
                <a:solidFill>
                  <a:srgbClr val="FFD966"/>
                </a:solidFill>
                <a:latin typeface="Arial" charset="0"/>
                <a:ea typeface="Arial" charset="0"/>
                <a:cs typeface="Arial" charset="0"/>
                <a:sym typeface="Cabin"/>
              </a:rPr>
              <a:t>...</a:t>
            </a:r>
          </a:p>
        </p:txBody>
      </p:sp>
      <p:sp>
        <p:nvSpPr>
          <p:cNvPr id="249" name="Shape 249"/>
          <p:cNvSpPr txBox="1"/>
          <p:nvPr/>
        </p:nvSpPr>
        <p:spPr>
          <a:xfrm>
            <a:off x="584950" y="3118400"/>
            <a:ext cx="7175700" cy="35949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chemeClr val="lt1"/>
                </a:solidFill>
                <a:latin typeface="Courier"/>
                <a:ea typeface="Courier"/>
                <a:cs typeface="Courier"/>
                <a:sym typeface="Courier New"/>
              </a:rPr>
              <a:t>['Ιωσήφ', 'Κατερίνα', 'Σπύρο’]</a:t>
            </a:r>
            <a:endParaRPr lang="en-US" sz="24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endParaRPr sz="24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for</a:t>
            </a:r>
            <a:r>
              <a:rPr lang="en-US" sz="2400" i="0" u="none" strike="noStrike" cap="none" dirty="0">
                <a:solidFill>
                  <a:schemeClr val="lt1"/>
                </a:solidFill>
                <a:latin typeface="Courier"/>
                <a:ea typeface="Courier"/>
                <a:cs typeface="Courier"/>
                <a:sym typeface="Courier New"/>
              </a:rPr>
              <a:t> </a:t>
            </a:r>
            <a:r>
              <a:rPr lang="el-GR" sz="2400" dirty="0">
                <a:solidFill>
                  <a:srgbClr val="FF7F00"/>
                </a:solidFill>
                <a:latin typeface="Courier"/>
                <a:ea typeface="Courier"/>
                <a:cs typeface="Courier"/>
                <a:sym typeface="Courier New"/>
              </a:rPr>
              <a:t>φίλος</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in</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rgbClr val="00FF00"/>
                </a:solidFill>
                <a:latin typeface="Courier"/>
                <a:ea typeface="Courier"/>
                <a:cs typeface="Courier"/>
                <a:sym typeface="Courier New"/>
              </a:rPr>
              <a:t> </a:t>
            </a:r>
            <a:r>
              <a:rPr lang="en-US" sz="2400" i="0" u="none" strike="noStrike" cap="none" dirty="0">
                <a:solidFill>
                  <a:schemeClr val="lt1"/>
                </a:solidFill>
                <a:latin typeface="Courier"/>
                <a:ea typeface="Courier"/>
                <a:cs typeface="Courier"/>
                <a:sym typeface="Courier New"/>
              </a:rPr>
              <a:t>:</a:t>
            </a:r>
          </a:p>
          <a:p>
            <a:pPr lvl="0">
              <a:buClr>
                <a:schemeClr val="lt1"/>
              </a:buClr>
              <a:buSzPct val="25000"/>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print(</a:t>
            </a:r>
            <a:r>
              <a:rPr lang="el-GR" sz="2400" i="0" u="none" strike="noStrike" cap="none" dirty="0">
                <a:solidFill>
                  <a:schemeClr val="lt1"/>
                </a:solidFill>
                <a:latin typeface="Courier"/>
                <a:ea typeface="Courier"/>
                <a:cs typeface="Courier"/>
                <a:sym typeface="Courier New"/>
              </a:rPr>
              <a:t>'Καλή Χρονιά:'</a:t>
            </a:r>
            <a:r>
              <a:rPr lang="en-US" sz="2400" i="0" u="none" strike="noStrike" cap="none" dirty="0">
                <a:solidFill>
                  <a:schemeClr val="lt1"/>
                </a:solidFill>
                <a:latin typeface="Courier"/>
                <a:ea typeface="Courier"/>
                <a:cs typeface="Courier"/>
                <a:sym typeface="Courier New"/>
              </a:rPr>
              <a:t>, </a:t>
            </a:r>
            <a:r>
              <a:rPr lang="el-GR" sz="2400" dirty="0">
                <a:solidFill>
                  <a:srgbClr val="FF7F00"/>
                </a:solidFill>
                <a:latin typeface="Courier"/>
                <a:ea typeface="Courier"/>
                <a:cs typeface="Courier"/>
                <a:sym typeface="Courier New"/>
              </a:rPr>
              <a:t>φίλος</a:t>
            </a:r>
            <a:r>
              <a:rPr lang="en-US" sz="2400" dirty="0">
                <a:solidFill>
                  <a:srgbClr val="FFFF00"/>
                </a:solidFill>
                <a:latin typeface="Courier"/>
                <a:ea typeface="Courier"/>
                <a:cs typeface="Courier"/>
                <a:sym typeface="Courier New"/>
              </a:rPr>
              <a:t>)</a:t>
            </a:r>
            <a:endParaRPr lang="en-US" sz="2400" i="0" u="none" strike="noStrike" cap="none" dirty="0">
              <a:solidFill>
                <a:srgbClr val="FF7F00"/>
              </a:solidFill>
              <a:latin typeface="Courier"/>
              <a:ea typeface="Courier"/>
              <a:cs typeface="Courier"/>
              <a:sym typeface="Courier New"/>
            </a:endParaRPr>
          </a:p>
          <a:p>
            <a:pPr marL="0" marR="0" lvl="0" indent="0" algn="ctr" rtl="0">
              <a:lnSpc>
                <a:spcPct val="100000"/>
              </a:lnSpc>
              <a:spcBef>
                <a:spcPts val="0"/>
              </a:spcBef>
              <a:spcAft>
                <a:spcPts val="0"/>
              </a:spcAft>
              <a:buNone/>
            </a:pPr>
            <a:endParaRPr sz="24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for</a:t>
            </a:r>
            <a:r>
              <a:rPr lang="en-US" sz="2400" i="0" u="none" strike="noStrike" cap="none" dirty="0">
                <a:solidFill>
                  <a:schemeClr val="lt1"/>
                </a:solidFill>
                <a:latin typeface="Courier"/>
                <a:ea typeface="Courier"/>
                <a:cs typeface="Courier"/>
                <a:sym typeface="Courier New"/>
              </a:rPr>
              <a:t> </a:t>
            </a:r>
            <a:r>
              <a:rPr lang="en-US" sz="2400" i="0" u="none" strike="noStrike" cap="none" dirty="0" err="1">
                <a:solidFill>
                  <a:srgbClr val="00FF00"/>
                </a:solidFill>
                <a:latin typeface="Courier"/>
                <a:ea typeface="Courier"/>
                <a:cs typeface="Courier"/>
                <a:sym typeface="Courier New"/>
              </a:rPr>
              <a:t>i</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in</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00FF"/>
                </a:solidFill>
                <a:latin typeface="Courier"/>
                <a:ea typeface="Courier"/>
                <a:cs typeface="Courier"/>
                <a:sym typeface="Courier New"/>
              </a:rPr>
              <a:t>range</a:t>
            </a:r>
            <a:r>
              <a:rPr lang="en-US" sz="2400" i="0" u="none" strike="noStrike" cap="none" dirty="0">
                <a:solidFill>
                  <a:schemeClr val="lt1"/>
                </a:solidFill>
                <a:latin typeface="Courier"/>
                <a:ea typeface="Courier"/>
                <a:cs typeface="Courier"/>
                <a:sym typeface="Courier New"/>
              </a:rPr>
              <a:t>(</a:t>
            </a:r>
            <a:r>
              <a:rPr lang="en-US" sz="2400" i="0" u="none" strike="noStrike" cap="none" dirty="0" err="1">
                <a:solidFill>
                  <a:schemeClr val="lt1"/>
                </a:solidFill>
                <a:latin typeface="Courier"/>
                <a:ea typeface="Courier"/>
                <a:cs typeface="Courier"/>
                <a:sym typeface="Courier New"/>
              </a:rPr>
              <a:t>len</a:t>
            </a:r>
            <a:r>
              <a:rPr lang="en-US" sz="2400" i="0" u="none" strike="noStrike" cap="none" dirty="0">
                <a:solidFill>
                  <a:schemeClr val="lt1"/>
                </a:solidFill>
                <a:latin typeface="Courier"/>
                <a:ea typeface="Courier"/>
                <a:cs typeface="Courier"/>
                <a:sym typeface="Courier New"/>
              </a:rPr>
              <a:t>(</a:t>
            </a: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rgbClr val="00FF00"/>
                </a:solidFill>
                <a:latin typeface="Courier"/>
                <a:ea typeface="Courier"/>
                <a:cs typeface="Courier"/>
                <a:sym typeface="Courier New"/>
              </a:rPr>
              <a:t>)</a:t>
            </a:r>
            <a:r>
              <a:rPr lang="en-US" sz="24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a:cs typeface="Courier"/>
                <a:sym typeface="Courier New"/>
              </a:rPr>
              <a:t>   </a:t>
            </a:r>
            <a:r>
              <a:rPr lang="en-US" sz="2400" i="0" u="none" strike="noStrike" cap="none" dirty="0">
                <a:solidFill>
                  <a:schemeClr val="lt1"/>
                </a:solidFill>
                <a:latin typeface="Courier"/>
                <a:ea typeface="Courier"/>
                <a:cs typeface="Courier"/>
                <a:sym typeface="Courier New"/>
              </a:rPr>
              <a:t> </a:t>
            </a:r>
            <a:r>
              <a:rPr lang="el-GR" sz="2400" dirty="0">
                <a:solidFill>
                  <a:srgbClr val="FF7F00"/>
                </a:solidFill>
                <a:latin typeface="Courier"/>
                <a:ea typeface="Courier"/>
                <a:cs typeface="Courier"/>
                <a:sym typeface="Courier New"/>
              </a:rPr>
              <a:t>φίλος</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chemeClr val="lt1"/>
                </a:solidFill>
                <a:latin typeface="Courier"/>
                <a:ea typeface="Courier"/>
                <a:cs typeface="Courier"/>
                <a:sym typeface="Courier New"/>
              </a:rPr>
              <a:t>[</a:t>
            </a:r>
            <a:r>
              <a:rPr lang="en-US" sz="2400" i="0" u="none" strike="noStrike" cap="none" dirty="0" err="1">
                <a:solidFill>
                  <a:schemeClr val="lt1"/>
                </a:solidFill>
                <a:latin typeface="Courier"/>
                <a:ea typeface="Courier"/>
                <a:cs typeface="Courier"/>
                <a:sym typeface="Courier New"/>
              </a:rPr>
              <a:t>i</a:t>
            </a:r>
            <a:r>
              <a:rPr lang="en-US" sz="2400" i="0" u="none" strike="noStrike" cap="none" dirty="0">
                <a:solidFill>
                  <a:schemeClr val="lt1"/>
                </a:solidFill>
                <a:latin typeface="Courier"/>
                <a:ea typeface="Courier"/>
                <a:cs typeface="Courier"/>
                <a:sym typeface="Courier New"/>
              </a:rPr>
              <a:t>]</a:t>
            </a:r>
          </a:p>
          <a:p>
            <a:pPr lvl="0">
              <a:buClr>
                <a:schemeClr val="lt1"/>
              </a:buClr>
              <a:buSzPct val="25000"/>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print</a:t>
            </a:r>
            <a:r>
              <a:rPr lang="en-US" sz="2400" dirty="0">
                <a:solidFill>
                  <a:schemeClr val="lt1"/>
                </a:solidFill>
                <a:latin typeface="Courier"/>
                <a:ea typeface="Courier"/>
                <a:cs typeface="Courier"/>
                <a:sym typeface="Courier New"/>
              </a:rPr>
              <a:t>(</a:t>
            </a:r>
            <a:r>
              <a:rPr lang="el-GR" sz="2400" i="0" u="none" strike="noStrike" cap="none" dirty="0">
                <a:solidFill>
                  <a:schemeClr val="lt1"/>
                </a:solidFill>
                <a:latin typeface="Courier"/>
                <a:ea typeface="Courier"/>
                <a:cs typeface="Courier"/>
                <a:sym typeface="Courier New"/>
              </a:rPr>
              <a:t>'Καλή Χρονιά:'</a:t>
            </a:r>
            <a:r>
              <a:rPr lang="en-US" sz="2400" i="0" u="none" strike="noStrike" cap="none" dirty="0">
                <a:solidFill>
                  <a:schemeClr val="lt1"/>
                </a:solidFill>
                <a:latin typeface="Courier"/>
                <a:ea typeface="Courier"/>
                <a:cs typeface="Courier"/>
                <a:sym typeface="Courier New"/>
              </a:rPr>
              <a:t>, </a:t>
            </a:r>
            <a:r>
              <a:rPr lang="el-GR" sz="2400" dirty="0">
                <a:solidFill>
                  <a:srgbClr val="FF7F00"/>
                </a:solidFill>
                <a:latin typeface="Courier"/>
                <a:ea typeface="Courier"/>
                <a:cs typeface="Courier"/>
                <a:sym typeface="Courier New"/>
              </a:rPr>
              <a:t>φίλος</a:t>
            </a:r>
            <a:r>
              <a:rPr lang="en-US" sz="2400" dirty="0">
                <a:solidFill>
                  <a:srgbClr val="FFFF00"/>
                </a:solidFill>
                <a:latin typeface="Courier"/>
                <a:ea typeface="Courier"/>
                <a:cs typeface="Courier"/>
                <a:sym typeface="Courier New"/>
              </a:rPr>
              <a:t>)</a:t>
            </a:r>
            <a:endParaRPr lang="en-US" sz="2400" i="0" u="none" strike="noStrike" cap="none" dirty="0">
              <a:solidFill>
                <a:srgbClr val="FF7F00"/>
              </a:solidFill>
              <a:latin typeface="Courier"/>
              <a:ea typeface="Courier"/>
              <a:cs typeface="Courier"/>
              <a:sym typeface="Courier New"/>
            </a:endParaRPr>
          </a:p>
        </p:txBody>
      </p:sp>
      <p:sp>
        <p:nvSpPr>
          <p:cNvPr id="250" name="Shape 250"/>
          <p:cNvSpPr txBox="1"/>
          <p:nvPr/>
        </p:nvSpPr>
        <p:spPr>
          <a:xfrm>
            <a:off x="8105725" y="5652525"/>
            <a:ext cx="5591699" cy="2139300"/>
          </a:xfrm>
          <a:prstGeom prst="rect">
            <a:avLst/>
          </a:prstGeom>
          <a:noFill/>
          <a:ln>
            <a:noFill/>
          </a:ln>
        </p:spPr>
        <p:txBody>
          <a:bodyPr lIns="0" tIns="0" rIns="0" bIns="0" anchor="ctr" anchorCtr="0">
            <a:noAutofit/>
          </a:bodyPr>
          <a:lstStyle/>
          <a:p>
            <a:pPr marL="0" marR="0" lvl="0" indent="0" algn="l" rtl="0">
              <a:lnSpc>
                <a:spcPct val="115000"/>
              </a:lnSpc>
              <a:spcBef>
                <a:spcPts val="0"/>
              </a:spcBef>
              <a:spcAft>
                <a:spcPts val="0"/>
              </a:spcAft>
              <a:buClr>
                <a:srgbClr val="FFFF00"/>
              </a:buClr>
              <a:buSzPct val="25000"/>
              <a:buFont typeface="Cabin"/>
              <a:buNone/>
            </a:pPr>
            <a:r>
              <a:rPr lang="el-GR" sz="3000" u="none" strike="noStrike" cap="none" dirty="0">
                <a:solidFill>
                  <a:srgbClr val="FFFF00"/>
                </a:solidFill>
                <a:latin typeface="Arial" charset="0"/>
                <a:ea typeface="Arial" charset="0"/>
                <a:cs typeface="Arial" charset="0"/>
                <a:sym typeface="Cabin"/>
              </a:rPr>
              <a:t>Καλή Χρονιά:</a:t>
            </a:r>
            <a:r>
              <a:rPr lang="en-US" sz="3000" u="none" strike="noStrike" cap="none" dirty="0">
                <a:solidFill>
                  <a:srgbClr val="FFFF00"/>
                </a:solidFill>
                <a:latin typeface="Arial" charset="0"/>
                <a:ea typeface="Arial" charset="0"/>
                <a:cs typeface="Arial" charset="0"/>
                <a:sym typeface="Cabin"/>
              </a:rPr>
              <a:t> </a:t>
            </a:r>
            <a:r>
              <a:rPr lang="el-GR" sz="3000" u="none" strike="noStrike" cap="none" dirty="0">
                <a:solidFill>
                  <a:srgbClr val="FFFF00"/>
                </a:solidFill>
                <a:latin typeface="Arial" charset="0"/>
                <a:ea typeface="Arial" charset="0"/>
                <a:cs typeface="Arial" charset="0"/>
                <a:sym typeface="Cabin"/>
              </a:rPr>
              <a:t>Ιωσήφ</a:t>
            </a:r>
            <a:endParaRPr lang="en-US" sz="3000" u="none" strike="noStrike" cap="none" dirty="0">
              <a:solidFill>
                <a:srgbClr val="FFFF00"/>
              </a:solidFill>
              <a:latin typeface="Arial" charset="0"/>
              <a:ea typeface="Arial" charset="0"/>
              <a:cs typeface="Arial" charset="0"/>
              <a:sym typeface="Cabin"/>
            </a:endParaRPr>
          </a:p>
          <a:p>
            <a:pPr marL="0" marR="0" lvl="0" indent="0" algn="l" rtl="0">
              <a:lnSpc>
                <a:spcPct val="115000"/>
              </a:lnSpc>
              <a:spcBef>
                <a:spcPts val="0"/>
              </a:spcBef>
              <a:spcAft>
                <a:spcPts val="0"/>
              </a:spcAft>
              <a:buClr>
                <a:srgbClr val="FFFF00"/>
              </a:buClr>
              <a:buSzPct val="25000"/>
              <a:buFont typeface="Cabin"/>
              <a:buNone/>
            </a:pPr>
            <a:r>
              <a:rPr lang="el-GR" sz="3000" u="none" strike="noStrike" cap="none" dirty="0">
                <a:solidFill>
                  <a:srgbClr val="FFFF00"/>
                </a:solidFill>
                <a:latin typeface="Arial" charset="0"/>
                <a:ea typeface="Arial" charset="0"/>
                <a:cs typeface="Arial" charset="0"/>
                <a:sym typeface="Cabin"/>
              </a:rPr>
              <a:t>Καλή Χρονιά:</a:t>
            </a:r>
            <a:r>
              <a:rPr lang="en-US" sz="3000" u="none" strike="noStrike" cap="none" dirty="0">
                <a:solidFill>
                  <a:srgbClr val="FFFF00"/>
                </a:solidFill>
                <a:latin typeface="Arial" charset="0"/>
                <a:ea typeface="Arial" charset="0"/>
                <a:cs typeface="Arial" charset="0"/>
                <a:sym typeface="Cabin"/>
              </a:rPr>
              <a:t> </a:t>
            </a:r>
            <a:r>
              <a:rPr lang="el-GR" sz="3000" u="none" strike="noStrike" cap="none" dirty="0">
                <a:solidFill>
                  <a:srgbClr val="FFFF00"/>
                </a:solidFill>
                <a:latin typeface="Arial" charset="0"/>
                <a:ea typeface="Arial" charset="0"/>
                <a:cs typeface="Arial" charset="0"/>
                <a:sym typeface="Cabin"/>
              </a:rPr>
              <a:t>Κατερίνα</a:t>
            </a:r>
            <a:endParaRPr lang="en-US" sz="3000" u="none" strike="noStrike" cap="none" dirty="0">
              <a:solidFill>
                <a:srgbClr val="FFFF00"/>
              </a:solidFill>
              <a:latin typeface="Arial" charset="0"/>
              <a:ea typeface="Arial" charset="0"/>
              <a:cs typeface="Arial" charset="0"/>
              <a:sym typeface="Cabin"/>
            </a:endParaRPr>
          </a:p>
          <a:p>
            <a:pPr marL="0" marR="0" lvl="0" indent="0" algn="l" rtl="0">
              <a:lnSpc>
                <a:spcPct val="115000"/>
              </a:lnSpc>
              <a:spcBef>
                <a:spcPts val="0"/>
              </a:spcBef>
              <a:spcAft>
                <a:spcPts val="0"/>
              </a:spcAft>
              <a:buClr>
                <a:srgbClr val="FFFF00"/>
              </a:buClr>
              <a:buSzPct val="25000"/>
              <a:buFont typeface="Cabin"/>
              <a:buNone/>
            </a:pPr>
            <a:r>
              <a:rPr lang="el-GR" sz="3000" u="none" strike="noStrike" cap="none" dirty="0">
                <a:solidFill>
                  <a:srgbClr val="FFFF00"/>
                </a:solidFill>
                <a:latin typeface="Arial" charset="0"/>
                <a:ea typeface="Arial" charset="0"/>
                <a:cs typeface="Arial" charset="0"/>
                <a:sym typeface="Cabin"/>
              </a:rPr>
              <a:t>Καλή Χρονιά:</a:t>
            </a:r>
            <a:r>
              <a:rPr lang="en-US" sz="3000" u="none" strike="noStrike" cap="none" dirty="0">
                <a:solidFill>
                  <a:srgbClr val="FFFF00"/>
                </a:solidFill>
                <a:latin typeface="Arial" charset="0"/>
                <a:ea typeface="Arial" charset="0"/>
                <a:cs typeface="Arial" charset="0"/>
                <a:sym typeface="Cabin"/>
              </a:rPr>
              <a:t> </a:t>
            </a:r>
            <a:r>
              <a:rPr lang="el-GR" sz="3000" u="none" strike="noStrike" cap="none" dirty="0">
                <a:solidFill>
                  <a:srgbClr val="FFFF00"/>
                </a:solidFill>
                <a:latin typeface="Arial" charset="0"/>
                <a:ea typeface="Arial" charset="0"/>
                <a:cs typeface="Arial" charset="0"/>
                <a:sym typeface="Cabin"/>
              </a:rPr>
              <a:t>Σπύρο</a:t>
            </a:r>
            <a:endParaRPr lang="en-US" sz="3000" u="none" strike="noStrike" cap="none" dirty="0">
              <a:solidFill>
                <a:srgbClr val="FFFF00"/>
              </a:solidFill>
              <a:latin typeface="Arial" charset="0"/>
              <a:ea typeface="Arial" charset="0"/>
              <a:cs typeface="Arial" charset="0"/>
              <a:sym typeface="Cabin"/>
            </a:endParaRPr>
          </a:p>
        </p:txBody>
      </p:sp>
      <p:sp>
        <p:nvSpPr>
          <p:cNvPr id="251" name="Shape 251"/>
          <p:cNvSpPr txBox="1"/>
          <p:nvPr/>
        </p:nvSpPr>
        <p:spPr>
          <a:xfrm>
            <a:off x="8105725" y="2509825"/>
            <a:ext cx="7888800" cy="3324300"/>
          </a:xfrm>
          <a:prstGeom prst="rect">
            <a:avLst/>
          </a:prstGeom>
          <a:noFill/>
          <a:ln>
            <a:noFill/>
          </a:ln>
        </p:spPr>
        <p:txBody>
          <a:bodyPr lIns="0" tIns="0" rIns="0" bIns="0" anchor="ctr" anchorCtr="0">
            <a:noAutofit/>
          </a:bodyPr>
          <a:lstStyle/>
          <a:p>
            <a:pPr>
              <a:buClr>
                <a:schemeClr val="lt1"/>
              </a:buClr>
              <a:buSzPct val="25000"/>
            </a:pPr>
            <a:r>
              <a:rPr lang="en-US" sz="2400" i="0" u="none" strike="noStrike" cap="none" dirty="0">
                <a:solidFill>
                  <a:schemeClr val="lt1"/>
                </a:solidFill>
                <a:latin typeface="Courier"/>
                <a:ea typeface="Courier"/>
                <a:cs typeface="Courier"/>
                <a:sym typeface="Courier New"/>
              </a:rPr>
              <a:t>&gt;&gt;&gt; </a:t>
            </a: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chemeClr val="lt1"/>
                </a:solidFill>
                <a:latin typeface="Courier"/>
                <a:ea typeface="Courier"/>
                <a:cs typeface="Courier"/>
                <a:sym typeface="Courier New"/>
              </a:rPr>
              <a:t>['Ιωσήφ', 'Κατερίνα', 'Σπύρο’]</a:t>
            </a:r>
            <a:endParaRPr lang="en-US" sz="2400" i="0" u="none" strike="noStrike" cap="none" dirty="0">
              <a:solidFill>
                <a:schemeClr val="lt1"/>
              </a:solidFill>
              <a:latin typeface="Courier"/>
              <a:ea typeface="Courier"/>
              <a:cs typeface="Courier"/>
              <a:sym typeface="Courier New"/>
            </a:endParaRPr>
          </a:p>
          <a:p>
            <a:pPr lvl="0">
              <a:buClr>
                <a:schemeClr val="lt1"/>
              </a:buClr>
              <a:buSzPct val="25000"/>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FFFF00"/>
                </a:solidFill>
                <a:latin typeface="Courier"/>
                <a:ea typeface="Courier"/>
                <a:cs typeface="Courier"/>
                <a:sym typeface="Courier New"/>
              </a:rPr>
              <a:t>print(</a:t>
            </a:r>
            <a:r>
              <a:rPr lang="en-US" sz="2400" i="0" u="none" strike="noStrike" cap="none" dirty="0" err="1">
                <a:solidFill>
                  <a:srgbClr val="FF00FF"/>
                </a:solidFill>
                <a:latin typeface="Courier"/>
                <a:ea typeface="Courier"/>
                <a:cs typeface="Courier"/>
                <a:sym typeface="Courier New"/>
              </a:rPr>
              <a:t>len</a:t>
            </a:r>
            <a:r>
              <a:rPr lang="en-US" sz="2400" i="0" u="none" strike="noStrike" cap="none" dirty="0">
                <a:solidFill>
                  <a:schemeClr val="lt1"/>
                </a:solidFill>
                <a:latin typeface="Courier"/>
                <a:ea typeface="Courier"/>
                <a:cs typeface="Courier"/>
                <a:sym typeface="Courier New"/>
              </a:rPr>
              <a:t>(</a:t>
            </a: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chemeClr val="lt1"/>
                </a:solidFill>
                <a:latin typeface="Courier"/>
                <a:ea typeface="Courier"/>
                <a:cs typeface="Courier"/>
                <a:sym typeface="Courier New"/>
              </a:rPr>
              <a:t>)</a:t>
            </a:r>
            <a:r>
              <a:rPr lang="en-US" sz="2400" dirty="0">
                <a:solidFill>
                  <a:srgbClr val="FFFF00"/>
                </a:solidFill>
                <a:latin typeface="Courier"/>
                <a:ea typeface="Courier"/>
                <a:cs typeface="Courier"/>
                <a:sym typeface="Courier New"/>
              </a:rPr>
              <a:t>)</a:t>
            </a:r>
            <a:endParaRPr lang="en-US" sz="24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3</a:t>
            </a:r>
          </a:p>
          <a:p>
            <a:pPr lvl="0">
              <a:buClr>
                <a:schemeClr val="lt1"/>
              </a:buClr>
              <a:buSzPct val="25000"/>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FFFF00"/>
                </a:solidFill>
                <a:latin typeface="Courier"/>
                <a:ea typeface="Courier"/>
                <a:cs typeface="Courier"/>
                <a:sym typeface="Courier New"/>
              </a:rPr>
              <a:t>print(</a:t>
            </a:r>
            <a:r>
              <a:rPr lang="en-US" sz="2400" dirty="0">
                <a:solidFill>
                  <a:srgbClr val="FF00FF"/>
                </a:solidFill>
                <a:latin typeface="Courier"/>
                <a:sym typeface="Courier New"/>
              </a:rPr>
              <a:t>list</a:t>
            </a:r>
            <a:r>
              <a:rPr lang="en-US" sz="2400" i="0" u="none" strike="noStrike" cap="none" dirty="0">
                <a:solidFill>
                  <a:srgbClr val="FFFF00"/>
                </a:solidFill>
                <a:latin typeface="Courier"/>
                <a:ea typeface="Courier"/>
                <a:cs typeface="Courier"/>
                <a:sym typeface="Courier New"/>
              </a:rPr>
              <a:t>(</a:t>
            </a:r>
            <a:r>
              <a:rPr lang="en-US" sz="2400" i="0" u="none" strike="noStrike" cap="none" dirty="0">
                <a:solidFill>
                  <a:srgbClr val="FF00FF"/>
                </a:solidFill>
                <a:latin typeface="Courier"/>
                <a:ea typeface="Courier"/>
                <a:cs typeface="Courier"/>
                <a:sym typeface="Courier New"/>
              </a:rPr>
              <a:t>range</a:t>
            </a:r>
            <a:r>
              <a:rPr lang="en-US" sz="2400" i="0" u="none" strike="noStrike" cap="none" dirty="0">
                <a:solidFill>
                  <a:schemeClr val="lt1"/>
                </a:solidFill>
                <a:latin typeface="Courier"/>
                <a:ea typeface="Courier"/>
                <a:cs typeface="Courier"/>
                <a:sym typeface="Courier New"/>
              </a:rPr>
              <a:t>(</a:t>
            </a:r>
            <a:r>
              <a:rPr lang="en-US" sz="2400" i="0" u="none" strike="noStrike" cap="none" dirty="0" err="1">
                <a:solidFill>
                  <a:srgbClr val="FF00FF"/>
                </a:solidFill>
                <a:latin typeface="Courier"/>
                <a:ea typeface="Courier"/>
                <a:cs typeface="Courier"/>
                <a:sym typeface="Courier New"/>
              </a:rPr>
              <a:t>len</a:t>
            </a:r>
            <a:r>
              <a:rPr lang="en-US" sz="2400" i="0" u="none" strike="noStrike" cap="none" dirty="0">
                <a:solidFill>
                  <a:schemeClr val="lt1"/>
                </a:solidFill>
                <a:latin typeface="Courier"/>
                <a:ea typeface="Courier"/>
                <a:cs typeface="Courier"/>
                <a:sym typeface="Courier New"/>
              </a:rPr>
              <a:t>(</a:t>
            </a:r>
            <a:r>
              <a:rPr lang="el-GR" sz="2400" i="0" u="none" strike="noStrike" cap="none" dirty="0">
                <a:solidFill>
                  <a:schemeClr val="lt1"/>
                </a:solidFill>
                <a:latin typeface="Courier"/>
                <a:ea typeface="Courier"/>
                <a:cs typeface="Courier"/>
                <a:sym typeface="Courier New"/>
              </a:rPr>
              <a:t>φίλοι</a:t>
            </a:r>
            <a:r>
              <a:rPr lang="en-US" sz="2400" i="0" u="none" strike="noStrike" cap="none" dirty="0">
                <a:solidFill>
                  <a:schemeClr val="lt1"/>
                </a:solidFill>
                <a:latin typeface="Courier"/>
                <a:ea typeface="Courier"/>
                <a:cs typeface="Courier"/>
                <a:sym typeface="Courier New"/>
              </a:rPr>
              <a:t>)))</a:t>
            </a:r>
            <a:r>
              <a:rPr lang="en-US" sz="2400" dirty="0">
                <a:solidFill>
                  <a:srgbClr val="FFFF00"/>
                </a:solidFill>
                <a:latin typeface="Courier"/>
                <a:ea typeface="Courier"/>
                <a:cs typeface="Courier"/>
                <a:sym typeface="Courier New"/>
              </a:rPr>
              <a:t>)</a:t>
            </a:r>
            <a:endParaRPr lang="en-US" sz="24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[0, 1, 2]</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Shape 256"/>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l-GR" sz="7600" u="none" strike="noStrike" cap="none" dirty="0">
                <a:solidFill>
                  <a:srgbClr val="00FFFF"/>
                </a:solidFill>
                <a:latin typeface="Arial" charset="0"/>
                <a:ea typeface="Arial" charset="0"/>
                <a:cs typeface="Arial" charset="0"/>
                <a:sym typeface="Cabin"/>
              </a:rPr>
              <a:t>Συνένωση</a:t>
            </a:r>
            <a:r>
              <a:rPr lang="en-US" sz="7600" u="none" strike="noStrike" cap="none" dirty="0">
                <a:solidFill>
                  <a:schemeClr val="lt1"/>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Λιστών με Χρήση</a:t>
            </a:r>
            <a:r>
              <a:rPr lang="en-US" sz="7600" u="none" strike="noStrike" cap="none" dirty="0">
                <a:solidFill>
                  <a:srgbClr val="FFD966"/>
                </a:solidFill>
                <a:latin typeface="Arial" charset="0"/>
                <a:ea typeface="Arial" charset="0"/>
                <a:cs typeface="Arial" charset="0"/>
                <a:sym typeface="Cabin"/>
              </a:rPr>
              <a:t> </a:t>
            </a:r>
            <a:r>
              <a:rPr lang="en-US" sz="7600" u="none" strike="noStrike" cap="none" dirty="0">
                <a:solidFill>
                  <a:srgbClr val="00FFFF"/>
                </a:solidFill>
                <a:latin typeface="Arial" charset="0"/>
                <a:ea typeface="Arial" charset="0"/>
                <a:cs typeface="Arial" charset="0"/>
                <a:sym typeface="Cabin"/>
              </a:rPr>
              <a:t>+</a:t>
            </a:r>
          </a:p>
        </p:txBody>
      </p:sp>
      <p:sp>
        <p:nvSpPr>
          <p:cNvPr id="257" name="Shape 257"/>
          <p:cNvSpPr txBox="1">
            <a:spLocks noGrp="1"/>
          </p:cNvSpPr>
          <p:nvPr>
            <p:ph type="body" idx="1"/>
          </p:nvPr>
        </p:nvSpPr>
        <p:spPr>
          <a:xfrm>
            <a:off x="1777999" y="2933702"/>
            <a:ext cx="5681579" cy="2603499"/>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SzPct val="100000"/>
              <a:buNone/>
            </a:pPr>
            <a:r>
              <a:rPr lang="el-GR" sz="3600" u="none" strike="noStrike" cap="none" dirty="0">
                <a:solidFill>
                  <a:schemeClr val="lt1"/>
                </a:solidFill>
                <a:latin typeface="Arial" charset="0"/>
                <a:ea typeface="Arial" charset="0"/>
                <a:cs typeface="Arial" charset="0"/>
                <a:sym typeface="Cabin"/>
              </a:rPr>
              <a:t>Μπορούμε να δημιουργήσουμε μια νέα λίστα προσθέτοντας δύο υπάρχουσες λίστες μαζί</a:t>
            </a:r>
            <a:endParaRPr lang="en-US" sz="3600" u="none" strike="noStrike" cap="none" dirty="0">
              <a:solidFill>
                <a:schemeClr val="lt1"/>
              </a:solidFill>
              <a:latin typeface="Arial" charset="0"/>
              <a:ea typeface="Arial" charset="0"/>
              <a:cs typeface="Arial" charset="0"/>
              <a:sym typeface="Cabin"/>
            </a:endParaRPr>
          </a:p>
        </p:txBody>
      </p:sp>
      <p:sp>
        <p:nvSpPr>
          <p:cNvPr id="258" name="Shape 258"/>
          <p:cNvSpPr txBox="1"/>
          <p:nvPr/>
        </p:nvSpPr>
        <p:spPr>
          <a:xfrm>
            <a:off x="9714275" y="2714100"/>
            <a:ext cx="4965900"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a</a:t>
            </a:r>
            <a:r>
              <a:rPr lang="en-US" sz="3000" i="0" u="none" strike="noStrike" cap="none" dirty="0">
                <a:solidFill>
                  <a:schemeClr val="lt1"/>
                </a:solidFill>
                <a:latin typeface="Courier"/>
                <a:ea typeface="Courier"/>
                <a:cs typeface="Courier"/>
                <a:sym typeface="Courier New"/>
              </a:rPr>
              <a:t> = [1, 2, 3]</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a:t>
            </a:r>
            <a:r>
              <a:rPr lang="en-US" sz="3000" i="0" u="none" strike="noStrike" cap="none" dirty="0">
                <a:solidFill>
                  <a:srgbClr val="00FF00"/>
                </a:solidFill>
                <a:latin typeface="Courier"/>
                <a:ea typeface="Courier"/>
                <a:cs typeface="Courier"/>
                <a:sym typeface="Courier New"/>
              </a:rPr>
              <a:t> b</a:t>
            </a:r>
            <a:r>
              <a:rPr lang="en-US" sz="3000" i="0" u="none" strike="noStrike" cap="none" dirty="0">
                <a:solidFill>
                  <a:schemeClr val="lt1"/>
                </a:solidFill>
                <a:latin typeface="Courier"/>
                <a:ea typeface="Courier"/>
                <a:cs typeface="Courier"/>
                <a:sym typeface="Courier New"/>
              </a:rPr>
              <a:t> = [4, 5, 6]</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c</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00FF00"/>
                </a:solidFill>
                <a:latin typeface="Courier"/>
                <a:ea typeface="Courier"/>
                <a:cs typeface="Courier"/>
                <a:sym typeface="Courier New"/>
              </a:rPr>
              <a:t>a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 b</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00FF00"/>
                </a:solidFill>
                <a:latin typeface="Courier"/>
                <a:ea typeface="Courier"/>
                <a:cs typeface="Courier"/>
                <a:sym typeface="Courier New"/>
              </a:rPr>
              <a:t>c</a:t>
            </a:r>
            <a:r>
              <a:rPr lang="en-US" sz="3200" dirty="0">
                <a:solidFill>
                  <a:srgbClr val="FF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[1, 2, 3, 4, 5, 6]</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00FF00"/>
                </a:solidFill>
                <a:latin typeface="Courier"/>
                <a:ea typeface="Courier"/>
                <a:cs typeface="Courier"/>
                <a:sym typeface="Courier New"/>
              </a:rPr>
              <a:t>a</a:t>
            </a:r>
            <a:r>
              <a:rPr lang="en-US" sz="3200" dirty="0">
                <a:solidFill>
                  <a:srgbClr val="FF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[1, 2, 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Shape 26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Οι Λίστες Μπορούν να </a:t>
            </a:r>
            <a:r>
              <a:rPr lang="el-GR" sz="7600" dirty="0">
                <a:solidFill>
                  <a:srgbClr val="00FFFF"/>
                </a:solidFill>
                <a:latin typeface="Arial" charset="0"/>
                <a:cs typeface="Arial" charset="0"/>
                <a:sym typeface="Cabin"/>
              </a:rPr>
              <a:t>Τεμαχιστούν</a:t>
            </a:r>
            <a:r>
              <a:rPr lang="el-GR" sz="7600" u="none" strike="noStrike" cap="none" dirty="0">
                <a:solidFill>
                  <a:srgbClr val="FFD966"/>
                </a:solidFill>
                <a:latin typeface="Arial" charset="0"/>
                <a:ea typeface="Arial" charset="0"/>
                <a:cs typeface="Arial" charset="0"/>
                <a:sym typeface="Cabin"/>
              </a:rPr>
              <a:t> με Χρήση του</a:t>
            </a:r>
            <a:r>
              <a:rPr lang="en-US" sz="7600" u="none" strike="noStrike" cap="none" dirty="0">
                <a:solidFill>
                  <a:srgbClr val="FFFF00"/>
                </a:solidFill>
                <a:latin typeface="Arial" charset="0"/>
                <a:ea typeface="Arial" charset="0"/>
                <a:cs typeface="Arial" charset="0"/>
                <a:sym typeface="Cabin"/>
              </a:rPr>
              <a:t> </a:t>
            </a:r>
            <a:r>
              <a:rPr lang="en-US" sz="7600" u="none" strike="noStrike" cap="none" dirty="0">
                <a:solidFill>
                  <a:srgbClr val="00FFFF"/>
                </a:solidFill>
                <a:latin typeface="Arial" charset="0"/>
                <a:ea typeface="Arial" charset="0"/>
                <a:cs typeface="Arial" charset="0"/>
                <a:sym typeface="Cabin"/>
              </a:rPr>
              <a:t>:</a:t>
            </a:r>
          </a:p>
        </p:txBody>
      </p:sp>
      <p:sp>
        <p:nvSpPr>
          <p:cNvPr id="264" name="Shape 264"/>
          <p:cNvSpPr txBox="1"/>
          <p:nvPr/>
        </p:nvSpPr>
        <p:spPr>
          <a:xfrm>
            <a:off x="962200" y="2875600"/>
            <a:ext cx="6941699" cy="4984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t</a:t>
            </a:r>
            <a:r>
              <a:rPr lang="en-US" sz="3000" i="0" u="none" strike="noStrike" cap="none" dirty="0">
                <a:solidFill>
                  <a:schemeClr val="lt1"/>
                </a:solidFill>
                <a:latin typeface="Courier"/>
                <a:ea typeface="Courier"/>
                <a:cs typeface="Courier"/>
                <a:sym typeface="Courier New"/>
              </a:rPr>
              <a:t> = [9, 41, 12, 3, 74, 15]</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t</a:t>
            </a:r>
            <a:r>
              <a:rPr lang="en-US" sz="3000" i="0" u="none" strike="noStrike" cap="none" dirty="0">
                <a:solidFill>
                  <a:schemeClr val="lt1"/>
                </a:solidFill>
                <a:latin typeface="Courier"/>
                <a:ea typeface="Courier"/>
                <a:cs typeface="Courier"/>
                <a:sym typeface="Courier New"/>
              </a:rPr>
              <a:t>[1</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00FF"/>
                </a:solidFill>
                <a:latin typeface="Courier"/>
                <a:ea typeface="Courier"/>
                <a:cs typeface="Courier"/>
                <a:sym typeface="Courier New"/>
              </a:rPr>
              <a:t>3</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[41,12]</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t</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00FF"/>
                </a:solidFill>
                <a:latin typeface="Courier"/>
                <a:ea typeface="Courier"/>
                <a:cs typeface="Courier"/>
                <a:sym typeface="Courier New"/>
              </a:rPr>
              <a:t>4</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[9, 41, 12, 3]</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t</a:t>
            </a:r>
            <a:r>
              <a:rPr lang="en-US" sz="3000" i="0" u="none" strike="noStrike" cap="none" dirty="0">
                <a:solidFill>
                  <a:schemeClr val="lt1"/>
                </a:solidFill>
                <a:latin typeface="Courier"/>
                <a:ea typeface="Courier"/>
                <a:cs typeface="Courier"/>
                <a:sym typeface="Courier New"/>
              </a:rPr>
              <a:t>[3</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[3, 74, 15]</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t</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[9, 41, 12, 3, 74, 15]</a:t>
            </a:r>
          </a:p>
        </p:txBody>
      </p:sp>
      <p:sp>
        <p:nvSpPr>
          <p:cNvPr id="265" name="Shape 265"/>
          <p:cNvSpPr txBox="1"/>
          <p:nvPr/>
        </p:nvSpPr>
        <p:spPr>
          <a:xfrm>
            <a:off x="8506725" y="4033425"/>
            <a:ext cx="5465399" cy="2197200"/>
          </a:xfrm>
          <a:prstGeom prst="rect">
            <a:avLst/>
          </a:prstGeom>
          <a:noFill/>
          <a:ln>
            <a:noFill/>
          </a:ln>
        </p:spPr>
        <p:txBody>
          <a:bodyPr lIns="0" tIns="0" rIns="0" bIns="0" anchor="ctr" anchorCtr="0">
            <a:noAutofit/>
          </a:bodyPr>
          <a:lstStyle/>
          <a:p>
            <a:pPr marL="0" marR="0" lvl="0" indent="0" rtl="0">
              <a:lnSpc>
                <a:spcPct val="100000"/>
              </a:lnSpc>
              <a:spcBef>
                <a:spcPts val="0"/>
              </a:spcBef>
              <a:spcAft>
                <a:spcPts val="0"/>
              </a:spcAft>
              <a:buClr>
                <a:srgbClr val="00FF00"/>
              </a:buClr>
              <a:buSzPct val="25000"/>
              <a:buFont typeface="Cabin"/>
              <a:buNone/>
            </a:pPr>
            <a:r>
              <a:rPr lang="el-GR" sz="3600" dirty="0">
                <a:solidFill>
                  <a:srgbClr val="00FF00"/>
                </a:solidFill>
                <a:latin typeface="Arial" charset="0"/>
                <a:cs typeface="Arial" charset="0"/>
                <a:sym typeface="Cabin"/>
              </a:rPr>
              <a:t>Θυμηθείτε</a:t>
            </a:r>
            <a:r>
              <a:rPr lang="el-GR" sz="3600" u="none" strike="noStrike" cap="none" dirty="0">
                <a:solidFill>
                  <a:schemeClr val="lt1"/>
                </a:solidFill>
                <a:latin typeface="Arial" charset="0"/>
                <a:ea typeface="Arial" charset="0"/>
                <a:cs typeface="Arial" charset="0"/>
                <a:sym typeface="Cabin"/>
              </a:rPr>
              <a:t>: Ακριβώς όπως στις συμβολοσειρές, ο δεύτερος αριθμός είναι «</a:t>
            </a:r>
            <a:r>
              <a:rPr lang="el-GR" sz="3600" dirty="0">
                <a:solidFill>
                  <a:srgbClr val="FF00FF"/>
                </a:solidFill>
                <a:latin typeface="Arial" charset="0"/>
                <a:cs typeface="Arial" charset="0"/>
                <a:sym typeface="Cabin"/>
              </a:rPr>
              <a:t>μέχρι, αλλά δεν περιλαμβάνετε</a:t>
            </a:r>
            <a:r>
              <a:rPr lang="el-GR" sz="3600" u="none" strike="noStrike" cap="none" dirty="0">
                <a:solidFill>
                  <a:schemeClr val="lt1"/>
                </a:solidFill>
                <a:latin typeface="Arial" charset="0"/>
                <a:ea typeface="Arial" charset="0"/>
                <a:cs typeface="Arial" charset="0"/>
                <a:sym typeface="Cabin"/>
              </a:rPr>
              <a:t>»</a:t>
            </a:r>
            <a:endParaRPr lang="en-US" sz="3600" dirty="0">
              <a:solidFill>
                <a:schemeClr val="lt1"/>
              </a:solidFill>
              <a:latin typeface="Arial" charset="0"/>
              <a:ea typeface="Arial" charset="0"/>
              <a:cs typeface="Arial" charset="0"/>
              <a:sym typeface="Cabi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Shape 27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Μέθοδοι Λιστών</a:t>
            </a:r>
            <a:endParaRPr lang="en-US" sz="7600" u="none" strike="noStrike" cap="none" dirty="0">
              <a:solidFill>
                <a:srgbClr val="FFD966"/>
              </a:solidFill>
              <a:latin typeface="Arial" charset="0"/>
              <a:ea typeface="Arial" charset="0"/>
              <a:cs typeface="Arial" charset="0"/>
              <a:sym typeface="Cabin"/>
            </a:endParaRPr>
          </a:p>
        </p:txBody>
      </p:sp>
      <p:sp>
        <p:nvSpPr>
          <p:cNvPr id="271" name="Shape 271"/>
          <p:cNvSpPr txBox="1"/>
          <p:nvPr/>
        </p:nvSpPr>
        <p:spPr>
          <a:xfrm>
            <a:off x="1918550" y="3110400"/>
            <a:ext cx="12042899" cy="32258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00FF"/>
                </a:solidFill>
                <a:latin typeface="Courier"/>
                <a:ea typeface="Courier"/>
                <a:cs typeface="Courier"/>
                <a:sym typeface="Courier New"/>
              </a:rPr>
              <a:t>list</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00FF"/>
                </a:solidFill>
                <a:latin typeface="Courier"/>
                <a:ea typeface="Courier"/>
                <a:cs typeface="Courier"/>
                <a:sym typeface="Courier New"/>
              </a:rPr>
              <a:t>type</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&lt;type 'list'&gt;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FF00FF"/>
                </a:solidFill>
                <a:latin typeface="Courier"/>
                <a:ea typeface="Courier"/>
                <a:cs typeface="Courier"/>
                <a:sym typeface="Courier New"/>
              </a:rPr>
              <a:t>dir</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['append', 'count', 'extend', 'index', 'insert', 'pop', 'remove', 'reverse', 'sort']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a:t>
            </a:r>
            <a:r>
              <a:rPr lang="en-US" sz="3600" i="0" u="none" strike="noStrike" cap="none" dirty="0">
                <a:solidFill>
                  <a:schemeClr val="lt1"/>
                </a:solidFill>
                <a:latin typeface="Courier"/>
                <a:ea typeface="Courier"/>
                <a:cs typeface="Courier"/>
                <a:sym typeface="Courier New"/>
              </a:rPr>
              <a:t> </a:t>
            </a:r>
          </a:p>
        </p:txBody>
      </p:sp>
      <p:sp>
        <p:nvSpPr>
          <p:cNvPr id="272" name="Shape 272"/>
          <p:cNvSpPr txBox="1"/>
          <p:nvPr/>
        </p:nvSpPr>
        <p:spPr>
          <a:xfrm>
            <a:off x="2913200" y="7123112"/>
            <a:ext cx="104169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000" u="sng" strike="noStrike" cap="none" dirty="0">
                <a:solidFill>
                  <a:srgbClr val="FFFF00"/>
                </a:solidFill>
                <a:latin typeface="Arial" charset="0"/>
                <a:ea typeface="Arial" charset="0"/>
                <a:cs typeface="Arial" charset="0"/>
                <a:sym typeface="Cabin"/>
                <a:hlinkClick r:id="rId3"/>
              </a:rPr>
              <a:t>http://docs.python.org/tutorial/datastructures.html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Shape 277"/>
          <p:cNvSpPr txBox="1">
            <a:spLocks noGrp="1"/>
          </p:cNvSpPr>
          <p:nvPr>
            <p:ph type="title"/>
          </p:nvPr>
        </p:nvSpPr>
        <p:spPr>
          <a:xfrm>
            <a:off x="905042" y="789709"/>
            <a:ext cx="14445916"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Δημιουργία Λίστας από την Αρχή</a:t>
            </a:r>
            <a:endParaRPr lang="en-US" sz="7600" u="none" strike="noStrike" cap="none" dirty="0">
              <a:solidFill>
                <a:srgbClr val="FFD966"/>
              </a:solidFill>
              <a:latin typeface="Arial" charset="0"/>
              <a:ea typeface="Arial" charset="0"/>
              <a:cs typeface="Arial" charset="0"/>
              <a:sym typeface="Cabin"/>
            </a:endParaRPr>
          </a:p>
        </p:txBody>
      </p:sp>
      <p:sp>
        <p:nvSpPr>
          <p:cNvPr id="278" name="Shape 278"/>
          <p:cNvSpPr txBox="1">
            <a:spLocks noGrp="1"/>
          </p:cNvSpPr>
          <p:nvPr>
            <p:ph type="body" idx="1"/>
          </p:nvPr>
        </p:nvSpPr>
        <p:spPr>
          <a:xfrm>
            <a:off x="1155700" y="2603500"/>
            <a:ext cx="6560553" cy="5702299"/>
          </a:xfrm>
          <a:prstGeom prst="rect">
            <a:avLst/>
          </a:prstGeom>
          <a:noFill/>
          <a:ln>
            <a:noFill/>
          </a:ln>
        </p:spPr>
        <p:txBody>
          <a:bodyPr lIns="38100" tIns="38100" rIns="38100" bIns="38100" anchor="ctr" anchorCtr="0">
            <a:noAutofit/>
          </a:bodyPr>
          <a:lstStyle/>
          <a:p>
            <a:pPr marL="457200" marR="0" lvl="0" indent="-444500" algn="l" rtl="0">
              <a:lnSpc>
                <a:spcPct val="100000"/>
              </a:lnSpc>
              <a:spcBef>
                <a:spcPts val="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Μπορούμε να δημιουργήσουμε μια κενή </a:t>
            </a:r>
            <a:r>
              <a:rPr lang="el-GR" sz="3400" dirty="0">
                <a:solidFill>
                  <a:srgbClr val="00FF00"/>
                </a:solidFill>
                <a:latin typeface="Arial" charset="0"/>
                <a:cs typeface="Arial" charset="0"/>
                <a:sym typeface="Cabin"/>
              </a:rPr>
              <a:t>λίστα</a:t>
            </a:r>
            <a:r>
              <a:rPr lang="el-GR" sz="3400" u="none" strike="noStrike" cap="none" dirty="0">
                <a:solidFill>
                  <a:schemeClr val="lt1"/>
                </a:solidFill>
                <a:latin typeface="Arial" charset="0"/>
                <a:ea typeface="Arial" charset="0"/>
                <a:cs typeface="Arial" charset="0"/>
                <a:sym typeface="Cabin"/>
              </a:rPr>
              <a:t> και στη συνέχεια να προσθέσουμε στοιχεία χρησιμοποιώντας τη μέθοδο </a:t>
            </a:r>
            <a:r>
              <a:rPr lang="en-US" sz="3400" u="none" strike="noStrike" cap="none" dirty="0">
                <a:solidFill>
                  <a:srgbClr val="FF00FF"/>
                </a:solidFill>
                <a:latin typeface="Arial" charset="0"/>
                <a:ea typeface="Arial" charset="0"/>
                <a:cs typeface="Arial" charset="0"/>
                <a:sym typeface="Cabin"/>
              </a:rPr>
              <a:t>append</a:t>
            </a:r>
            <a:endParaRPr lang="en-US" sz="3400" u="none" strike="noStrike" cap="none" dirty="0">
              <a:solidFill>
                <a:schemeClr val="lt1"/>
              </a:solidFill>
              <a:latin typeface="Arial" charset="0"/>
              <a:ea typeface="Arial" charset="0"/>
              <a:cs typeface="Arial" charset="0"/>
              <a:sym typeface="Cabin"/>
            </a:endParaRPr>
          </a:p>
          <a:p>
            <a:pPr marL="457200" marR="0" lvl="0" indent="-444500" algn="l" rtl="0">
              <a:lnSpc>
                <a:spcPct val="100000"/>
              </a:lnSpc>
              <a:spcBef>
                <a:spcPts val="350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Η </a:t>
            </a:r>
            <a:r>
              <a:rPr lang="el-GR" sz="3400" dirty="0">
                <a:solidFill>
                  <a:srgbClr val="00FF00"/>
                </a:solidFill>
                <a:latin typeface="Arial" charset="0"/>
                <a:cs typeface="Arial" charset="0"/>
                <a:sym typeface="Cabin"/>
              </a:rPr>
              <a:t>λίστα</a:t>
            </a:r>
            <a:r>
              <a:rPr lang="el-GR" sz="3400" u="none" strike="noStrike" cap="none" dirty="0">
                <a:solidFill>
                  <a:schemeClr val="lt1"/>
                </a:solidFill>
                <a:latin typeface="Arial" charset="0"/>
                <a:ea typeface="Arial" charset="0"/>
                <a:cs typeface="Arial" charset="0"/>
                <a:sym typeface="Cabin"/>
              </a:rPr>
              <a:t> παραμένει σε </a:t>
            </a:r>
            <a:r>
              <a:rPr lang="el-GR" sz="3400" dirty="0">
                <a:solidFill>
                  <a:schemeClr val="lt1"/>
                </a:solidFill>
                <a:latin typeface="Arial" charset="0"/>
                <a:ea typeface="Arial" charset="0"/>
                <a:cs typeface="Arial" charset="0"/>
                <a:sym typeface="Cabin"/>
              </a:rPr>
              <a:t>σειρά</a:t>
            </a:r>
            <a:r>
              <a:rPr lang="el-GR" sz="3400" u="none" strike="noStrike" cap="none" dirty="0">
                <a:solidFill>
                  <a:schemeClr val="lt1"/>
                </a:solidFill>
                <a:latin typeface="Arial" charset="0"/>
                <a:ea typeface="Arial" charset="0"/>
                <a:cs typeface="Arial" charset="0"/>
                <a:sym typeface="Cabin"/>
              </a:rPr>
              <a:t> και τα νέα στοιχεία </a:t>
            </a:r>
            <a:r>
              <a:rPr lang="el-GR" sz="3400" dirty="0">
                <a:solidFill>
                  <a:srgbClr val="FF00FF"/>
                </a:solidFill>
                <a:latin typeface="Arial" charset="0"/>
                <a:cs typeface="Arial" charset="0"/>
                <a:sym typeface="Cabin"/>
              </a:rPr>
              <a:t>προστίθενται</a:t>
            </a:r>
            <a:r>
              <a:rPr lang="el-GR" sz="3400" u="none" strike="noStrike" cap="none" dirty="0">
                <a:solidFill>
                  <a:schemeClr val="lt1"/>
                </a:solidFill>
                <a:latin typeface="Arial" charset="0"/>
                <a:ea typeface="Arial" charset="0"/>
                <a:cs typeface="Arial" charset="0"/>
                <a:sym typeface="Cabin"/>
              </a:rPr>
              <a:t> στο τέλος της </a:t>
            </a:r>
            <a:r>
              <a:rPr lang="el-GR" sz="3400" dirty="0">
                <a:solidFill>
                  <a:srgbClr val="00FF00"/>
                </a:solidFill>
                <a:latin typeface="Arial" charset="0"/>
                <a:cs typeface="Arial" charset="0"/>
                <a:sym typeface="Cabin"/>
              </a:rPr>
              <a:t>λίστας</a:t>
            </a:r>
            <a:endParaRPr lang="en-US" sz="3400" u="none" strike="noStrike" cap="none" dirty="0">
              <a:solidFill>
                <a:srgbClr val="00FF00"/>
              </a:solidFill>
              <a:latin typeface="Arial" charset="0"/>
              <a:ea typeface="Arial" charset="0"/>
              <a:cs typeface="Arial" charset="0"/>
              <a:sym typeface="Cabin"/>
            </a:endParaRPr>
          </a:p>
        </p:txBody>
      </p:sp>
      <p:sp>
        <p:nvSpPr>
          <p:cNvPr id="279" name="Shape 279"/>
          <p:cNvSpPr txBox="1"/>
          <p:nvPr/>
        </p:nvSpPr>
        <p:spPr>
          <a:xfrm>
            <a:off x="8367175" y="2990850"/>
            <a:ext cx="7455599" cy="44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00FF"/>
                </a:solidFill>
                <a:latin typeface="Courier"/>
                <a:ea typeface="Courier"/>
                <a:cs typeface="Courier"/>
                <a:sym typeface="Courier New"/>
              </a:rPr>
              <a:t>list</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00"/>
                </a:solidFill>
                <a:latin typeface="Courier"/>
                <a:ea typeface="Courier"/>
                <a:cs typeface="Courier"/>
                <a:sym typeface="Courier New"/>
              </a:rPr>
              <a:t>stuff</a:t>
            </a:r>
            <a:r>
              <a:rPr lang="en-US" sz="3000" i="0" u="none" strike="noStrike" cap="none" dirty="0" err="1">
                <a:solidFill>
                  <a:srgbClr val="FF00FF"/>
                </a:solidFill>
                <a:latin typeface="Courier"/>
                <a:ea typeface="Courier"/>
                <a:cs typeface="Courier"/>
                <a:sym typeface="Courier New"/>
              </a:rPr>
              <a:t>.append</a:t>
            </a:r>
            <a:r>
              <a:rPr lang="en-US" sz="3000" i="0" u="none" strike="noStrike" cap="none" dirty="0">
                <a:solidFill>
                  <a:schemeClr val="lt1"/>
                </a:solidFill>
                <a:latin typeface="Courier"/>
                <a:ea typeface="Courier"/>
                <a:cs typeface="Courier"/>
                <a:sym typeface="Courier New"/>
              </a:rPr>
              <a:t>('book')</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00"/>
                </a:solidFill>
                <a:latin typeface="Courier"/>
                <a:ea typeface="Courier"/>
                <a:cs typeface="Courier"/>
                <a:sym typeface="Courier New"/>
              </a:rPr>
              <a:t>stuff</a:t>
            </a:r>
            <a:r>
              <a:rPr lang="en-US" sz="3000" i="0" u="none" strike="noStrike" cap="none" dirty="0" err="1">
                <a:solidFill>
                  <a:srgbClr val="FF00FF"/>
                </a:solidFill>
                <a:latin typeface="Courier"/>
                <a:ea typeface="Courier"/>
                <a:cs typeface="Courier"/>
                <a:sym typeface="Courier New"/>
              </a:rPr>
              <a:t>.append</a:t>
            </a:r>
            <a:r>
              <a:rPr lang="en-US" sz="3000" i="0" u="none" strike="noStrike" cap="none" dirty="0">
                <a:solidFill>
                  <a:schemeClr val="lt1"/>
                </a:solidFill>
                <a:latin typeface="Courier"/>
                <a:ea typeface="Courier"/>
                <a:cs typeface="Courier"/>
                <a:sym typeface="Courier New"/>
              </a:rPr>
              <a:t>(99)</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['book', 99]</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00"/>
                </a:solidFill>
                <a:latin typeface="Courier"/>
                <a:ea typeface="Courier"/>
                <a:cs typeface="Courier"/>
                <a:sym typeface="Courier New"/>
              </a:rPr>
              <a:t>stuff</a:t>
            </a:r>
            <a:r>
              <a:rPr lang="en-US" sz="3000" i="0" u="none" strike="noStrike" cap="none" dirty="0" err="1">
                <a:solidFill>
                  <a:srgbClr val="FF00FF"/>
                </a:solidFill>
                <a:latin typeface="Courier"/>
                <a:ea typeface="Courier"/>
                <a:cs typeface="Courier"/>
                <a:sym typeface="Courier New"/>
              </a:rPr>
              <a:t>.append</a:t>
            </a:r>
            <a:r>
              <a:rPr lang="en-US" sz="3000" i="0" u="none" strike="noStrike" cap="none" dirty="0">
                <a:solidFill>
                  <a:schemeClr val="lt1"/>
                </a:solidFill>
                <a:latin typeface="Courier"/>
                <a:ea typeface="Courier"/>
                <a:cs typeface="Courier"/>
                <a:sym typeface="Courier New"/>
              </a:rPr>
              <a:t>('cookie')</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00FF00"/>
                </a:solidFill>
                <a:latin typeface="Courier"/>
                <a:ea typeface="Courier"/>
                <a:cs typeface="Courier"/>
                <a:sym typeface="Courier New"/>
              </a:rPr>
              <a:t>stuff</a:t>
            </a:r>
            <a:r>
              <a:rPr lang="en-US" sz="3000" dirty="0">
                <a:solidFill>
                  <a:srgbClr val="FF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['book', 99, 'cookie']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Shape 284"/>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Υπάρχει Κάτι στη Λίστα;</a:t>
            </a:r>
            <a:endParaRPr lang="en-US" sz="7600" u="none" strike="noStrike" cap="none" dirty="0">
              <a:solidFill>
                <a:srgbClr val="FFD966"/>
              </a:solidFill>
              <a:latin typeface="Arial" charset="0"/>
              <a:ea typeface="Arial" charset="0"/>
              <a:cs typeface="Arial" charset="0"/>
              <a:sym typeface="Cabin"/>
            </a:endParaRPr>
          </a:p>
        </p:txBody>
      </p:sp>
      <p:sp>
        <p:nvSpPr>
          <p:cNvPr id="285" name="Shape 285"/>
          <p:cNvSpPr txBox="1">
            <a:spLocks noGrp="1"/>
          </p:cNvSpPr>
          <p:nvPr>
            <p:ph type="body" idx="1"/>
          </p:nvPr>
        </p:nvSpPr>
        <p:spPr>
          <a:xfrm>
            <a:off x="1155700" y="2603500"/>
            <a:ext cx="6573838" cy="5702299"/>
          </a:xfrm>
          <a:prstGeom prst="rect">
            <a:avLst/>
          </a:prstGeom>
          <a:noFill/>
          <a:ln>
            <a:noFill/>
          </a:ln>
        </p:spPr>
        <p:txBody>
          <a:bodyPr lIns="38100" tIns="38100" rIns="38100" bIns="38100" anchor="ctr" anchorCtr="0">
            <a:noAutofit/>
          </a:bodyPr>
          <a:lstStyle/>
          <a:p>
            <a:pPr marL="457200" marR="0" lvl="0" indent="-444500" algn="l" rtl="0">
              <a:lnSpc>
                <a:spcPct val="100000"/>
              </a:lnSpc>
              <a:spcBef>
                <a:spcPts val="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Η </a:t>
            </a:r>
            <a:r>
              <a:rPr lang="el-GR" sz="3400" u="none" strike="noStrike" cap="none" dirty="0" err="1">
                <a:solidFill>
                  <a:schemeClr val="lt1"/>
                </a:solidFill>
                <a:latin typeface="Arial" charset="0"/>
                <a:ea typeface="Arial" charset="0"/>
                <a:cs typeface="Arial" charset="0"/>
                <a:sym typeface="Cabin"/>
              </a:rPr>
              <a:t>Python</a:t>
            </a:r>
            <a:r>
              <a:rPr lang="el-GR" sz="3400" u="none" strike="noStrike" cap="none" dirty="0">
                <a:solidFill>
                  <a:schemeClr val="lt1"/>
                </a:solidFill>
                <a:latin typeface="Arial" charset="0"/>
                <a:ea typeface="Arial" charset="0"/>
                <a:cs typeface="Arial" charset="0"/>
                <a:sym typeface="Cabin"/>
              </a:rPr>
              <a:t> παρέχει δύο </a:t>
            </a:r>
            <a:r>
              <a:rPr lang="el-GR" sz="3400" dirty="0">
                <a:solidFill>
                  <a:srgbClr val="FFFF00"/>
                </a:solidFill>
                <a:latin typeface="Arial" charset="0"/>
                <a:cs typeface="Arial" charset="0"/>
                <a:sym typeface="Cabin"/>
              </a:rPr>
              <a:t>τελεστές</a:t>
            </a:r>
            <a:r>
              <a:rPr lang="el-GR" sz="3400" u="none" strike="noStrike" cap="none" dirty="0">
                <a:solidFill>
                  <a:schemeClr val="lt1"/>
                </a:solidFill>
                <a:latin typeface="Arial" charset="0"/>
                <a:ea typeface="Arial" charset="0"/>
                <a:cs typeface="Arial" charset="0"/>
                <a:sym typeface="Cabin"/>
              </a:rPr>
              <a:t> που σας επιτρέπουν να ελέγξετε εάν ένα στοιχείο βρίσκεται σε μια λίστα</a:t>
            </a:r>
            <a:endParaRPr lang="en-US" sz="3400" u="none" strike="noStrike" cap="none" dirty="0">
              <a:solidFill>
                <a:schemeClr val="lt1"/>
              </a:solidFill>
              <a:latin typeface="Arial" charset="0"/>
              <a:ea typeface="Arial" charset="0"/>
              <a:cs typeface="Arial" charset="0"/>
              <a:sym typeface="Cabin"/>
            </a:endParaRPr>
          </a:p>
          <a:p>
            <a:pPr marL="457200" marR="0" lvl="0" indent="-444500" algn="l" rtl="0">
              <a:lnSpc>
                <a:spcPct val="100000"/>
              </a:lnSpc>
              <a:spcBef>
                <a:spcPts val="350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Αυτοί είναι λογικοί τελεστές που επιστρέφουν </a:t>
            </a:r>
            <a:r>
              <a:rPr lang="en-US" sz="3400" u="none" strike="noStrike" cap="none" dirty="0">
                <a:solidFill>
                  <a:srgbClr val="FF00FF"/>
                </a:solidFill>
                <a:latin typeface="Arial" charset="0"/>
                <a:ea typeface="Arial" charset="0"/>
                <a:cs typeface="Arial" charset="0"/>
                <a:sym typeface="Cabin"/>
              </a:rPr>
              <a:t>True</a:t>
            </a:r>
            <a:r>
              <a:rPr lang="el-GR" sz="3400" u="none" strike="noStrike" cap="none" dirty="0">
                <a:solidFill>
                  <a:schemeClr val="lt1"/>
                </a:solidFill>
                <a:latin typeface="Arial" charset="0"/>
                <a:ea typeface="Arial" charset="0"/>
                <a:cs typeface="Arial" charset="0"/>
                <a:sym typeface="Cabin"/>
              </a:rPr>
              <a:t> ή </a:t>
            </a:r>
            <a:r>
              <a:rPr lang="en-US" sz="3400" u="none" strike="noStrike" cap="none" dirty="0">
                <a:solidFill>
                  <a:srgbClr val="FF00FF"/>
                </a:solidFill>
                <a:latin typeface="Arial" charset="0"/>
                <a:ea typeface="Arial" charset="0"/>
                <a:cs typeface="Arial" charset="0"/>
                <a:sym typeface="Cabin"/>
              </a:rPr>
              <a:t>False</a:t>
            </a:r>
          </a:p>
          <a:p>
            <a:pPr marL="457200" marR="0" lvl="0" indent="-444500" algn="l" rtl="0">
              <a:lnSpc>
                <a:spcPct val="100000"/>
              </a:lnSpc>
              <a:spcBef>
                <a:spcPts val="350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Δεν τροποποιούν τη λίστα</a:t>
            </a:r>
            <a:endParaRPr lang="en-US" sz="3400" u="none" strike="noStrike" cap="none" dirty="0">
              <a:solidFill>
                <a:schemeClr val="lt1"/>
              </a:solidFill>
              <a:latin typeface="Arial" charset="0"/>
              <a:ea typeface="Arial" charset="0"/>
              <a:cs typeface="Arial" charset="0"/>
              <a:sym typeface="Cabin"/>
            </a:endParaRPr>
          </a:p>
        </p:txBody>
      </p:sp>
      <p:sp>
        <p:nvSpPr>
          <p:cNvPr id="286" name="Shape 286"/>
          <p:cNvSpPr txBox="1"/>
          <p:nvPr/>
        </p:nvSpPr>
        <p:spPr>
          <a:xfrm>
            <a:off x="8585238" y="2940050"/>
            <a:ext cx="7131013" cy="44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some</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7F00"/>
                </a:solidFill>
                <a:latin typeface="Courier"/>
                <a:ea typeface="Courier"/>
                <a:cs typeface="Courier"/>
                <a:sym typeface="Courier New"/>
              </a:rPr>
              <a:t>[1, 9, 21, 10, 16]</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7F00"/>
                </a:solidFill>
                <a:latin typeface="Courier"/>
                <a:ea typeface="Courier"/>
                <a:cs typeface="Courier"/>
                <a:sym typeface="Courier New"/>
              </a:rPr>
              <a:t>9</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some</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True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7F00"/>
                </a:solidFill>
                <a:latin typeface="Courier"/>
                <a:ea typeface="Courier"/>
                <a:cs typeface="Courier"/>
                <a:sym typeface="Courier New"/>
              </a:rPr>
              <a:t>15</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some</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False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7F00"/>
                </a:solidFill>
                <a:latin typeface="Courier"/>
                <a:ea typeface="Courier"/>
                <a:cs typeface="Courier"/>
                <a:sym typeface="Courier New"/>
              </a:rPr>
              <a:t>20</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not in</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some</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True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Shape 291"/>
          <p:cNvSpPr txBox="1">
            <a:spLocks noGrp="1"/>
          </p:cNvSpPr>
          <p:nvPr>
            <p:ph type="title"/>
          </p:nvPr>
        </p:nvSpPr>
        <p:spPr>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800" u="none" strike="noStrike" cap="none" dirty="0">
                <a:solidFill>
                  <a:srgbClr val="FFD966"/>
                </a:solidFill>
                <a:latin typeface="Arial" charset="0"/>
                <a:ea typeface="Arial" charset="0"/>
                <a:cs typeface="Arial" charset="0"/>
                <a:sym typeface="Cabin"/>
              </a:rPr>
              <a:t>Οι λίστες είναι σε Σειρά</a:t>
            </a:r>
            <a:endParaRPr lang="en-US" sz="7800" u="none" strike="noStrike" cap="none" dirty="0">
              <a:solidFill>
                <a:srgbClr val="FFD966"/>
              </a:solidFill>
              <a:latin typeface="Arial" charset="0"/>
              <a:ea typeface="Arial" charset="0"/>
              <a:cs typeface="Arial" charset="0"/>
              <a:sym typeface="Cabin"/>
            </a:endParaRPr>
          </a:p>
        </p:txBody>
      </p:sp>
      <p:sp>
        <p:nvSpPr>
          <p:cNvPr id="292" name="Shape 292"/>
          <p:cNvSpPr txBox="1">
            <a:spLocks noGrp="1"/>
          </p:cNvSpPr>
          <p:nvPr>
            <p:ph type="body" idx="1"/>
          </p:nvPr>
        </p:nvSpPr>
        <p:spPr>
          <a:xfrm>
            <a:off x="64170" y="2603500"/>
            <a:ext cx="7313265" cy="5702299"/>
          </a:xfrm>
          <a:prstGeom prst="rect">
            <a:avLst/>
          </a:prstGeom>
          <a:noFill/>
          <a:ln>
            <a:noFill/>
          </a:ln>
        </p:spPr>
        <p:txBody>
          <a:bodyPr lIns="50800" tIns="50800" rIns="50800" bIns="50800" anchor="ctr" anchorCtr="0">
            <a:noAutofit/>
          </a:bodyPr>
          <a:lstStyle/>
          <a:p>
            <a:pPr marL="898525" marR="0" lvl="0" indent="-590550" algn="l" rtl="0">
              <a:lnSpc>
                <a:spcPct val="100000"/>
              </a:lnSpc>
              <a:spcBef>
                <a:spcPts val="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Μια </a:t>
            </a:r>
            <a:r>
              <a:rPr lang="el-GR" sz="3400" dirty="0">
                <a:solidFill>
                  <a:srgbClr val="FF7F00"/>
                </a:solidFill>
                <a:latin typeface="Arial" charset="0"/>
                <a:cs typeface="Arial" charset="0"/>
                <a:sym typeface="Cabin"/>
              </a:rPr>
              <a:t>λίστα</a:t>
            </a:r>
            <a:r>
              <a:rPr lang="el-GR" sz="3400" u="none" strike="noStrike" cap="none" dirty="0">
                <a:solidFill>
                  <a:schemeClr val="lt1"/>
                </a:solidFill>
                <a:latin typeface="Arial" charset="0"/>
                <a:ea typeface="Arial" charset="0"/>
                <a:cs typeface="Arial" charset="0"/>
                <a:sym typeface="Cabin"/>
              </a:rPr>
              <a:t> μπορεί να περιέχει πολλά στοιχεία και τα διατηρεί στη σειρά μέχρι να κάνουμε κάτι για να αλλάξουμε τη σειρά τους</a:t>
            </a:r>
            <a:endParaRPr lang="en-US" sz="3400" u="none" strike="noStrike" cap="none" dirty="0">
              <a:solidFill>
                <a:schemeClr val="lt1"/>
              </a:solidFill>
              <a:latin typeface="Arial" charset="0"/>
              <a:ea typeface="Arial" charset="0"/>
              <a:cs typeface="Arial" charset="0"/>
              <a:sym typeface="Cabin"/>
            </a:endParaRPr>
          </a:p>
          <a:p>
            <a:pPr marL="898525" marR="0" lvl="0" indent="-590550" algn="l" rtl="0">
              <a:lnSpc>
                <a:spcPct val="100000"/>
              </a:lnSpc>
              <a:spcBef>
                <a:spcPts val="23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Μια </a:t>
            </a:r>
            <a:r>
              <a:rPr lang="el-GR" sz="3400" dirty="0">
                <a:solidFill>
                  <a:srgbClr val="FF7F00"/>
                </a:solidFill>
                <a:latin typeface="Arial" charset="0"/>
                <a:cs typeface="Arial" charset="0"/>
                <a:sym typeface="Cabin"/>
              </a:rPr>
              <a:t>λίστα</a:t>
            </a:r>
            <a:r>
              <a:rPr lang="el-GR" sz="3400" u="none" strike="noStrike" cap="none" dirty="0">
                <a:solidFill>
                  <a:schemeClr val="lt1"/>
                </a:solidFill>
                <a:latin typeface="Arial" charset="0"/>
                <a:ea typeface="Arial" charset="0"/>
                <a:cs typeface="Arial" charset="0"/>
                <a:sym typeface="Cabin"/>
              </a:rPr>
              <a:t> μπορεί να </a:t>
            </a:r>
            <a:r>
              <a:rPr lang="el-GR" sz="3400" dirty="0">
                <a:solidFill>
                  <a:srgbClr val="FF00FF"/>
                </a:solidFill>
                <a:latin typeface="Arial" charset="0"/>
                <a:cs typeface="Arial" charset="0"/>
                <a:sym typeface="Cabin"/>
              </a:rPr>
              <a:t>ταξινομηθεί</a:t>
            </a:r>
            <a:r>
              <a:rPr lang="el-GR" sz="3400" u="none" strike="noStrike" cap="none" dirty="0">
                <a:solidFill>
                  <a:schemeClr val="lt1"/>
                </a:solidFill>
                <a:latin typeface="Arial" charset="0"/>
                <a:ea typeface="Arial" charset="0"/>
                <a:cs typeface="Arial" charset="0"/>
                <a:sym typeface="Cabin"/>
              </a:rPr>
              <a:t> (δηλαδή, να αλλάξει τη σειρά της)</a:t>
            </a:r>
            <a:endParaRPr lang="en-US" sz="3400" u="none" strike="noStrike" cap="none" dirty="0">
              <a:solidFill>
                <a:schemeClr val="lt1"/>
              </a:solidFill>
              <a:latin typeface="Arial" charset="0"/>
              <a:ea typeface="Arial" charset="0"/>
              <a:cs typeface="Arial" charset="0"/>
              <a:sym typeface="Cabin"/>
            </a:endParaRPr>
          </a:p>
          <a:p>
            <a:pPr marL="898525" marR="0" lvl="0" indent="-590550" algn="l" rtl="0">
              <a:lnSpc>
                <a:spcPct val="100000"/>
              </a:lnSpc>
              <a:spcBef>
                <a:spcPts val="23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Η μέθοδος </a:t>
            </a:r>
            <a:r>
              <a:rPr lang="en-US" sz="3400" u="none" strike="noStrike" cap="none" dirty="0">
                <a:solidFill>
                  <a:srgbClr val="FF00FF"/>
                </a:solidFill>
                <a:latin typeface="Arial" charset="0"/>
                <a:ea typeface="Arial" charset="0"/>
                <a:cs typeface="Arial" charset="0"/>
                <a:sym typeface="Cabin"/>
              </a:rPr>
              <a:t>sort</a:t>
            </a:r>
            <a:r>
              <a:rPr lang="el-GR" sz="3400" u="none" strike="noStrike" cap="none" dirty="0">
                <a:solidFill>
                  <a:schemeClr val="lt1"/>
                </a:solidFill>
                <a:latin typeface="Arial" charset="0"/>
                <a:ea typeface="Arial" charset="0"/>
                <a:cs typeface="Arial" charset="0"/>
                <a:sym typeface="Cabin"/>
              </a:rPr>
              <a:t> (σε αντίθεση με τις συμβολοσειρές) σημαίνει «</a:t>
            </a:r>
            <a:r>
              <a:rPr lang="el-GR" sz="3400" dirty="0">
                <a:solidFill>
                  <a:srgbClr val="FF00FF"/>
                </a:solidFill>
                <a:latin typeface="Arial" charset="0"/>
                <a:cs typeface="Arial" charset="0"/>
                <a:sym typeface="Cabin"/>
              </a:rPr>
              <a:t>ταξινόμησε τον εαυτό σου</a:t>
            </a:r>
            <a:r>
              <a:rPr lang="el-GR" sz="3400" u="none" strike="noStrike" cap="none" dirty="0">
                <a:solidFill>
                  <a:schemeClr val="lt1"/>
                </a:solidFill>
                <a:latin typeface="Arial" charset="0"/>
                <a:ea typeface="Arial" charset="0"/>
                <a:cs typeface="Arial" charset="0"/>
                <a:sym typeface="Cabin"/>
              </a:rPr>
              <a:t>»</a:t>
            </a:r>
            <a:endParaRPr lang="en-US" sz="3400" dirty="0">
              <a:solidFill>
                <a:schemeClr val="lt1"/>
              </a:solidFill>
              <a:latin typeface="Arial" charset="0"/>
              <a:ea typeface="Arial" charset="0"/>
              <a:cs typeface="Arial" charset="0"/>
              <a:sym typeface="Cabin"/>
            </a:endParaRPr>
          </a:p>
        </p:txBody>
      </p:sp>
      <p:sp>
        <p:nvSpPr>
          <p:cNvPr id="293" name="Shape 293"/>
          <p:cNvSpPr txBox="1"/>
          <p:nvPr/>
        </p:nvSpPr>
        <p:spPr>
          <a:xfrm>
            <a:off x="7462990" y="3003613"/>
            <a:ext cx="8728840" cy="4365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l-GR" sz="2600" dirty="0">
                <a:solidFill>
                  <a:srgbClr val="00FF00"/>
                </a:solidFill>
                <a:latin typeface="Courier"/>
                <a:ea typeface="Courier"/>
                <a:cs typeface="Courier"/>
                <a:sym typeface="Courier New"/>
              </a:rPr>
              <a:t>φίλοι</a:t>
            </a:r>
            <a:r>
              <a:rPr lang="en-US" sz="2600" i="0" u="none" strike="noStrike" cap="none" dirty="0">
                <a:solidFill>
                  <a:schemeClr val="lt1"/>
                </a:solidFill>
                <a:latin typeface="Courier"/>
                <a:ea typeface="Courier"/>
                <a:cs typeface="Courier"/>
                <a:sym typeface="Courier New"/>
              </a:rPr>
              <a:t> = </a:t>
            </a:r>
            <a:r>
              <a:rPr lang="el-GR" sz="2600" i="0" u="none" strike="noStrike" cap="none" dirty="0">
                <a:solidFill>
                  <a:srgbClr val="FF7F00"/>
                </a:solidFill>
                <a:latin typeface="Courier"/>
                <a:ea typeface="Courier"/>
                <a:cs typeface="Courier"/>
                <a:sym typeface="Courier New"/>
              </a:rPr>
              <a:t>['Κατερίνα', 'Σπύρο', 'Ιωσήφ']</a:t>
            </a:r>
            <a:endParaRPr lang="en-US" sz="2600" i="0" u="none" strike="noStrike" cap="none" dirty="0">
              <a:solidFill>
                <a:srgbClr val="FF7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a:t>
            </a:r>
            <a:r>
              <a:rPr lang="en-US" sz="2600" i="0" u="none" strike="noStrike" cap="none" dirty="0">
                <a:solidFill>
                  <a:srgbClr val="00FF00"/>
                </a:solidFill>
                <a:latin typeface="Courier"/>
                <a:ea typeface="Courier"/>
                <a:cs typeface="Courier"/>
                <a:sym typeface="Courier New"/>
              </a:rPr>
              <a:t> </a:t>
            </a:r>
            <a:r>
              <a:rPr lang="el-GR" sz="2600" dirty="0">
                <a:solidFill>
                  <a:srgbClr val="00FF00"/>
                </a:solidFill>
                <a:latin typeface="Courier"/>
                <a:ea typeface="Courier"/>
                <a:cs typeface="Courier"/>
                <a:sym typeface="Courier New"/>
              </a:rPr>
              <a:t>φίλοι</a:t>
            </a:r>
            <a:r>
              <a:rPr lang="en-US" sz="2600" i="0" u="none" strike="noStrike" cap="none" dirty="0">
                <a:solidFill>
                  <a:srgbClr val="FF00FF"/>
                </a:solidFill>
                <a:latin typeface="Courier"/>
                <a:ea typeface="Courier"/>
                <a:cs typeface="Courier"/>
                <a:sym typeface="Courier New"/>
              </a:rPr>
              <a:t>.sort</a:t>
            </a:r>
            <a:r>
              <a:rPr lang="en-US" sz="2600" i="0" u="none" strike="noStrike" cap="none" dirty="0">
                <a:solidFill>
                  <a:schemeClr val="lt1"/>
                </a:solidFill>
                <a:latin typeface="Courier"/>
                <a:ea typeface="Courier"/>
                <a:cs typeface="Courier"/>
                <a:sym typeface="Courier New"/>
              </a:rPr>
              <a:t>()</a:t>
            </a:r>
          </a:p>
          <a:p>
            <a:pPr lvl="0">
              <a:buClr>
                <a:schemeClr val="lt1"/>
              </a:buClr>
              <a:buSzPct val="25000"/>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print(</a:t>
            </a:r>
            <a:r>
              <a:rPr lang="el-GR" sz="2600" dirty="0">
                <a:solidFill>
                  <a:srgbClr val="00FF00"/>
                </a:solidFill>
                <a:latin typeface="Courier"/>
                <a:ea typeface="Courier"/>
                <a:cs typeface="Courier"/>
                <a:sym typeface="Courier New"/>
              </a:rPr>
              <a:t>φίλοι</a:t>
            </a:r>
            <a:r>
              <a:rPr lang="en-US" sz="2600" dirty="0">
                <a:solidFill>
                  <a:srgbClr val="FFFF00"/>
                </a:solidFill>
                <a:latin typeface="Courier"/>
                <a:ea typeface="Courier"/>
                <a:cs typeface="Courier"/>
                <a:sym typeface="Courier New"/>
              </a:rPr>
              <a:t>)</a:t>
            </a:r>
            <a:endParaRPr lang="en-US" sz="26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l-GR" sz="2600" i="0" u="none" strike="noStrike" cap="none" dirty="0">
                <a:solidFill>
                  <a:schemeClr val="lt1"/>
                </a:solidFill>
                <a:latin typeface="Courier"/>
                <a:ea typeface="Courier"/>
                <a:cs typeface="Courier"/>
                <a:sym typeface="Courier New"/>
              </a:rPr>
              <a:t>['Ιωσήφ', 'Κατερίνα', 'Σπύρο’]</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l-GR" sz="2600" dirty="0">
                <a:solidFill>
                  <a:srgbClr val="00FF00"/>
                </a:solidFill>
                <a:latin typeface="Courier"/>
                <a:ea typeface="Courier"/>
                <a:cs typeface="Courier"/>
                <a:sym typeface="Courier New"/>
              </a:rPr>
              <a:t>φίλοι</a:t>
            </a:r>
            <a:r>
              <a:rPr lang="en-US" sz="2600" i="0" u="none" strike="noStrike" cap="none" dirty="0">
                <a:solidFill>
                  <a:srgbClr val="00FFFF"/>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1</a:t>
            </a:r>
            <a:r>
              <a:rPr lang="en-US" sz="2600" i="0" u="none" strike="noStrike" cap="none" dirty="0">
                <a:solidFill>
                  <a:srgbClr val="00FFFF"/>
                </a:solidFill>
                <a:latin typeface="Courier"/>
                <a:ea typeface="Courier"/>
                <a:cs typeface="Courier"/>
                <a:sym typeface="Courier New"/>
              </a:rPr>
              <a:t>]</a:t>
            </a:r>
            <a:r>
              <a:rPr lang="en-US" sz="2600" dirty="0">
                <a:solidFill>
                  <a:srgbClr val="FFFF00"/>
                </a:solidFill>
                <a:latin typeface="Courier"/>
                <a:ea typeface="Courier"/>
                <a:cs typeface="Courier"/>
                <a:sym typeface="Courier New"/>
              </a:rPr>
              <a:t>)</a:t>
            </a:r>
            <a:endParaRPr lang="en-US" sz="2600" i="0" u="none" strike="noStrike" cap="none" dirty="0">
              <a:solidFill>
                <a:srgbClr val="00FFFF"/>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l-GR" sz="2600" i="0" u="none" strike="noStrike" cap="none" dirty="0">
                <a:solidFill>
                  <a:schemeClr val="lt1"/>
                </a:solidFill>
                <a:latin typeface="Courier"/>
                <a:ea typeface="Courier"/>
                <a:cs typeface="Courier"/>
                <a:sym typeface="Courier New"/>
              </a:rPr>
              <a:t>Ιωσήφ</a:t>
            </a:r>
            <a:endParaRPr lang="en-US" sz="26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Shape 29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Ενσωματωμένες Συναρτήσεις και Λίστες</a:t>
            </a:r>
            <a:endParaRPr lang="en-US" sz="7600" u="none" strike="noStrike" cap="none" dirty="0">
              <a:solidFill>
                <a:srgbClr val="FFD966"/>
              </a:solidFill>
              <a:latin typeface="Arial" charset="0"/>
              <a:ea typeface="Arial" charset="0"/>
              <a:cs typeface="Arial" charset="0"/>
              <a:sym typeface="Cabin"/>
            </a:endParaRPr>
          </a:p>
        </p:txBody>
      </p:sp>
      <p:sp>
        <p:nvSpPr>
          <p:cNvPr id="299" name="Shape 299"/>
          <p:cNvSpPr txBox="1">
            <a:spLocks noGrp="1"/>
          </p:cNvSpPr>
          <p:nvPr>
            <p:ph type="body" idx="1"/>
          </p:nvPr>
        </p:nvSpPr>
        <p:spPr>
          <a:xfrm>
            <a:off x="915068" y="2972470"/>
            <a:ext cx="5802313" cy="4940300"/>
          </a:xfrm>
          <a:prstGeom prst="rect">
            <a:avLst/>
          </a:prstGeom>
          <a:noFill/>
          <a:ln>
            <a:noFill/>
          </a:ln>
        </p:spPr>
        <p:txBody>
          <a:bodyPr lIns="38100" tIns="38100" rIns="38100" bIns="38100" anchor="ctr" anchorCtr="0">
            <a:noAutofit/>
          </a:bodyPr>
          <a:lstStyle/>
          <a:p>
            <a:pPr marL="457200" marR="0" lvl="0" indent="-444500" algn="l" rtl="0">
              <a:lnSpc>
                <a:spcPct val="100000"/>
              </a:lnSpc>
              <a:spcBef>
                <a:spcPts val="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Υπάρχουν πλήθος </a:t>
            </a:r>
            <a:r>
              <a:rPr lang="el-GR" sz="3400" dirty="0">
                <a:solidFill>
                  <a:srgbClr val="FF00FF"/>
                </a:solidFill>
                <a:latin typeface="Arial" charset="0"/>
                <a:cs typeface="Arial" charset="0"/>
                <a:sym typeface="Cabin"/>
              </a:rPr>
              <a:t>συναρτήσεων </a:t>
            </a:r>
            <a:r>
              <a:rPr lang="el-GR" sz="3400" dirty="0">
                <a:solidFill>
                  <a:schemeClr val="lt1"/>
                </a:solidFill>
                <a:latin typeface="Arial" charset="0"/>
                <a:cs typeface="Arial" charset="0"/>
                <a:sym typeface="Cabin"/>
              </a:rPr>
              <a:t>ενσωματωμένες</a:t>
            </a:r>
            <a:r>
              <a:rPr lang="el-GR" sz="3400" dirty="0">
                <a:solidFill>
                  <a:srgbClr val="FF00FF"/>
                </a:solidFill>
                <a:latin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στην </a:t>
            </a:r>
            <a:r>
              <a:rPr lang="el-GR" sz="3400" dirty="0" err="1">
                <a:solidFill>
                  <a:srgbClr val="FFFF00"/>
                </a:solidFill>
                <a:latin typeface="Arial" charset="0"/>
                <a:cs typeface="Arial" charset="0"/>
                <a:sym typeface="Cabin"/>
              </a:rPr>
              <a:t>Python</a:t>
            </a:r>
            <a:r>
              <a:rPr lang="el-GR" sz="3400" u="none" strike="noStrike" cap="none" dirty="0">
                <a:solidFill>
                  <a:schemeClr val="lt1"/>
                </a:solidFill>
                <a:latin typeface="Arial" charset="0"/>
                <a:ea typeface="Arial" charset="0"/>
                <a:cs typeface="Arial" charset="0"/>
                <a:sym typeface="Cabin"/>
              </a:rPr>
              <a:t> που λαμβάνουν </a:t>
            </a:r>
            <a:r>
              <a:rPr lang="el-GR" sz="3400" dirty="0">
                <a:solidFill>
                  <a:srgbClr val="00FF00"/>
                </a:solidFill>
                <a:latin typeface="Arial" charset="0"/>
                <a:cs typeface="Arial" charset="0"/>
                <a:sym typeface="Cabin"/>
              </a:rPr>
              <a:t>λίστες</a:t>
            </a:r>
            <a:r>
              <a:rPr lang="el-GR" sz="3400" u="none" strike="noStrike" cap="none" dirty="0">
                <a:solidFill>
                  <a:schemeClr val="lt1"/>
                </a:solidFill>
                <a:latin typeface="Arial" charset="0"/>
                <a:ea typeface="Arial" charset="0"/>
                <a:cs typeface="Arial" charset="0"/>
                <a:sym typeface="Cabin"/>
              </a:rPr>
              <a:t> ως παραμέτρους</a:t>
            </a:r>
            <a:endParaRPr lang="en-US" sz="3400" u="none" strike="noStrike" cap="none" dirty="0">
              <a:solidFill>
                <a:schemeClr val="lt1"/>
              </a:solidFill>
              <a:latin typeface="Arial" charset="0"/>
              <a:ea typeface="Arial" charset="0"/>
              <a:cs typeface="Arial" charset="0"/>
              <a:sym typeface="Cabin"/>
            </a:endParaRPr>
          </a:p>
          <a:p>
            <a:pPr marL="457200" marR="0" lvl="0" indent="-444500" algn="l" rtl="0">
              <a:lnSpc>
                <a:spcPct val="100000"/>
              </a:lnSpc>
              <a:spcBef>
                <a:spcPts val="350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Θυμάστε τους βρόχους που χτίσαμε; Αυτά είναι πολύ πιο απλά</a:t>
            </a:r>
            <a:r>
              <a:rPr lang="en-US" sz="3400" u="none" strike="noStrike" cap="none" dirty="0">
                <a:solidFill>
                  <a:schemeClr val="lt1"/>
                </a:solidFill>
                <a:latin typeface="Arial" charset="0"/>
                <a:ea typeface="Arial" charset="0"/>
                <a:cs typeface="Arial" charset="0"/>
                <a:sym typeface="Cabin"/>
              </a:rPr>
              <a:t>.</a:t>
            </a:r>
          </a:p>
        </p:txBody>
      </p:sp>
      <p:sp>
        <p:nvSpPr>
          <p:cNvPr id="300" name="Shape 300"/>
          <p:cNvSpPr txBox="1"/>
          <p:nvPr/>
        </p:nvSpPr>
        <p:spPr>
          <a:xfrm>
            <a:off x="7929600" y="2813892"/>
            <a:ext cx="7885799" cy="5540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00"/>
                </a:solidFill>
                <a:latin typeface="Courier"/>
                <a:ea typeface="Courier"/>
                <a:cs typeface="Courier"/>
                <a:sym typeface="Courier New"/>
              </a:rPr>
              <a:t>nums</a:t>
            </a:r>
            <a:r>
              <a:rPr lang="en-US" sz="3000" i="0" u="none" strike="noStrike" cap="none" dirty="0">
                <a:solidFill>
                  <a:schemeClr val="lt1"/>
                </a:solidFill>
                <a:latin typeface="Courier"/>
                <a:ea typeface="Courier"/>
                <a:cs typeface="Courier"/>
                <a:sym typeface="Courier New"/>
              </a:rPr>
              <a:t> = [3, 41, 12, 9, 74, 15]</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err="1">
                <a:solidFill>
                  <a:srgbClr val="FF00FF"/>
                </a:solidFill>
                <a:latin typeface="Courier"/>
                <a:ea typeface="Courier"/>
                <a:cs typeface="Courier"/>
                <a:sym typeface="Courier New"/>
              </a:rPr>
              <a:t>len</a:t>
            </a:r>
            <a:r>
              <a:rPr lang="en-US" sz="3000" i="0" u="none" strike="noStrike" cap="none" dirty="0">
                <a:solidFill>
                  <a:schemeClr val="lt1"/>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nums</a:t>
            </a:r>
            <a:r>
              <a:rPr lang="en-US" sz="3000" i="0" u="none" strike="noStrike" cap="none" dirty="0">
                <a:solidFill>
                  <a:schemeClr val="lt1"/>
                </a:solidFill>
                <a:latin typeface="Courier"/>
                <a:ea typeface="Courier"/>
                <a:cs typeface="Courier"/>
                <a:sym typeface="Courier New"/>
              </a:rPr>
              <a:t>)</a:t>
            </a:r>
            <a:r>
              <a:rPr lang="en-US" sz="3000" dirty="0">
                <a:solidFill>
                  <a:srgbClr val="FF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6</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FF00FF"/>
                </a:solidFill>
                <a:latin typeface="Courier"/>
                <a:ea typeface="Courier"/>
                <a:cs typeface="Courier"/>
                <a:sym typeface="Courier New"/>
              </a:rPr>
              <a:t>max</a:t>
            </a:r>
            <a:r>
              <a:rPr lang="en-US" sz="3000" i="0" u="none" strike="noStrike" cap="none" dirty="0">
                <a:solidFill>
                  <a:schemeClr val="lt1"/>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nums</a:t>
            </a:r>
            <a:r>
              <a:rPr lang="en-US" sz="3000" i="0" u="none" strike="noStrike" cap="none" dirty="0">
                <a:solidFill>
                  <a:schemeClr val="lt1"/>
                </a:solidFill>
                <a:latin typeface="Courier"/>
                <a:ea typeface="Courier"/>
                <a:cs typeface="Courier"/>
                <a:sym typeface="Courier New"/>
              </a:rPr>
              <a:t>)</a:t>
            </a:r>
            <a:r>
              <a:rPr lang="en-US" sz="3000" dirty="0">
                <a:solidFill>
                  <a:srgbClr val="FF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74</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FF00FF"/>
                </a:solidFill>
                <a:latin typeface="Courier"/>
                <a:ea typeface="Courier"/>
                <a:cs typeface="Courier"/>
                <a:sym typeface="Courier New"/>
              </a:rPr>
              <a:t>min</a:t>
            </a:r>
            <a:r>
              <a:rPr lang="en-US" sz="3000" i="0" u="none" strike="noStrike" cap="none" dirty="0">
                <a:solidFill>
                  <a:schemeClr val="lt1"/>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nums</a:t>
            </a:r>
            <a:r>
              <a:rPr lang="en-US" sz="3000" i="0" u="none" strike="noStrike" cap="none" dirty="0">
                <a:solidFill>
                  <a:schemeClr val="lt1"/>
                </a:solidFill>
                <a:latin typeface="Courier"/>
                <a:ea typeface="Courier"/>
                <a:cs typeface="Courier"/>
                <a:sym typeface="Courier New"/>
              </a:rPr>
              <a:t>)</a:t>
            </a:r>
            <a:r>
              <a:rPr lang="en-US" sz="3000" dirty="0">
                <a:solidFill>
                  <a:srgbClr val="FF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3</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FF00FF"/>
                </a:solidFill>
                <a:latin typeface="Courier"/>
                <a:ea typeface="Courier"/>
                <a:cs typeface="Courier"/>
                <a:sym typeface="Courier New"/>
              </a:rPr>
              <a:t>sum</a:t>
            </a:r>
            <a:r>
              <a:rPr lang="en-US" sz="3000" i="0" u="none" strike="noStrike" cap="none" dirty="0">
                <a:solidFill>
                  <a:schemeClr val="lt1"/>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nums</a:t>
            </a:r>
            <a:r>
              <a:rPr lang="en-US" sz="3000" i="0" u="none" strike="noStrike" cap="none" dirty="0">
                <a:solidFill>
                  <a:schemeClr val="lt1"/>
                </a:solidFill>
                <a:latin typeface="Courier"/>
                <a:ea typeface="Courier"/>
                <a:cs typeface="Courier"/>
                <a:sym typeface="Courier New"/>
              </a:rPr>
              <a:t>)</a:t>
            </a:r>
            <a:r>
              <a:rPr lang="en-US" sz="3000" dirty="0">
                <a:solidFill>
                  <a:srgbClr val="FF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154</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FF00FF"/>
                </a:solidFill>
                <a:latin typeface="Courier"/>
                <a:ea typeface="Courier"/>
                <a:cs typeface="Courier"/>
                <a:sym typeface="Courier New"/>
              </a:rPr>
              <a:t>sum</a:t>
            </a:r>
            <a:r>
              <a:rPr lang="en-US" sz="3000" i="0" u="none" strike="noStrike" cap="none" dirty="0">
                <a:solidFill>
                  <a:schemeClr val="lt1"/>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nums</a:t>
            </a:r>
            <a:r>
              <a:rPr lang="en-US" sz="3000" i="0" u="none" strike="noStrike" cap="none" dirty="0">
                <a:solidFill>
                  <a:schemeClr val="lt1"/>
                </a:solidFill>
                <a:latin typeface="Courier"/>
                <a:ea typeface="Courier"/>
                <a:cs typeface="Courier"/>
                <a:sym typeface="Courier New"/>
              </a:rPr>
              <a:t>)/</a:t>
            </a:r>
            <a:r>
              <a:rPr lang="en-US" sz="3000" i="0" u="none" strike="noStrike" cap="none" dirty="0" err="1">
                <a:solidFill>
                  <a:srgbClr val="FF00FF"/>
                </a:solidFill>
                <a:latin typeface="Courier"/>
                <a:ea typeface="Courier"/>
                <a:cs typeface="Courier"/>
                <a:sym typeface="Courier New"/>
              </a:rPr>
              <a:t>len</a:t>
            </a:r>
            <a:r>
              <a:rPr lang="en-US" sz="3000" i="0" u="none" strike="noStrike" cap="none" dirty="0">
                <a:solidFill>
                  <a:schemeClr val="lt1"/>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nums</a:t>
            </a:r>
            <a:r>
              <a:rPr lang="en-US" sz="3000" i="0" u="none" strike="noStrike" cap="none" dirty="0">
                <a:solidFill>
                  <a:schemeClr val="lt1"/>
                </a:solidFill>
                <a:latin typeface="Courier"/>
                <a:ea typeface="Courier"/>
                <a:cs typeface="Courier"/>
                <a:sym typeface="Courier New"/>
              </a:rPr>
              <a:t>)</a:t>
            </a:r>
            <a:r>
              <a:rPr lang="en-US" sz="3000" dirty="0">
                <a:solidFill>
                  <a:srgbClr val="FF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25.6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1155700" y="789709"/>
            <a:ext cx="12992030"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Προγραμματισμός</a:t>
            </a:r>
            <a:endParaRPr lang="en-US" sz="7600" u="none" strike="noStrike" cap="none" dirty="0">
              <a:solidFill>
                <a:srgbClr val="FFD966"/>
              </a:solidFill>
              <a:latin typeface="Arial" charset="0"/>
              <a:ea typeface="Arial" charset="0"/>
              <a:cs typeface="Arial" charset="0"/>
              <a:sym typeface="Cabin"/>
            </a:endParaRPr>
          </a:p>
        </p:txBody>
      </p:sp>
      <p:sp>
        <p:nvSpPr>
          <p:cNvPr id="190" name="Shape 190"/>
          <p:cNvSpPr txBox="1">
            <a:spLocks noGrp="1"/>
          </p:cNvSpPr>
          <p:nvPr>
            <p:ph type="body" idx="1"/>
          </p:nvPr>
        </p:nvSpPr>
        <p:spPr>
          <a:xfrm>
            <a:off x="1155700" y="2857500"/>
            <a:ext cx="13760450" cy="4843463"/>
          </a:xfrm>
          <a:prstGeom prst="rect">
            <a:avLst/>
          </a:prstGeom>
          <a:noFill/>
          <a:ln>
            <a:noFill/>
          </a:ln>
        </p:spPr>
        <p:txBody>
          <a:bodyPr lIns="38100" tIns="38100" rIns="38100" bIns="38100" anchor="t" anchorCtr="0">
            <a:noAutofit/>
          </a:bodyPr>
          <a:lstStyle/>
          <a:p>
            <a:pPr marL="457200" marR="0" lvl="0" indent="-444500" algn="l" rtl="0">
              <a:lnSpc>
                <a:spcPct val="100000"/>
              </a:lnSpc>
              <a:spcBef>
                <a:spcPts val="0"/>
              </a:spcBef>
              <a:spcAft>
                <a:spcPts val="1000"/>
              </a:spcAft>
              <a:buSzPct val="100000"/>
              <a:buFont typeface="Cabin"/>
            </a:pPr>
            <a:r>
              <a:rPr lang="el-GR" sz="3600" u="none" strike="noStrike" cap="none" dirty="0">
                <a:solidFill>
                  <a:srgbClr val="FF7F00"/>
                </a:solidFill>
                <a:latin typeface="Arial" charset="0"/>
                <a:ea typeface="Arial" charset="0"/>
                <a:cs typeface="Arial" charset="0"/>
                <a:sym typeface="Cabin"/>
              </a:rPr>
              <a:t>Αλγόριθμος</a:t>
            </a:r>
            <a:endParaRPr lang="en-US" sz="3600" u="none" strike="noStrike" cap="none" dirty="0">
              <a:solidFill>
                <a:srgbClr val="FF7F00"/>
              </a:solidFill>
              <a:latin typeface="Arial" charset="0"/>
              <a:ea typeface="Arial" charset="0"/>
              <a:cs typeface="Arial" charset="0"/>
              <a:sym typeface="Cabin"/>
            </a:endParaRPr>
          </a:p>
          <a:p>
            <a:pPr marL="304800" lvl="1" indent="0">
              <a:spcBef>
                <a:spcPts val="0"/>
              </a:spcBef>
              <a:spcAft>
                <a:spcPts val="1000"/>
              </a:spcAft>
              <a:buSzPct val="100000"/>
              <a:buNone/>
            </a:pPr>
            <a:r>
              <a:rPr lang="en-US" sz="3200" dirty="0">
                <a:solidFill>
                  <a:schemeClr val="bg1"/>
                </a:solidFill>
                <a:latin typeface="Arial" charset="0"/>
                <a:ea typeface="Arial" charset="0"/>
                <a:cs typeface="Arial" charset="0"/>
                <a:sym typeface="Cabin"/>
              </a:rPr>
              <a:t> -  </a:t>
            </a:r>
            <a:r>
              <a:rPr lang="el-GR" sz="3200" dirty="0">
                <a:solidFill>
                  <a:schemeClr val="bg1"/>
                </a:solidFill>
                <a:latin typeface="Arial" charset="0"/>
                <a:ea typeface="Arial" charset="0"/>
                <a:cs typeface="Arial" charset="0"/>
                <a:sym typeface="Cabin"/>
              </a:rPr>
              <a:t>Ένα σύνολο κανόνων ή βημάτων που στόχο έχουν την επίλυση ενός προβλήματος</a:t>
            </a:r>
            <a:endParaRPr lang="en-US" sz="3200" dirty="0">
              <a:solidFill>
                <a:schemeClr val="bg1"/>
              </a:solidFill>
              <a:latin typeface="Arial" charset="0"/>
              <a:ea typeface="Arial" charset="0"/>
              <a:cs typeface="Arial" charset="0"/>
              <a:sym typeface="Cabin"/>
            </a:endParaRPr>
          </a:p>
          <a:p>
            <a:pPr marL="749300" lvl="1" indent="-444500">
              <a:spcBef>
                <a:spcPts val="0"/>
              </a:spcBef>
              <a:spcAft>
                <a:spcPts val="1000"/>
              </a:spcAft>
              <a:buSzPct val="100000"/>
            </a:pPr>
            <a:endParaRPr lang="en-US" sz="3200" u="none" strike="noStrike" cap="none" dirty="0">
              <a:solidFill>
                <a:schemeClr val="bg1"/>
              </a:solidFill>
              <a:latin typeface="Arial" charset="0"/>
              <a:ea typeface="Arial" charset="0"/>
              <a:cs typeface="Arial" charset="0"/>
              <a:sym typeface="Cabin"/>
            </a:endParaRPr>
          </a:p>
          <a:p>
            <a:pPr marL="457200" marR="0" lvl="0" indent="-444500" algn="l" rtl="0">
              <a:lnSpc>
                <a:spcPct val="100000"/>
              </a:lnSpc>
              <a:spcBef>
                <a:spcPts val="0"/>
              </a:spcBef>
              <a:spcAft>
                <a:spcPts val="1000"/>
              </a:spcAft>
              <a:buSzPct val="100000"/>
              <a:buFont typeface="Cabin"/>
            </a:pPr>
            <a:r>
              <a:rPr lang="el-GR" sz="3600" dirty="0">
                <a:solidFill>
                  <a:srgbClr val="FF7F00"/>
                </a:solidFill>
                <a:latin typeface="Arial" charset="0"/>
                <a:ea typeface="Arial" charset="0"/>
                <a:cs typeface="Arial" charset="0"/>
                <a:sym typeface="Cabin"/>
              </a:rPr>
              <a:t>Δομή Δεδομένων</a:t>
            </a:r>
            <a:endParaRPr lang="en-US" sz="3600" dirty="0">
              <a:solidFill>
                <a:srgbClr val="FF7F00"/>
              </a:solidFill>
              <a:latin typeface="Arial" charset="0"/>
              <a:ea typeface="Arial" charset="0"/>
              <a:cs typeface="Arial" charset="0"/>
              <a:sym typeface="Cabin"/>
            </a:endParaRPr>
          </a:p>
          <a:p>
            <a:pPr marL="304800" lvl="1" indent="0">
              <a:spcBef>
                <a:spcPts val="0"/>
              </a:spcBef>
              <a:spcAft>
                <a:spcPts val="1000"/>
              </a:spcAft>
              <a:buSzPct val="100000"/>
              <a:buNone/>
            </a:pPr>
            <a:r>
              <a:rPr lang="en-US" sz="3200" dirty="0">
                <a:solidFill>
                  <a:schemeClr val="lt1"/>
                </a:solidFill>
                <a:latin typeface="Arial" charset="0"/>
                <a:ea typeface="Arial" charset="0"/>
                <a:cs typeface="Arial" charset="0"/>
                <a:sym typeface="Cabin"/>
              </a:rPr>
              <a:t> - </a:t>
            </a:r>
            <a:r>
              <a:rPr lang="el-GR" sz="3200" dirty="0">
                <a:solidFill>
                  <a:schemeClr val="lt1"/>
                </a:solidFill>
                <a:latin typeface="Arial" charset="0"/>
                <a:ea typeface="Arial" charset="0"/>
                <a:cs typeface="Arial" charset="0"/>
                <a:sym typeface="Cabin"/>
              </a:rPr>
              <a:t>Ένας λεπτομερής τρόπος οργάνωσης δεδομένων σε έναν υπολογιστή</a:t>
            </a:r>
            <a:endParaRPr lang="en-US" sz="3200" u="none" strike="noStrike" cap="none" dirty="0">
              <a:solidFill>
                <a:schemeClr val="lt1"/>
              </a:solidFill>
              <a:latin typeface="Arial" charset="0"/>
              <a:ea typeface="Arial" charset="0"/>
              <a:cs typeface="Arial" charset="0"/>
              <a:sym typeface="Cabin"/>
            </a:endParaRPr>
          </a:p>
        </p:txBody>
      </p:sp>
      <p:sp>
        <p:nvSpPr>
          <p:cNvPr id="2" name="Rectangle 1"/>
          <p:cNvSpPr/>
          <p:nvPr/>
        </p:nvSpPr>
        <p:spPr>
          <a:xfrm>
            <a:off x="7767449" y="6941246"/>
            <a:ext cx="7973658" cy="1077218"/>
          </a:xfrm>
          <a:prstGeom prst="rect">
            <a:avLst/>
          </a:prstGeom>
        </p:spPr>
        <p:txBody>
          <a:bodyPr wrap="none">
            <a:spAutoFit/>
          </a:bodyPr>
          <a:lstStyle/>
          <a:p>
            <a:pPr algn="r"/>
            <a:r>
              <a:rPr lang="en-US" sz="3200" dirty="0">
                <a:solidFill>
                  <a:srgbClr val="FFFF00"/>
                </a:solidFill>
                <a:hlinkClick r:id="rId3"/>
              </a:rPr>
              <a:t>https://en.wikipedia.org/wiki/Algorithm</a:t>
            </a:r>
            <a:endParaRPr lang="en-US" sz="3200" dirty="0">
              <a:solidFill>
                <a:srgbClr val="FFFF00"/>
              </a:solidFill>
            </a:endParaRPr>
          </a:p>
          <a:p>
            <a:pPr algn="r"/>
            <a:r>
              <a:rPr lang="en-US" sz="3200" dirty="0">
                <a:solidFill>
                  <a:srgbClr val="FFFF00"/>
                </a:solidFill>
                <a:hlinkClick r:id="rId4"/>
              </a:rPr>
              <a:t>https://en.wikipedia.org/wiki/Data_structure</a:t>
            </a:r>
            <a:endParaRPr lang="en-US" sz="3200" dirty="0">
              <a:solidFill>
                <a:srgbClr val="FFFF00"/>
              </a:solidFill>
            </a:endParaRPr>
          </a:p>
        </p:txBody>
      </p:sp>
    </p:spTree>
    <p:extLst>
      <p:ext uri="{BB962C8B-B14F-4D97-AF65-F5344CB8AC3E}">
        <p14:creationId xmlns:p14="http://schemas.microsoft.com/office/powerpoint/2010/main" val="753444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Shape 305"/>
          <p:cNvSpPr txBox="1"/>
          <p:nvPr/>
        </p:nvSpPr>
        <p:spPr>
          <a:xfrm>
            <a:off x="7731645" y="4800524"/>
            <a:ext cx="8127900" cy="39878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FF00"/>
              </a:buClr>
              <a:buSzPct val="25000"/>
              <a:buFont typeface="Courier New"/>
              <a:buNone/>
            </a:pPr>
            <a:r>
              <a:rPr lang="en-US" sz="2600" i="0" u="none" strike="noStrike" cap="none" dirty="0" err="1">
                <a:solidFill>
                  <a:srgbClr val="00FF00"/>
                </a:solidFill>
                <a:latin typeface="Courier"/>
                <a:ea typeface="Courier"/>
                <a:cs typeface="Courier"/>
                <a:sym typeface="Courier New"/>
              </a:rPr>
              <a:t>numlist</a:t>
            </a:r>
            <a:r>
              <a:rPr lang="en-US" sz="2600" i="0" u="none" strike="noStrike" cap="none" dirty="0">
                <a:solidFill>
                  <a:srgbClr val="00FF00"/>
                </a:solidFill>
                <a:latin typeface="Courier"/>
                <a:ea typeface="Courier"/>
                <a:cs typeface="Courier"/>
                <a:sym typeface="Courier New"/>
              </a:rPr>
              <a:t> = list()</a:t>
            </a:r>
          </a:p>
          <a:p>
            <a:pPr marL="0" marR="0" lvl="0" indent="0" algn="l" rtl="0">
              <a:lnSpc>
                <a:spcPct val="100000"/>
              </a:lnSpc>
              <a:spcBef>
                <a:spcPts val="0"/>
              </a:spcBef>
              <a:spcAft>
                <a:spcPts val="0"/>
              </a:spcAft>
              <a:buClr>
                <a:srgbClr val="FFFFFF"/>
              </a:buClr>
              <a:buSzPct val="25000"/>
              <a:buFont typeface="Courier New"/>
              <a:buNone/>
            </a:pPr>
            <a:r>
              <a:rPr lang="en-US" sz="2600" i="0" u="none" strike="noStrike" cap="none" dirty="0">
                <a:solidFill>
                  <a:srgbClr val="FFFFFF"/>
                </a:solidFill>
                <a:latin typeface="Courier"/>
                <a:ea typeface="Courier"/>
                <a:cs typeface="Courier"/>
                <a:sym typeface="Courier New"/>
              </a:rPr>
              <a:t>while True :</a:t>
            </a:r>
          </a:p>
          <a:p>
            <a:pPr>
              <a:buClr>
                <a:srgbClr val="FFFFFF"/>
              </a:buClr>
              <a:buSzPct val="25000"/>
            </a:pPr>
            <a:r>
              <a:rPr lang="en-US" sz="2600" i="0" u="none" strike="noStrike" cap="none" dirty="0">
                <a:solidFill>
                  <a:srgbClr val="FFFFFF"/>
                </a:solidFill>
                <a:latin typeface="Courier"/>
                <a:ea typeface="Courier"/>
                <a:cs typeface="Courier"/>
                <a:sym typeface="Courier New"/>
              </a:rPr>
              <a:t>    </a:t>
            </a:r>
            <a:r>
              <a:rPr lang="en-US" sz="2600" i="0" u="none" strike="noStrike" cap="none" dirty="0" err="1">
                <a:solidFill>
                  <a:srgbClr val="FFFFFF"/>
                </a:solidFill>
                <a:latin typeface="Courier"/>
                <a:ea typeface="Courier"/>
                <a:cs typeface="Courier"/>
                <a:sym typeface="Courier New"/>
              </a:rPr>
              <a:t>inp</a:t>
            </a:r>
            <a:r>
              <a:rPr lang="en-US" sz="2600" i="0" u="none" strike="noStrike" cap="none" dirty="0">
                <a:solidFill>
                  <a:srgbClr val="FFFFFF"/>
                </a:solidFill>
                <a:latin typeface="Courier"/>
                <a:ea typeface="Courier"/>
                <a:cs typeface="Courier"/>
                <a:sym typeface="Courier New"/>
              </a:rPr>
              <a:t> = input('</a:t>
            </a:r>
            <a:r>
              <a:rPr lang="el-GR" sz="2600" i="0" u="none" strike="noStrike" cap="none" dirty="0">
                <a:solidFill>
                  <a:srgbClr val="FFFFFF"/>
                </a:solidFill>
                <a:latin typeface="Courier"/>
                <a:ea typeface="Courier"/>
                <a:cs typeface="Courier"/>
                <a:sym typeface="Courier New"/>
              </a:rPr>
              <a:t>Δώστε έναν αριθμό</a:t>
            </a:r>
            <a:r>
              <a:rPr lang="en-US" sz="2600" i="0" u="none" strike="noStrike" cap="none" dirty="0">
                <a:solidFill>
                  <a:srgbClr val="FFFFFF"/>
                </a:solidFill>
                <a:latin typeface="Courier"/>
                <a:ea typeface="Courier"/>
                <a:cs typeface="Courier"/>
                <a:sym typeface="Courier New"/>
              </a:rPr>
              <a:t>: ')</a:t>
            </a:r>
          </a:p>
          <a:p>
            <a:pPr marL="0" marR="0" lvl="0" indent="0" algn="l" rtl="0">
              <a:lnSpc>
                <a:spcPct val="100000"/>
              </a:lnSpc>
              <a:spcBef>
                <a:spcPts val="0"/>
              </a:spcBef>
              <a:spcAft>
                <a:spcPts val="0"/>
              </a:spcAft>
              <a:buClr>
                <a:srgbClr val="FFFFFF"/>
              </a:buClr>
              <a:buSzPct val="25000"/>
              <a:buFont typeface="Courier New"/>
              <a:buNone/>
            </a:pPr>
            <a:r>
              <a:rPr lang="en-US" sz="2600" i="0" u="none" strike="noStrike" cap="none" dirty="0">
                <a:solidFill>
                  <a:srgbClr val="FFFFFF"/>
                </a:solidFill>
                <a:latin typeface="Courier"/>
                <a:ea typeface="Courier"/>
                <a:cs typeface="Courier"/>
                <a:sym typeface="Courier New"/>
              </a:rPr>
              <a:t>    if </a:t>
            </a:r>
            <a:r>
              <a:rPr lang="en-US" sz="2600" i="0" u="none" strike="noStrike" cap="none" dirty="0" err="1">
                <a:solidFill>
                  <a:srgbClr val="FFFFFF"/>
                </a:solidFill>
                <a:latin typeface="Courier"/>
                <a:ea typeface="Courier"/>
                <a:cs typeface="Courier"/>
                <a:sym typeface="Courier New"/>
              </a:rPr>
              <a:t>inp</a:t>
            </a:r>
            <a:r>
              <a:rPr lang="en-US" sz="2600" i="0" u="none" strike="noStrike" cap="none" dirty="0">
                <a:solidFill>
                  <a:srgbClr val="FFFFFF"/>
                </a:solidFill>
                <a:latin typeface="Courier"/>
                <a:ea typeface="Courier"/>
                <a:cs typeface="Courier"/>
                <a:sym typeface="Courier New"/>
              </a:rPr>
              <a:t> == '</a:t>
            </a:r>
            <a:r>
              <a:rPr lang="el-GR" sz="2600" i="0" u="none" strike="noStrike" cap="none" dirty="0">
                <a:solidFill>
                  <a:srgbClr val="FFFFFF"/>
                </a:solidFill>
                <a:latin typeface="Courier"/>
                <a:ea typeface="Courier"/>
                <a:cs typeface="Courier"/>
                <a:sym typeface="Courier New"/>
              </a:rPr>
              <a:t>τέλος</a:t>
            </a:r>
            <a:r>
              <a:rPr lang="en-US" sz="2600" i="0" u="none" strike="noStrike" cap="none" dirty="0">
                <a:solidFill>
                  <a:srgbClr val="FFFFFF"/>
                </a:solidFill>
                <a:latin typeface="Courier"/>
                <a:ea typeface="Courier"/>
                <a:cs typeface="Courier"/>
                <a:sym typeface="Courier New"/>
              </a:rPr>
              <a:t>' : break</a:t>
            </a:r>
          </a:p>
          <a:p>
            <a:pPr marL="0" marR="0" lvl="0" indent="0" algn="l" rtl="0">
              <a:lnSpc>
                <a:spcPct val="100000"/>
              </a:lnSpc>
              <a:spcBef>
                <a:spcPts val="0"/>
              </a:spcBef>
              <a:spcAft>
                <a:spcPts val="0"/>
              </a:spcAft>
              <a:buClr>
                <a:srgbClr val="FFFFFF"/>
              </a:buClr>
              <a:buSzPct val="25000"/>
              <a:buFont typeface="Courier New"/>
              <a:buNone/>
            </a:pPr>
            <a:r>
              <a:rPr lang="en-US" sz="2600" i="0" u="none" strike="noStrike" cap="none" dirty="0">
                <a:solidFill>
                  <a:srgbClr val="FFFFFF"/>
                </a:solidFill>
                <a:latin typeface="Courier"/>
                <a:ea typeface="Courier"/>
                <a:cs typeface="Courier"/>
                <a:sym typeface="Courier New"/>
              </a:rPr>
              <a:t>    </a:t>
            </a:r>
            <a:r>
              <a:rPr lang="el-GR" sz="2600" i="0" u="none" strike="noStrike" cap="none" dirty="0">
                <a:solidFill>
                  <a:srgbClr val="FFFFFF"/>
                </a:solidFill>
                <a:latin typeface="Courier"/>
                <a:ea typeface="Courier"/>
                <a:cs typeface="Courier"/>
                <a:sym typeface="Courier New"/>
              </a:rPr>
              <a:t>τιμή</a:t>
            </a:r>
            <a:r>
              <a:rPr lang="en-US" sz="2600" i="0" u="none" strike="noStrike" cap="none" dirty="0">
                <a:solidFill>
                  <a:srgbClr val="FFFFFF"/>
                </a:solidFill>
                <a:latin typeface="Courier"/>
                <a:ea typeface="Courier"/>
                <a:cs typeface="Courier"/>
                <a:sym typeface="Courier New"/>
              </a:rPr>
              <a:t> = float(</a:t>
            </a:r>
            <a:r>
              <a:rPr lang="en-US" sz="2600" i="0" u="none" strike="noStrike" cap="none" dirty="0" err="1">
                <a:solidFill>
                  <a:srgbClr val="FFFFFF"/>
                </a:solidFill>
                <a:latin typeface="Courier"/>
                <a:ea typeface="Courier"/>
                <a:cs typeface="Courier"/>
                <a:sym typeface="Courier New"/>
              </a:rPr>
              <a:t>inp</a:t>
            </a:r>
            <a:r>
              <a:rPr lang="en-US" sz="2600" i="0" u="none" strike="noStrike" cap="none" dirty="0">
                <a:solidFill>
                  <a:srgbClr val="FFFFFF"/>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ourier New"/>
              <a:buNone/>
            </a:pPr>
            <a:r>
              <a:rPr lang="en-US" sz="2600" i="0" u="none" strike="noStrike" cap="none" dirty="0">
                <a:solidFill>
                  <a:srgbClr val="00FF00"/>
                </a:solidFill>
                <a:latin typeface="Courier"/>
                <a:ea typeface="Courier"/>
                <a:cs typeface="Courier"/>
                <a:sym typeface="Courier New"/>
              </a:rPr>
              <a:t>    </a:t>
            </a:r>
            <a:r>
              <a:rPr lang="en-US" sz="2600" i="0" u="none" strike="noStrike" cap="none" dirty="0" err="1">
                <a:solidFill>
                  <a:srgbClr val="00FF00"/>
                </a:solidFill>
                <a:latin typeface="Courier"/>
                <a:ea typeface="Courier"/>
                <a:cs typeface="Courier"/>
                <a:sym typeface="Courier New"/>
              </a:rPr>
              <a:t>numlist.append</a:t>
            </a:r>
            <a:r>
              <a:rPr lang="en-US" sz="2600" i="0" u="none" strike="noStrike" cap="none" dirty="0">
                <a:solidFill>
                  <a:srgbClr val="00FF00"/>
                </a:solidFill>
                <a:latin typeface="Courier"/>
                <a:ea typeface="Courier"/>
                <a:cs typeface="Courier"/>
                <a:sym typeface="Courier New"/>
              </a:rPr>
              <a:t>(</a:t>
            </a:r>
            <a:r>
              <a:rPr lang="el-GR" sz="2600" i="0" u="none" strike="noStrike" cap="none" dirty="0">
                <a:solidFill>
                  <a:srgbClr val="00FF00"/>
                </a:solidFill>
                <a:latin typeface="Courier"/>
                <a:ea typeface="Courier"/>
                <a:cs typeface="Courier"/>
                <a:sym typeface="Courier New"/>
              </a:rPr>
              <a:t>τιμή</a:t>
            </a:r>
            <a:r>
              <a:rPr lang="en-US" sz="2600" i="0" u="none" strike="noStrike" cap="none" dirty="0">
                <a:solidFill>
                  <a:srgbClr val="00FF00"/>
                </a:solidFill>
                <a:latin typeface="Courier"/>
                <a:ea typeface="Courier"/>
                <a:cs typeface="Courier"/>
                <a:sym typeface="Courier New"/>
              </a:rPr>
              <a:t>)</a:t>
            </a:r>
          </a:p>
          <a:p>
            <a:pPr marL="0" marR="0" lvl="0" indent="0" algn="ctr" rtl="0">
              <a:lnSpc>
                <a:spcPct val="100000"/>
              </a:lnSpc>
              <a:spcBef>
                <a:spcPts val="0"/>
              </a:spcBef>
              <a:spcAft>
                <a:spcPts val="0"/>
              </a:spcAft>
              <a:buNone/>
            </a:pPr>
            <a:endParaRPr sz="2600" i="0" u="none" strike="noStrike" cap="none" dirty="0">
              <a:solidFill>
                <a:srgbClr val="FFFFFF"/>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ourier New"/>
              <a:buNone/>
            </a:pPr>
            <a:r>
              <a:rPr lang="el-GR" sz="2600" i="0" u="none" strike="noStrike" cap="none" dirty="0" err="1">
                <a:solidFill>
                  <a:srgbClr val="00FF00"/>
                </a:solidFill>
                <a:latin typeface="Courier"/>
                <a:ea typeface="Courier"/>
                <a:cs typeface="Courier"/>
                <a:sym typeface="Courier New"/>
              </a:rPr>
              <a:t>μέσος_όρος</a:t>
            </a:r>
            <a:r>
              <a:rPr lang="en-US" sz="2600" i="0" u="none" strike="noStrike" cap="none" dirty="0">
                <a:solidFill>
                  <a:srgbClr val="00FF00"/>
                </a:solidFill>
                <a:latin typeface="Courier"/>
                <a:ea typeface="Courier"/>
                <a:cs typeface="Courier"/>
                <a:sym typeface="Courier New"/>
              </a:rPr>
              <a:t> = sum(</a:t>
            </a:r>
            <a:r>
              <a:rPr lang="en-US" sz="2600" i="0" u="none" strike="noStrike" cap="none" dirty="0" err="1">
                <a:solidFill>
                  <a:srgbClr val="00FF00"/>
                </a:solidFill>
                <a:latin typeface="Courier"/>
                <a:ea typeface="Courier"/>
                <a:cs typeface="Courier"/>
                <a:sym typeface="Courier New"/>
              </a:rPr>
              <a:t>numlist</a:t>
            </a:r>
            <a:r>
              <a:rPr lang="en-US" sz="2600" i="0" u="none" strike="noStrike" cap="none" dirty="0">
                <a:solidFill>
                  <a:srgbClr val="00FF00"/>
                </a:solidFill>
                <a:latin typeface="Courier"/>
                <a:ea typeface="Courier"/>
                <a:cs typeface="Courier"/>
                <a:sym typeface="Courier New"/>
              </a:rPr>
              <a:t>) / </a:t>
            </a:r>
            <a:r>
              <a:rPr lang="en-US" sz="2600" i="0" u="none" strike="noStrike" cap="none" dirty="0" err="1">
                <a:solidFill>
                  <a:srgbClr val="00FF00"/>
                </a:solidFill>
                <a:latin typeface="Courier"/>
                <a:ea typeface="Courier"/>
                <a:cs typeface="Courier"/>
                <a:sym typeface="Courier New"/>
              </a:rPr>
              <a:t>len</a:t>
            </a:r>
            <a:r>
              <a:rPr lang="en-US" sz="2600" i="0" u="none" strike="noStrike" cap="none" dirty="0">
                <a:solidFill>
                  <a:srgbClr val="00FF00"/>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numlist</a:t>
            </a:r>
            <a:r>
              <a:rPr lang="en-US" sz="2600" i="0" u="none" strike="noStrike" cap="none" dirty="0">
                <a:solidFill>
                  <a:srgbClr val="00FF00"/>
                </a:solidFill>
                <a:latin typeface="Courier"/>
                <a:ea typeface="Courier"/>
                <a:cs typeface="Courier"/>
                <a:sym typeface="Courier New"/>
              </a:rPr>
              <a:t>)</a:t>
            </a:r>
          </a:p>
          <a:p>
            <a:pPr marL="0" marR="0" lvl="0" indent="0" algn="l" rtl="0">
              <a:lnSpc>
                <a:spcPct val="100000"/>
              </a:lnSpc>
              <a:spcBef>
                <a:spcPts val="0"/>
              </a:spcBef>
              <a:spcAft>
                <a:spcPts val="0"/>
              </a:spcAft>
              <a:buClr>
                <a:srgbClr val="FFFFFF"/>
              </a:buClr>
              <a:buSzPct val="25000"/>
              <a:buFont typeface="Courier New"/>
              <a:buNone/>
            </a:pPr>
            <a:r>
              <a:rPr lang="en-US" sz="2600" i="0" u="none" strike="noStrike" cap="none" dirty="0">
                <a:solidFill>
                  <a:srgbClr val="FFFFFF"/>
                </a:solidFill>
                <a:latin typeface="Courier"/>
                <a:ea typeface="Courier"/>
                <a:cs typeface="Courier"/>
                <a:sym typeface="Courier New"/>
              </a:rPr>
              <a:t>print('</a:t>
            </a:r>
            <a:r>
              <a:rPr lang="el-GR" sz="2600" i="0" u="none" strike="noStrike" cap="none" dirty="0">
                <a:solidFill>
                  <a:srgbClr val="FFFFFF"/>
                </a:solidFill>
                <a:latin typeface="Courier"/>
                <a:ea typeface="Courier"/>
                <a:cs typeface="Courier"/>
                <a:sym typeface="Courier New"/>
              </a:rPr>
              <a:t>Μέσος Όρος</a:t>
            </a:r>
            <a:r>
              <a:rPr lang="en-US" sz="2600" i="0" u="none" strike="noStrike" cap="none" dirty="0">
                <a:solidFill>
                  <a:srgbClr val="FFFFFF"/>
                </a:solidFill>
                <a:latin typeface="Courier"/>
                <a:ea typeface="Courier"/>
                <a:cs typeface="Courier"/>
                <a:sym typeface="Courier New"/>
              </a:rPr>
              <a:t>:', </a:t>
            </a:r>
            <a:r>
              <a:rPr lang="el-GR" sz="2600" i="0" u="none" strike="noStrike" cap="none" dirty="0" err="1">
                <a:solidFill>
                  <a:srgbClr val="FFFFFF"/>
                </a:solidFill>
                <a:latin typeface="Courier"/>
                <a:ea typeface="Courier"/>
                <a:cs typeface="Courier"/>
                <a:sym typeface="Courier New"/>
              </a:rPr>
              <a:t>μέσος_όρος</a:t>
            </a:r>
            <a:r>
              <a:rPr lang="en-US" sz="2600" i="0" u="none" strike="noStrike" cap="none" dirty="0">
                <a:solidFill>
                  <a:srgbClr val="FFFFFF"/>
                </a:solidFill>
                <a:latin typeface="Courier"/>
                <a:ea typeface="Courier"/>
                <a:cs typeface="Courier"/>
                <a:sym typeface="Courier New"/>
              </a:rPr>
              <a:t>)</a:t>
            </a:r>
          </a:p>
        </p:txBody>
      </p:sp>
      <p:sp>
        <p:nvSpPr>
          <p:cNvPr id="306" name="Shape 306"/>
          <p:cNvSpPr txBox="1"/>
          <p:nvPr/>
        </p:nvSpPr>
        <p:spPr>
          <a:xfrm>
            <a:off x="697125" y="1031888"/>
            <a:ext cx="8127900" cy="4835512"/>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FF00FF"/>
              </a:buClr>
              <a:buSzPct val="25000"/>
              <a:buFont typeface="Courier New"/>
              <a:buNone/>
            </a:pPr>
            <a:r>
              <a:rPr lang="el-GR" sz="2600" i="0" u="none" strike="noStrike" cap="none" dirty="0">
                <a:solidFill>
                  <a:srgbClr val="FF00FF"/>
                </a:solidFill>
                <a:latin typeface="Courier"/>
                <a:ea typeface="Courier"/>
                <a:cs typeface="Courier"/>
                <a:sym typeface="Courier New"/>
              </a:rPr>
              <a:t>άθροισμα</a:t>
            </a:r>
            <a:r>
              <a:rPr lang="en-US" sz="2600" i="0" u="none" strike="noStrike" cap="none" dirty="0">
                <a:solidFill>
                  <a:srgbClr val="FF00FF"/>
                </a:solidFill>
                <a:latin typeface="Courier"/>
                <a:ea typeface="Courier"/>
                <a:cs typeface="Courier"/>
                <a:sym typeface="Courier New"/>
              </a:rPr>
              <a:t> = 0</a:t>
            </a:r>
          </a:p>
          <a:p>
            <a:pPr marL="0" marR="0" lvl="0" indent="0" algn="l" rtl="0">
              <a:lnSpc>
                <a:spcPct val="100000"/>
              </a:lnSpc>
              <a:spcBef>
                <a:spcPts val="0"/>
              </a:spcBef>
              <a:spcAft>
                <a:spcPts val="0"/>
              </a:spcAft>
              <a:buClr>
                <a:srgbClr val="FF00FF"/>
              </a:buClr>
              <a:buSzPct val="25000"/>
              <a:buFont typeface="Courier New"/>
              <a:buNone/>
            </a:pPr>
            <a:r>
              <a:rPr lang="el-GR" sz="2600" i="0" u="none" strike="noStrike" cap="none" dirty="0">
                <a:solidFill>
                  <a:srgbClr val="FF00FF"/>
                </a:solidFill>
                <a:latin typeface="Courier"/>
                <a:ea typeface="Courier"/>
                <a:cs typeface="Courier"/>
                <a:sym typeface="Courier New"/>
              </a:rPr>
              <a:t>πλήθος</a:t>
            </a:r>
            <a:r>
              <a:rPr lang="en-US" sz="2600" i="0" u="none" strike="noStrike" cap="none" dirty="0">
                <a:solidFill>
                  <a:srgbClr val="FF00FF"/>
                </a:solidFill>
                <a:latin typeface="Courier"/>
                <a:ea typeface="Courier"/>
                <a:cs typeface="Courier"/>
                <a:sym typeface="Courier New"/>
              </a:rPr>
              <a:t> = 0</a:t>
            </a:r>
          </a:p>
          <a:p>
            <a:pPr marL="0" marR="0" lvl="0" indent="0" algn="l" rtl="0">
              <a:lnSpc>
                <a:spcPct val="100000"/>
              </a:lnSpc>
              <a:spcBef>
                <a:spcPts val="0"/>
              </a:spcBef>
              <a:spcAft>
                <a:spcPts val="0"/>
              </a:spcAft>
              <a:buClr>
                <a:srgbClr val="FFFFFF"/>
              </a:buClr>
              <a:buSzPct val="25000"/>
              <a:buFont typeface="Courier New"/>
              <a:buNone/>
            </a:pPr>
            <a:r>
              <a:rPr lang="en-US" sz="2600" i="0" u="none" strike="noStrike" cap="none" dirty="0">
                <a:solidFill>
                  <a:srgbClr val="FFFFFF"/>
                </a:solidFill>
                <a:latin typeface="Courier"/>
                <a:ea typeface="Courier"/>
                <a:cs typeface="Courier"/>
                <a:sym typeface="Courier New"/>
              </a:rPr>
              <a:t>while True :</a:t>
            </a:r>
          </a:p>
          <a:p>
            <a:pPr marL="0" marR="0" lvl="0" indent="0" algn="l" rtl="0">
              <a:lnSpc>
                <a:spcPct val="100000"/>
              </a:lnSpc>
              <a:spcBef>
                <a:spcPts val="0"/>
              </a:spcBef>
              <a:spcAft>
                <a:spcPts val="0"/>
              </a:spcAft>
              <a:buClr>
                <a:srgbClr val="FFFFFF"/>
              </a:buClr>
              <a:buSzPct val="25000"/>
              <a:buFont typeface="Courier New"/>
              <a:buNone/>
            </a:pPr>
            <a:r>
              <a:rPr lang="en-US" sz="2600" i="0" u="none" strike="noStrike" cap="none" dirty="0">
                <a:solidFill>
                  <a:srgbClr val="FFFFFF"/>
                </a:solidFill>
                <a:latin typeface="Courier"/>
                <a:ea typeface="Courier"/>
                <a:cs typeface="Courier"/>
                <a:sym typeface="Courier New"/>
              </a:rPr>
              <a:t>    </a:t>
            </a:r>
            <a:r>
              <a:rPr lang="en-US" sz="2600" i="0" u="none" strike="noStrike" cap="none" dirty="0" err="1">
                <a:solidFill>
                  <a:srgbClr val="FFFFFF"/>
                </a:solidFill>
                <a:latin typeface="Courier"/>
                <a:ea typeface="Courier"/>
                <a:cs typeface="Courier"/>
                <a:sym typeface="Courier New"/>
              </a:rPr>
              <a:t>inp</a:t>
            </a:r>
            <a:r>
              <a:rPr lang="en-US" sz="2600" i="0" u="none" strike="noStrike" cap="none" dirty="0">
                <a:solidFill>
                  <a:srgbClr val="FFFFFF"/>
                </a:solidFill>
                <a:latin typeface="Courier"/>
                <a:ea typeface="Courier"/>
                <a:cs typeface="Courier"/>
                <a:sym typeface="Courier New"/>
              </a:rPr>
              <a:t> = input('</a:t>
            </a:r>
            <a:r>
              <a:rPr lang="el-GR" sz="2600" i="0" u="none" strike="noStrike" cap="none" dirty="0">
                <a:solidFill>
                  <a:srgbClr val="FFFFFF"/>
                </a:solidFill>
                <a:latin typeface="Courier"/>
                <a:ea typeface="Courier"/>
                <a:cs typeface="Courier"/>
                <a:sym typeface="Courier New"/>
              </a:rPr>
              <a:t>Δώστε έναν αριθμό</a:t>
            </a:r>
            <a:r>
              <a:rPr lang="en-US" sz="2600" i="0" u="none" strike="noStrike" cap="none" dirty="0">
                <a:solidFill>
                  <a:srgbClr val="FFFFFF"/>
                </a:solidFill>
                <a:latin typeface="Courier"/>
                <a:ea typeface="Courier"/>
                <a:cs typeface="Courier"/>
                <a:sym typeface="Courier New"/>
              </a:rPr>
              <a:t>: ')</a:t>
            </a:r>
          </a:p>
          <a:p>
            <a:pPr marL="0" marR="0" lvl="0" indent="0" algn="l" rtl="0">
              <a:lnSpc>
                <a:spcPct val="100000"/>
              </a:lnSpc>
              <a:spcBef>
                <a:spcPts val="0"/>
              </a:spcBef>
              <a:spcAft>
                <a:spcPts val="0"/>
              </a:spcAft>
              <a:buClr>
                <a:srgbClr val="FFFFFF"/>
              </a:buClr>
              <a:buSzPct val="25000"/>
              <a:buFont typeface="Courier New"/>
              <a:buNone/>
            </a:pPr>
            <a:r>
              <a:rPr lang="en-US" sz="2600" i="0" u="none" strike="noStrike" cap="none" dirty="0">
                <a:solidFill>
                  <a:srgbClr val="FFFFFF"/>
                </a:solidFill>
                <a:latin typeface="Courier"/>
                <a:ea typeface="Courier"/>
                <a:cs typeface="Courier"/>
                <a:sym typeface="Courier New"/>
              </a:rPr>
              <a:t>    if </a:t>
            </a:r>
            <a:r>
              <a:rPr lang="en-US" sz="2600" i="0" u="none" strike="noStrike" cap="none" dirty="0" err="1">
                <a:solidFill>
                  <a:srgbClr val="FFFFFF"/>
                </a:solidFill>
                <a:latin typeface="Courier"/>
                <a:ea typeface="Courier"/>
                <a:cs typeface="Courier"/>
                <a:sym typeface="Courier New"/>
              </a:rPr>
              <a:t>inp</a:t>
            </a:r>
            <a:r>
              <a:rPr lang="en-US" sz="2600" i="0" u="none" strike="noStrike" cap="none" dirty="0">
                <a:solidFill>
                  <a:srgbClr val="FFFFFF"/>
                </a:solidFill>
                <a:latin typeface="Courier"/>
                <a:ea typeface="Courier"/>
                <a:cs typeface="Courier"/>
                <a:sym typeface="Courier New"/>
              </a:rPr>
              <a:t> == '</a:t>
            </a:r>
            <a:r>
              <a:rPr lang="el-GR" sz="2600" i="0" u="none" strike="noStrike" cap="none" dirty="0">
                <a:solidFill>
                  <a:srgbClr val="FFFFFF"/>
                </a:solidFill>
                <a:latin typeface="Courier"/>
                <a:ea typeface="Courier"/>
                <a:cs typeface="Courier"/>
                <a:sym typeface="Courier New"/>
              </a:rPr>
              <a:t>τέλος</a:t>
            </a:r>
            <a:r>
              <a:rPr lang="en-US" sz="2600" i="0" u="none" strike="noStrike" cap="none" dirty="0">
                <a:solidFill>
                  <a:srgbClr val="FFFFFF"/>
                </a:solidFill>
                <a:latin typeface="Courier"/>
                <a:ea typeface="Courier"/>
                <a:cs typeface="Courier"/>
                <a:sym typeface="Courier New"/>
              </a:rPr>
              <a:t>' : break</a:t>
            </a:r>
          </a:p>
          <a:p>
            <a:pPr marL="0" marR="0" lvl="0" indent="0" algn="l" rtl="0">
              <a:lnSpc>
                <a:spcPct val="100000"/>
              </a:lnSpc>
              <a:spcBef>
                <a:spcPts val="0"/>
              </a:spcBef>
              <a:spcAft>
                <a:spcPts val="0"/>
              </a:spcAft>
              <a:buClr>
                <a:srgbClr val="FFFFFF"/>
              </a:buClr>
              <a:buSzPct val="25000"/>
              <a:buFont typeface="Courier New"/>
              <a:buNone/>
            </a:pPr>
            <a:r>
              <a:rPr lang="en-US" sz="2600" i="0" u="none" strike="noStrike" cap="none" dirty="0">
                <a:solidFill>
                  <a:srgbClr val="FFFFFF"/>
                </a:solidFill>
                <a:latin typeface="Courier"/>
                <a:ea typeface="Courier"/>
                <a:cs typeface="Courier"/>
                <a:sym typeface="Courier New"/>
              </a:rPr>
              <a:t>    </a:t>
            </a:r>
            <a:r>
              <a:rPr lang="el-GR" sz="2600" i="0" u="none" strike="noStrike" cap="none" dirty="0">
                <a:solidFill>
                  <a:srgbClr val="FFFFFF"/>
                </a:solidFill>
                <a:latin typeface="Courier"/>
                <a:ea typeface="Courier"/>
                <a:cs typeface="Courier"/>
                <a:sym typeface="Courier New"/>
              </a:rPr>
              <a:t>τιμή</a:t>
            </a:r>
            <a:r>
              <a:rPr lang="en-US" sz="2600" i="0" u="none" strike="noStrike" cap="none" dirty="0">
                <a:solidFill>
                  <a:srgbClr val="FFFFFF"/>
                </a:solidFill>
                <a:latin typeface="Courier"/>
                <a:ea typeface="Courier"/>
                <a:cs typeface="Courier"/>
                <a:sym typeface="Courier New"/>
              </a:rPr>
              <a:t> = float(</a:t>
            </a:r>
            <a:r>
              <a:rPr lang="en-US" sz="2600" i="0" u="none" strike="noStrike" cap="none" dirty="0" err="1">
                <a:solidFill>
                  <a:srgbClr val="FFFFFF"/>
                </a:solidFill>
                <a:latin typeface="Courier"/>
                <a:ea typeface="Courier"/>
                <a:cs typeface="Courier"/>
                <a:sym typeface="Courier New"/>
              </a:rPr>
              <a:t>inp</a:t>
            </a:r>
            <a:r>
              <a:rPr lang="en-US" sz="2600" i="0" u="none" strike="noStrike" cap="none" dirty="0">
                <a:solidFill>
                  <a:srgbClr val="FFFFFF"/>
                </a:solidFill>
                <a:latin typeface="Courier"/>
                <a:ea typeface="Courier"/>
                <a:cs typeface="Courier"/>
                <a:sym typeface="Courier New"/>
              </a:rPr>
              <a:t>)</a:t>
            </a:r>
          </a:p>
          <a:p>
            <a:pPr marL="0" marR="0" lvl="0" indent="0" algn="l" rtl="0">
              <a:lnSpc>
                <a:spcPct val="100000"/>
              </a:lnSpc>
              <a:spcBef>
                <a:spcPts val="0"/>
              </a:spcBef>
              <a:spcAft>
                <a:spcPts val="0"/>
              </a:spcAft>
              <a:buClr>
                <a:srgbClr val="FFFFFF"/>
              </a:buClr>
              <a:buSzPct val="25000"/>
              <a:buFont typeface="Courier New"/>
              <a:buNone/>
            </a:pPr>
            <a:r>
              <a:rPr lang="en-US" sz="2600" i="0" u="none" strike="noStrike" cap="none" dirty="0">
                <a:solidFill>
                  <a:srgbClr val="FFFFFF"/>
                </a:solidFill>
                <a:latin typeface="Courier"/>
                <a:ea typeface="Courier"/>
                <a:cs typeface="Courier"/>
                <a:sym typeface="Courier New"/>
              </a:rPr>
              <a:t>   </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άθροισμα</a:t>
            </a:r>
            <a:r>
              <a:rPr lang="en-US" sz="2600" i="0" u="none" strike="noStrike" cap="none" dirty="0">
                <a:solidFill>
                  <a:srgbClr val="FF00FF"/>
                </a:solidFill>
                <a:latin typeface="Courier"/>
                <a:ea typeface="Courier"/>
                <a:cs typeface="Courier"/>
                <a:sym typeface="Courier New"/>
              </a:rPr>
              <a:t> = </a:t>
            </a:r>
            <a:r>
              <a:rPr lang="el-GR" sz="2600" i="0" u="none" strike="noStrike" cap="none" dirty="0">
                <a:solidFill>
                  <a:srgbClr val="FF00FF"/>
                </a:solidFill>
                <a:latin typeface="Courier"/>
                <a:ea typeface="Courier"/>
                <a:cs typeface="Courier"/>
                <a:sym typeface="Courier New"/>
              </a:rPr>
              <a:t>άθροισμα</a:t>
            </a:r>
            <a:r>
              <a:rPr lang="en-US" sz="2600" i="0" u="none" strike="noStrike" cap="none" dirty="0">
                <a:solidFill>
                  <a:srgbClr val="FF00FF"/>
                </a:solidFill>
                <a:latin typeface="Courier"/>
                <a:ea typeface="Courier"/>
                <a:cs typeface="Courier"/>
                <a:sym typeface="Courier New"/>
              </a:rPr>
              <a:t> + </a:t>
            </a:r>
            <a:r>
              <a:rPr lang="el-GR" sz="2600" i="0" u="none" strike="noStrike" cap="none" dirty="0">
                <a:solidFill>
                  <a:srgbClr val="FF00FF"/>
                </a:solidFill>
                <a:latin typeface="Courier"/>
                <a:ea typeface="Courier"/>
                <a:cs typeface="Courier"/>
                <a:sym typeface="Courier New"/>
              </a:rPr>
              <a:t>τιμή</a:t>
            </a:r>
            <a:r>
              <a:rPr lang="en-US" sz="2600" i="0" u="none" strike="noStrike" cap="none" dirty="0">
                <a:solidFill>
                  <a:srgbClr val="FF00FF"/>
                </a:solidFill>
                <a:latin typeface="Courier"/>
                <a:ea typeface="Courier"/>
                <a:cs typeface="Courier"/>
                <a:sym typeface="Courier New"/>
              </a:rPr>
              <a:t>     </a:t>
            </a:r>
          </a:p>
          <a:p>
            <a:pPr marL="0" marR="0" lvl="0" indent="0" algn="l" rtl="0">
              <a:lnSpc>
                <a:spcPct val="100000"/>
              </a:lnSpc>
              <a:spcBef>
                <a:spcPts val="0"/>
              </a:spcBef>
              <a:spcAft>
                <a:spcPts val="0"/>
              </a:spcAft>
              <a:buClr>
                <a:srgbClr val="FF00FF"/>
              </a:buClr>
              <a:buSzPct val="25000"/>
              <a:buFont typeface="Courier New"/>
              <a:buNone/>
            </a:pP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πλήθος</a:t>
            </a:r>
            <a:r>
              <a:rPr lang="en-US" sz="2600" i="0" u="none" strike="noStrike" cap="none" dirty="0">
                <a:solidFill>
                  <a:srgbClr val="FF00FF"/>
                </a:solidFill>
                <a:latin typeface="Courier"/>
                <a:ea typeface="Courier"/>
                <a:cs typeface="Courier"/>
                <a:sym typeface="Courier New"/>
              </a:rPr>
              <a:t> = </a:t>
            </a:r>
            <a:r>
              <a:rPr lang="el-GR" sz="2600" i="0" u="none" strike="noStrike" cap="none" dirty="0">
                <a:solidFill>
                  <a:srgbClr val="FF00FF"/>
                </a:solidFill>
                <a:latin typeface="Courier"/>
                <a:ea typeface="Courier"/>
                <a:cs typeface="Courier"/>
                <a:sym typeface="Courier New"/>
              </a:rPr>
              <a:t>πλήθος</a:t>
            </a:r>
            <a:r>
              <a:rPr lang="en-US" sz="2600" i="0" u="none" strike="noStrike" cap="none" dirty="0">
                <a:solidFill>
                  <a:srgbClr val="FF00FF"/>
                </a:solidFill>
                <a:latin typeface="Courier"/>
                <a:ea typeface="Courier"/>
                <a:cs typeface="Courier"/>
                <a:sym typeface="Courier New"/>
              </a:rPr>
              <a:t> + 1</a:t>
            </a:r>
          </a:p>
          <a:p>
            <a:pPr marL="0" marR="0" lvl="0" indent="0" algn="ctr" rtl="0">
              <a:lnSpc>
                <a:spcPct val="100000"/>
              </a:lnSpc>
              <a:spcBef>
                <a:spcPts val="0"/>
              </a:spcBef>
              <a:spcAft>
                <a:spcPts val="0"/>
              </a:spcAft>
              <a:buNone/>
            </a:pPr>
            <a:endParaRPr sz="2600" i="0" u="none" strike="noStrike" cap="none" dirty="0">
              <a:solidFill>
                <a:srgbClr val="FFFF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ourier New"/>
              <a:buNone/>
            </a:pPr>
            <a:r>
              <a:rPr lang="el-GR" sz="2600" dirty="0" err="1">
                <a:solidFill>
                  <a:srgbClr val="FF00FF"/>
                </a:solidFill>
                <a:latin typeface="Courier"/>
                <a:ea typeface="Courier"/>
                <a:cs typeface="Courier"/>
                <a:sym typeface="Courier New"/>
              </a:rPr>
              <a:t>μέσος_όρος</a:t>
            </a:r>
            <a:r>
              <a:rPr lang="en-US" sz="2600" i="0" u="none" strike="noStrike" cap="none" dirty="0">
                <a:solidFill>
                  <a:srgbClr val="FF00FF"/>
                </a:solidFill>
                <a:latin typeface="Courier"/>
                <a:ea typeface="Courier"/>
                <a:cs typeface="Courier"/>
                <a:sym typeface="Courier New"/>
              </a:rPr>
              <a:t> = </a:t>
            </a:r>
            <a:r>
              <a:rPr lang="el-GR" sz="2600" i="0" u="none" strike="noStrike" cap="none" dirty="0">
                <a:solidFill>
                  <a:srgbClr val="FF00FF"/>
                </a:solidFill>
                <a:latin typeface="Courier"/>
                <a:ea typeface="Courier"/>
                <a:cs typeface="Courier"/>
                <a:sym typeface="Courier New"/>
              </a:rPr>
              <a:t>άθροισμα</a:t>
            </a:r>
            <a:r>
              <a:rPr lang="en-US" sz="2600" i="0" u="none" strike="noStrike" cap="none" dirty="0">
                <a:solidFill>
                  <a:srgbClr val="FF00FF"/>
                </a:solidFill>
                <a:latin typeface="Courier"/>
                <a:ea typeface="Courier"/>
                <a:cs typeface="Courier"/>
                <a:sym typeface="Courier New"/>
              </a:rPr>
              <a:t> / </a:t>
            </a:r>
            <a:r>
              <a:rPr lang="el-GR" sz="2600" i="0" u="none" strike="noStrike" cap="none" dirty="0">
                <a:solidFill>
                  <a:srgbClr val="FF00FF"/>
                </a:solidFill>
                <a:latin typeface="Courier"/>
                <a:ea typeface="Courier"/>
                <a:cs typeface="Courier"/>
                <a:sym typeface="Courier New"/>
              </a:rPr>
              <a:t>πλήθος</a:t>
            </a:r>
            <a:endParaRPr lang="en-US" sz="2600"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FFFF"/>
              </a:buClr>
              <a:buSzPct val="25000"/>
              <a:buFont typeface="Courier New"/>
              <a:buNone/>
            </a:pPr>
            <a:r>
              <a:rPr lang="en-US" sz="2600" i="0" u="none" strike="noStrike" cap="none" dirty="0">
                <a:solidFill>
                  <a:srgbClr val="FFFFFF"/>
                </a:solidFill>
                <a:latin typeface="Courier"/>
                <a:ea typeface="Courier"/>
                <a:cs typeface="Courier"/>
                <a:sym typeface="Courier New"/>
              </a:rPr>
              <a:t>print('</a:t>
            </a:r>
            <a:r>
              <a:rPr lang="el-GR" sz="2600" i="0" u="none" strike="noStrike" cap="none" dirty="0">
                <a:solidFill>
                  <a:srgbClr val="FFFFFF"/>
                </a:solidFill>
                <a:latin typeface="Courier"/>
                <a:ea typeface="Courier"/>
                <a:cs typeface="Courier"/>
                <a:sym typeface="Courier New"/>
              </a:rPr>
              <a:t>Μέσος Όρος</a:t>
            </a:r>
            <a:r>
              <a:rPr lang="en-US" sz="2600" i="0" u="none" strike="noStrike" cap="none" dirty="0">
                <a:solidFill>
                  <a:srgbClr val="FFFFFF"/>
                </a:solidFill>
                <a:latin typeface="Courier"/>
                <a:ea typeface="Courier"/>
                <a:cs typeface="Courier"/>
                <a:sym typeface="Courier New"/>
              </a:rPr>
              <a:t>:', </a:t>
            </a:r>
            <a:r>
              <a:rPr lang="el-GR" sz="2600" i="0" u="none" strike="noStrike" cap="none" dirty="0" err="1">
                <a:solidFill>
                  <a:srgbClr val="FFFFFF"/>
                </a:solidFill>
                <a:latin typeface="Courier"/>
                <a:ea typeface="Courier"/>
                <a:cs typeface="Courier"/>
                <a:sym typeface="Courier New"/>
              </a:rPr>
              <a:t>μέσος_όρος</a:t>
            </a:r>
            <a:r>
              <a:rPr lang="en-US" sz="2600" i="0" u="none" strike="noStrike" cap="none" dirty="0">
                <a:solidFill>
                  <a:srgbClr val="FFFFFF"/>
                </a:solidFill>
                <a:latin typeface="Courier"/>
                <a:ea typeface="Courier"/>
                <a:cs typeface="Courier"/>
                <a:sym typeface="Courier New"/>
              </a:rPr>
              <a:t>)</a:t>
            </a:r>
          </a:p>
        </p:txBody>
      </p:sp>
      <p:sp>
        <p:nvSpPr>
          <p:cNvPr id="307" name="Shape 307"/>
          <p:cNvSpPr txBox="1"/>
          <p:nvPr/>
        </p:nvSpPr>
        <p:spPr>
          <a:xfrm>
            <a:off x="9308725" y="828688"/>
            <a:ext cx="6250150" cy="2862300"/>
          </a:xfrm>
          <a:prstGeom prst="rect">
            <a:avLst/>
          </a:prstGeom>
          <a:noFill/>
          <a:ln>
            <a:noFill/>
          </a:ln>
        </p:spPr>
        <p:txBody>
          <a:bodyPr lIns="91425" tIns="45700" rIns="91425" bIns="45700" anchor="t" anchorCtr="0">
            <a:noAutofit/>
          </a:bodyPr>
          <a:lstStyle/>
          <a:p>
            <a:pPr marL="0" marR="0" lvl="0" indent="0" algn="l" rtl="0">
              <a:lnSpc>
                <a:spcPct val="115000"/>
              </a:lnSpc>
              <a:spcBef>
                <a:spcPts val="0"/>
              </a:spcBef>
              <a:spcAft>
                <a:spcPts val="0"/>
              </a:spcAft>
              <a:buClr>
                <a:srgbClr val="FFFF00"/>
              </a:buClr>
              <a:buSzPct val="25000"/>
              <a:buFont typeface="Cabin"/>
              <a:buNone/>
            </a:pPr>
            <a:r>
              <a:rPr lang="el-GR" sz="3600" u="none" strike="noStrike" cap="none" dirty="0">
                <a:solidFill>
                  <a:srgbClr val="FFFF00"/>
                </a:solidFill>
                <a:latin typeface="Arial" charset="0"/>
                <a:ea typeface="Arial" charset="0"/>
                <a:cs typeface="Arial" charset="0"/>
                <a:sym typeface="Cabin"/>
              </a:rPr>
              <a:t>Δώστε έναν αριθμό</a:t>
            </a:r>
            <a:r>
              <a:rPr lang="en-US" sz="3600" u="none" strike="noStrike" cap="none" dirty="0">
                <a:solidFill>
                  <a:srgbClr val="FFFF00"/>
                </a:solidFill>
                <a:latin typeface="Arial" charset="0"/>
                <a:ea typeface="Arial" charset="0"/>
                <a:cs typeface="Arial" charset="0"/>
                <a:sym typeface="Cabin"/>
              </a:rPr>
              <a:t>: </a:t>
            </a:r>
            <a:r>
              <a:rPr lang="en-US" sz="3600" u="none" strike="noStrike" cap="none" dirty="0">
                <a:solidFill>
                  <a:srgbClr val="00FFFF"/>
                </a:solidFill>
                <a:latin typeface="Arial" charset="0"/>
                <a:ea typeface="Arial" charset="0"/>
                <a:cs typeface="Arial" charset="0"/>
                <a:sym typeface="Cabin"/>
              </a:rPr>
              <a:t>3</a:t>
            </a:r>
          </a:p>
          <a:p>
            <a:pPr marL="0" marR="0" lvl="0" indent="0" algn="l" rtl="0">
              <a:lnSpc>
                <a:spcPct val="115000"/>
              </a:lnSpc>
              <a:spcBef>
                <a:spcPts val="0"/>
              </a:spcBef>
              <a:spcAft>
                <a:spcPts val="0"/>
              </a:spcAft>
              <a:buClr>
                <a:srgbClr val="FFFF00"/>
              </a:buClr>
              <a:buSzPct val="25000"/>
              <a:buFont typeface="Cabin"/>
              <a:buNone/>
            </a:pPr>
            <a:r>
              <a:rPr lang="el-GR" sz="3600" u="none" strike="noStrike" cap="none" dirty="0">
                <a:solidFill>
                  <a:srgbClr val="FFFF00"/>
                </a:solidFill>
                <a:latin typeface="Arial" charset="0"/>
                <a:ea typeface="Arial" charset="0"/>
                <a:cs typeface="Arial" charset="0"/>
                <a:sym typeface="Cabin"/>
              </a:rPr>
              <a:t>Δώστε έναν αριθμό</a:t>
            </a:r>
            <a:r>
              <a:rPr lang="en-US" sz="3600" u="none" strike="noStrike" cap="none" dirty="0">
                <a:solidFill>
                  <a:srgbClr val="FFFF00"/>
                </a:solidFill>
                <a:latin typeface="Arial" charset="0"/>
                <a:ea typeface="Arial" charset="0"/>
                <a:cs typeface="Arial" charset="0"/>
                <a:sym typeface="Cabin"/>
              </a:rPr>
              <a:t>: </a:t>
            </a:r>
            <a:r>
              <a:rPr lang="en-US" sz="3600" u="none" strike="noStrike" cap="none" dirty="0">
                <a:solidFill>
                  <a:srgbClr val="00FFFF"/>
                </a:solidFill>
                <a:latin typeface="Arial" charset="0"/>
                <a:ea typeface="Arial" charset="0"/>
                <a:cs typeface="Arial" charset="0"/>
                <a:sym typeface="Cabin"/>
              </a:rPr>
              <a:t>9</a:t>
            </a:r>
          </a:p>
          <a:p>
            <a:pPr marL="0" marR="0" lvl="0" indent="0" algn="l" rtl="0">
              <a:lnSpc>
                <a:spcPct val="115000"/>
              </a:lnSpc>
              <a:spcBef>
                <a:spcPts val="0"/>
              </a:spcBef>
              <a:spcAft>
                <a:spcPts val="0"/>
              </a:spcAft>
              <a:buClr>
                <a:srgbClr val="FFFF00"/>
              </a:buClr>
              <a:buSzPct val="25000"/>
              <a:buFont typeface="Cabin"/>
              <a:buNone/>
            </a:pPr>
            <a:r>
              <a:rPr lang="el-GR" sz="3600" u="none" strike="noStrike" cap="none" dirty="0">
                <a:solidFill>
                  <a:srgbClr val="FFFF00"/>
                </a:solidFill>
                <a:latin typeface="Arial" charset="0"/>
                <a:ea typeface="Arial" charset="0"/>
                <a:cs typeface="Arial" charset="0"/>
                <a:sym typeface="Cabin"/>
              </a:rPr>
              <a:t>Δώστε έναν αριθμό</a:t>
            </a:r>
            <a:r>
              <a:rPr lang="en-US" sz="3600" u="none" strike="noStrike" cap="none" dirty="0">
                <a:solidFill>
                  <a:srgbClr val="FFFF00"/>
                </a:solidFill>
                <a:latin typeface="Arial" charset="0"/>
                <a:ea typeface="Arial" charset="0"/>
                <a:cs typeface="Arial" charset="0"/>
                <a:sym typeface="Cabin"/>
              </a:rPr>
              <a:t>: </a:t>
            </a:r>
            <a:r>
              <a:rPr lang="en-US" sz="3600" u="none" strike="noStrike" cap="none" dirty="0">
                <a:solidFill>
                  <a:srgbClr val="00FFFF"/>
                </a:solidFill>
                <a:latin typeface="Arial" charset="0"/>
                <a:ea typeface="Arial" charset="0"/>
                <a:cs typeface="Arial" charset="0"/>
                <a:sym typeface="Cabin"/>
              </a:rPr>
              <a:t>5</a:t>
            </a:r>
          </a:p>
          <a:p>
            <a:pPr marL="0" marR="0" lvl="0" indent="0" algn="l" rtl="0">
              <a:lnSpc>
                <a:spcPct val="115000"/>
              </a:lnSpc>
              <a:spcBef>
                <a:spcPts val="0"/>
              </a:spcBef>
              <a:spcAft>
                <a:spcPts val="0"/>
              </a:spcAft>
              <a:buClr>
                <a:srgbClr val="FFFF00"/>
              </a:buClr>
              <a:buSzPct val="25000"/>
              <a:buFont typeface="Cabin"/>
              <a:buNone/>
            </a:pPr>
            <a:r>
              <a:rPr lang="el-GR" sz="3600" u="none" strike="noStrike" cap="none" dirty="0">
                <a:solidFill>
                  <a:srgbClr val="FFFF00"/>
                </a:solidFill>
                <a:latin typeface="Arial" charset="0"/>
                <a:ea typeface="Arial" charset="0"/>
                <a:cs typeface="Arial" charset="0"/>
                <a:sym typeface="Cabin"/>
              </a:rPr>
              <a:t>Δώστε έναν αριθμό</a:t>
            </a:r>
            <a:r>
              <a:rPr lang="en-US" sz="3600" u="none" strike="noStrike" cap="none" dirty="0">
                <a:solidFill>
                  <a:srgbClr val="FFFF00"/>
                </a:solidFill>
                <a:latin typeface="Arial" charset="0"/>
                <a:ea typeface="Arial" charset="0"/>
                <a:cs typeface="Arial" charset="0"/>
                <a:sym typeface="Cabin"/>
              </a:rPr>
              <a:t>: </a:t>
            </a:r>
            <a:r>
              <a:rPr lang="el-GR" sz="3600" u="none" strike="noStrike" cap="none" dirty="0">
                <a:solidFill>
                  <a:srgbClr val="00FFFF"/>
                </a:solidFill>
                <a:latin typeface="Arial" charset="0"/>
                <a:ea typeface="Arial" charset="0"/>
                <a:cs typeface="Arial" charset="0"/>
                <a:sym typeface="Cabin"/>
              </a:rPr>
              <a:t>τέλος</a:t>
            </a:r>
            <a:endParaRPr lang="en-US" sz="3600" u="none" strike="noStrike" cap="none" dirty="0">
              <a:solidFill>
                <a:srgbClr val="00FFFF"/>
              </a:solidFill>
              <a:latin typeface="Arial" charset="0"/>
              <a:ea typeface="Arial" charset="0"/>
              <a:cs typeface="Arial" charset="0"/>
              <a:sym typeface="Cabin"/>
            </a:endParaRPr>
          </a:p>
          <a:p>
            <a:pPr marL="0" marR="0" lvl="0" indent="0" algn="l" rtl="0">
              <a:lnSpc>
                <a:spcPct val="115000"/>
              </a:lnSpc>
              <a:spcBef>
                <a:spcPts val="0"/>
              </a:spcBef>
              <a:spcAft>
                <a:spcPts val="0"/>
              </a:spcAft>
              <a:buClr>
                <a:srgbClr val="FFFF00"/>
              </a:buClr>
              <a:buSzPct val="25000"/>
              <a:buFont typeface="Cabin"/>
              <a:buNone/>
            </a:pPr>
            <a:r>
              <a:rPr lang="el-GR" sz="3600" u="none" strike="noStrike" cap="none" dirty="0">
                <a:solidFill>
                  <a:srgbClr val="FFFF00"/>
                </a:solidFill>
                <a:latin typeface="Arial" charset="0"/>
                <a:ea typeface="Arial" charset="0"/>
                <a:cs typeface="Arial" charset="0"/>
                <a:sym typeface="Cabin"/>
              </a:rPr>
              <a:t>Μέσος Όρος</a:t>
            </a:r>
            <a:r>
              <a:rPr lang="en-US" sz="3600" u="none" strike="noStrike" cap="none" dirty="0">
                <a:solidFill>
                  <a:srgbClr val="FFFF00"/>
                </a:solidFill>
                <a:latin typeface="Arial" charset="0"/>
                <a:ea typeface="Arial" charset="0"/>
                <a:cs typeface="Arial" charset="0"/>
                <a:sym typeface="Cabin"/>
              </a:rPr>
              <a:t>: 5.66666666667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Shape 312"/>
          <p:cNvSpPr txBox="1">
            <a:spLocks noGrp="1"/>
          </p:cNvSpPr>
          <p:nvPr>
            <p:ph type="title"/>
          </p:nvPr>
        </p:nvSpPr>
        <p:spPr>
          <a:xfrm>
            <a:off x="1155700" y="542060"/>
            <a:ext cx="13931900"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Καλύτερες Φίλες: Συμβολοσειρές και Λίστες</a:t>
            </a:r>
            <a:endParaRPr lang="en-US" sz="7600" u="none" strike="noStrike" cap="none" dirty="0">
              <a:solidFill>
                <a:srgbClr val="FFD966"/>
              </a:solidFill>
              <a:latin typeface="Arial" charset="0"/>
              <a:ea typeface="Arial" charset="0"/>
              <a:cs typeface="Arial" charset="0"/>
              <a:sym typeface="Cabin"/>
            </a:endParaRPr>
          </a:p>
        </p:txBody>
      </p:sp>
      <p:sp>
        <p:nvSpPr>
          <p:cNvPr id="313" name="Shape 313"/>
          <p:cNvSpPr txBox="1"/>
          <p:nvPr/>
        </p:nvSpPr>
        <p:spPr>
          <a:xfrm>
            <a:off x="1498600" y="2349500"/>
            <a:ext cx="6749100" cy="44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00"/>
                </a:solidFill>
                <a:latin typeface="Courier"/>
                <a:ea typeface="Courier"/>
                <a:cs typeface="Courier"/>
                <a:sym typeface="Courier New"/>
              </a:rPr>
              <a:t>abc</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'With three words</a:t>
            </a:r>
            <a:r>
              <a:rPr lang="en-US" sz="3000"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 </a:t>
            </a:r>
            <a:r>
              <a:rPr lang="en-US" sz="3000" i="0" u="none" strike="noStrike" cap="none" dirty="0" err="1">
                <a:solidFill>
                  <a:srgbClr val="00FF00"/>
                </a:solidFill>
                <a:latin typeface="Courier"/>
                <a:ea typeface="Courier"/>
                <a:cs typeface="Courier"/>
                <a:sym typeface="Courier New"/>
              </a:rPr>
              <a:t>abc</a:t>
            </a:r>
            <a:r>
              <a:rPr lang="en-US" sz="3000" i="0" u="none" strike="noStrike" cap="none" dirty="0" err="1">
                <a:solidFill>
                  <a:srgbClr val="FF00FF"/>
                </a:solidFill>
                <a:latin typeface="Courier"/>
                <a:ea typeface="Courier"/>
                <a:cs typeface="Courier"/>
                <a:sym typeface="Courier New"/>
              </a:rPr>
              <a:t>.split</a:t>
            </a:r>
            <a:r>
              <a:rPr lang="en-US" sz="3000" i="0" u="none" strike="noStrike" cap="none" dirty="0">
                <a:solidFill>
                  <a:schemeClr val="lt1"/>
                </a:solidFill>
                <a:latin typeface="Courier"/>
                <a:ea typeface="Courier"/>
                <a:cs typeface="Courier"/>
                <a:sym typeface="Courier New"/>
              </a:rPr>
              <a:t>()</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stuff</a:t>
            </a:r>
            <a:r>
              <a:rPr lang="en-US" sz="3000" dirty="0">
                <a:solidFill>
                  <a:srgbClr val="FF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['With', 'three', 'words']</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err="1">
                <a:solidFill>
                  <a:srgbClr val="FF00FF"/>
                </a:solidFill>
                <a:latin typeface="Courier"/>
                <a:ea typeface="Courier"/>
                <a:cs typeface="Courier"/>
                <a:sym typeface="Courier New"/>
              </a:rPr>
              <a:t>len</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chemeClr val="lt1"/>
                </a:solidFill>
                <a:latin typeface="Courier"/>
                <a:ea typeface="Courier"/>
                <a:cs typeface="Courier"/>
                <a:sym typeface="Courier New"/>
              </a:rPr>
              <a:t>)</a:t>
            </a:r>
            <a:r>
              <a:rPr lang="en-US" sz="3000" dirty="0">
                <a:solidFill>
                  <a:srgbClr val="FF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3</a:t>
            </a:r>
          </a:p>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0</a:t>
            </a:r>
            <a:r>
              <a:rPr lang="en-US" sz="3000" i="0" u="none" strike="noStrike" cap="none" dirty="0">
                <a:solidFill>
                  <a:srgbClr val="00FFFF"/>
                </a:solidFill>
                <a:latin typeface="Courier"/>
                <a:ea typeface="Courier"/>
                <a:cs typeface="Courier"/>
                <a:sym typeface="Courier New"/>
              </a:rPr>
              <a:t>]</a:t>
            </a:r>
            <a:r>
              <a:rPr lang="en-US" sz="3000" dirty="0">
                <a:solidFill>
                  <a:srgbClr val="FFFF00"/>
                </a:solidFill>
                <a:latin typeface="Courier"/>
                <a:ea typeface="Courier"/>
                <a:cs typeface="Courier"/>
                <a:sym typeface="Courier New"/>
              </a:rPr>
              <a:t>)</a:t>
            </a:r>
            <a:endParaRPr lang="en-US" sz="3000" i="0" u="none" strike="noStrike" cap="none" dirty="0">
              <a:solidFill>
                <a:srgbClr val="00FFFF"/>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With</a:t>
            </a:r>
          </a:p>
        </p:txBody>
      </p:sp>
      <p:sp>
        <p:nvSpPr>
          <p:cNvPr id="314" name="Shape 314"/>
          <p:cNvSpPr txBox="1"/>
          <p:nvPr/>
        </p:nvSpPr>
        <p:spPr>
          <a:xfrm>
            <a:off x="9398000" y="2292350"/>
            <a:ext cx="6450900" cy="4984799"/>
          </a:xfrm>
          <a:prstGeom prst="rect">
            <a:avLst/>
          </a:prstGeom>
          <a:noFill/>
          <a:ln>
            <a:noFill/>
          </a:ln>
        </p:spPr>
        <p:txBody>
          <a:bodyPr lIns="0" tIns="0" rIns="0" bIns="0" anchor="ctr" anchorCtr="0">
            <a:noAutofit/>
          </a:bodyPr>
          <a:lstStyle/>
          <a:p>
            <a:pPr lvl="0">
              <a:buClr>
                <a:schemeClr val="lt1"/>
              </a:buClr>
              <a:buSzPct val="25000"/>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00FF00"/>
                </a:solidFill>
                <a:latin typeface="Courier"/>
                <a:ea typeface="Courier"/>
                <a:cs typeface="Courier"/>
                <a:sym typeface="Courier New"/>
              </a:rPr>
              <a:t>stuff</a:t>
            </a:r>
            <a:r>
              <a:rPr lang="en-US" sz="3000" dirty="0">
                <a:solidFill>
                  <a:srgbClr val="FF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['With', 'three', 'words']</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for</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w</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stuff </a:t>
            </a:r>
            <a:r>
              <a:rPr lang="en-US" sz="3000" i="0" u="none" strike="noStrike" cap="none" dirty="0">
                <a:solidFill>
                  <a:schemeClr val="lt1"/>
                </a:solidFill>
                <a:latin typeface="Courier"/>
                <a:ea typeface="Courier"/>
                <a:cs typeface="Courier"/>
                <a:sym typeface="Courier New"/>
              </a:rPr>
              <a:t>:</a:t>
            </a:r>
          </a:p>
          <a:p>
            <a:pPr lvl="0">
              <a:buClr>
                <a:schemeClr val="lt1"/>
              </a:buClr>
              <a:buSzPct val="25000"/>
            </a:pPr>
            <a:r>
              <a:rPr lang="en-US" sz="3000" i="0" u="none" strike="noStrike" cap="none" dirty="0">
                <a:solidFill>
                  <a:schemeClr val="lt1"/>
                </a:solidFill>
                <a:latin typeface="Courier"/>
                <a:ea typeface="Courier"/>
                <a:cs typeface="Courier"/>
                <a:sym typeface="Courier New"/>
              </a:rPr>
              <a:t>... </a:t>
            </a:r>
            <a:r>
              <a:rPr lang="en-US" sz="3000"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00FF00"/>
                </a:solidFill>
                <a:latin typeface="Courier"/>
                <a:ea typeface="Courier"/>
                <a:cs typeface="Courier"/>
                <a:sym typeface="Courier New"/>
              </a:rPr>
              <a:t>w</a:t>
            </a:r>
            <a:r>
              <a:rPr lang="en-US" sz="3000" dirty="0">
                <a:solidFill>
                  <a:srgbClr val="FF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With</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Three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Words</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p>
        </p:txBody>
      </p:sp>
      <p:sp>
        <p:nvSpPr>
          <p:cNvPr id="315" name="Shape 315"/>
          <p:cNvSpPr txBox="1"/>
          <p:nvPr/>
        </p:nvSpPr>
        <p:spPr>
          <a:xfrm>
            <a:off x="457200" y="7194550"/>
            <a:ext cx="15125699"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3400" u="none" strike="noStrike" cap="none" dirty="0">
                <a:solidFill>
                  <a:schemeClr val="lt1"/>
                </a:solidFill>
                <a:latin typeface="Arial" charset="0"/>
                <a:ea typeface="Arial" charset="0"/>
                <a:cs typeface="Arial" charset="0"/>
                <a:sym typeface="Cabin"/>
              </a:rPr>
              <a:t>Το </a:t>
            </a:r>
            <a:r>
              <a:rPr lang="en-US" sz="3400" u="none" strike="noStrike" cap="none" dirty="0">
                <a:solidFill>
                  <a:srgbClr val="FF00FF"/>
                </a:solidFill>
                <a:latin typeface="Arial" charset="0"/>
                <a:ea typeface="Arial" charset="0"/>
                <a:cs typeface="Arial" charset="0"/>
                <a:sym typeface="Cabin"/>
              </a:rPr>
              <a:t>Split</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σπάει μια συμβολοσειρά σε μέρη και παράγει μια λίστα συμβολοσειρών. Αυτά τα θεωρούμε λέξεις. Μπορούμε να έχουμε </a:t>
            </a:r>
            <a:r>
              <a:rPr lang="el-GR" sz="3400" dirty="0">
                <a:solidFill>
                  <a:srgbClr val="00FFFF"/>
                </a:solidFill>
                <a:latin typeface="Arial" charset="0"/>
                <a:cs typeface="Arial" charset="0"/>
                <a:sym typeface="Cabin"/>
              </a:rPr>
              <a:t>πρόσβαση</a:t>
            </a:r>
            <a:r>
              <a:rPr lang="el-GR" sz="3400" u="none" strike="noStrike" cap="none" dirty="0">
                <a:solidFill>
                  <a:schemeClr val="lt1"/>
                </a:solidFill>
                <a:latin typeface="Arial" charset="0"/>
                <a:ea typeface="Arial" charset="0"/>
                <a:cs typeface="Arial" charset="0"/>
                <a:sym typeface="Cabin"/>
              </a:rPr>
              <a:t> σε μια συγκεκριμένη λέξη ή να </a:t>
            </a:r>
            <a:r>
              <a:rPr lang="el-GR" sz="3400" dirty="0">
                <a:solidFill>
                  <a:srgbClr val="FFFF00"/>
                </a:solidFill>
                <a:latin typeface="Arial" charset="0"/>
                <a:cs typeface="Arial" charset="0"/>
                <a:sym typeface="Cabin"/>
              </a:rPr>
              <a:t>διατρέξουμε</a:t>
            </a:r>
            <a:r>
              <a:rPr lang="el-GR" sz="3400" u="none" strike="noStrike" cap="none" dirty="0">
                <a:solidFill>
                  <a:schemeClr val="lt1"/>
                </a:solidFill>
                <a:latin typeface="Arial" charset="0"/>
                <a:ea typeface="Arial" charset="0"/>
                <a:cs typeface="Arial" charset="0"/>
                <a:sym typeface="Cabin"/>
              </a:rPr>
              <a:t> όλες τις λέξεις</a:t>
            </a:r>
            <a:r>
              <a:rPr lang="en-US" sz="3400" u="none" strike="noStrike" cap="none" dirty="0">
                <a:solidFill>
                  <a:schemeClr val="lt1"/>
                </a:solidFill>
                <a:latin typeface="Arial" charset="0"/>
                <a:ea typeface="Arial" charset="0"/>
                <a:cs typeface="Arial" charset="0"/>
                <a:sym typeface="Cabin"/>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Shape 320"/>
          <p:cNvSpPr txBox="1"/>
          <p:nvPr/>
        </p:nvSpPr>
        <p:spPr>
          <a:xfrm>
            <a:off x="965199" y="1085851"/>
            <a:ext cx="9364664" cy="7023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&gt;&gt;&gt; </a:t>
            </a:r>
            <a:r>
              <a:rPr lang="el-GR" sz="2600" i="0" u="none" strike="noStrike" cap="none" dirty="0">
                <a:solidFill>
                  <a:srgbClr val="00FF00"/>
                </a:solidFill>
                <a:latin typeface="Courier"/>
                <a:ea typeface="Courier"/>
                <a:cs typeface="Courier"/>
                <a:sym typeface="Courier New"/>
              </a:rPr>
              <a:t>γραμμή</a:t>
            </a:r>
            <a:r>
              <a:rPr lang="en-US" sz="2600" i="0" u="none" strike="noStrike" cap="none" dirty="0">
                <a:solidFill>
                  <a:srgbClr val="FF7F00"/>
                </a:solidFill>
                <a:latin typeface="Courier"/>
                <a:ea typeface="Courier"/>
                <a:cs typeface="Courier"/>
                <a:sym typeface="Courier New"/>
              </a:rPr>
              <a:t> </a:t>
            </a:r>
            <a:r>
              <a:rPr lang="en-US" sz="2600" i="0" u="none" strike="noStrike" cap="none" dirty="0">
                <a:solidFill>
                  <a:schemeClr val="lt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 'A lot               of spaces</a:t>
            </a:r>
            <a:r>
              <a:rPr lang="en-US" sz="2600"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err="1">
                <a:solidFill>
                  <a:srgbClr val="00FF00"/>
                </a:solidFill>
                <a:latin typeface="Courier"/>
                <a:ea typeface="Courier"/>
                <a:cs typeface="Courier"/>
                <a:sym typeface="Courier New"/>
              </a:rPr>
              <a:t>etc</a:t>
            </a:r>
            <a:r>
              <a:rPr lang="en-US" sz="2600" i="0" u="none" strike="noStrike" cap="none" dirty="0">
                <a:solidFill>
                  <a:srgbClr val="FF7F00"/>
                </a:solidFill>
                <a:latin typeface="Courier"/>
                <a:ea typeface="Courier"/>
                <a:cs typeface="Courier"/>
                <a:sym typeface="Courier New"/>
              </a:rPr>
              <a:t> </a:t>
            </a:r>
            <a:r>
              <a:rPr lang="en-US" sz="2600" i="0" u="none" strike="noStrike" cap="none" dirty="0">
                <a:solidFill>
                  <a:schemeClr val="lt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γραμμή</a:t>
            </a:r>
            <a:r>
              <a:rPr lang="en-US" sz="2600" i="0" u="none" strike="noStrike" cap="none" dirty="0">
                <a:solidFill>
                  <a:srgbClr val="00FF00"/>
                </a:solidFill>
                <a:latin typeface="Courier"/>
                <a:ea typeface="Courier"/>
                <a:cs typeface="Courier"/>
                <a:sym typeface="Courier New"/>
              </a:rPr>
              <a:t>.</a:t>
            </a:r>
            <a:r>
              <a:rPr lang="en-US" sz="2600" i="0" u="none" strike="noStrike" cap="none" dirty="0">
                <a:solidFill>
                  <a:srgbClr val="FF00FF"/>
                </a:solidFill>
                <a:latin typeface="Courier"/>
                <a:ea typeface="Courier"/>
                <a:cs typeface="Courier"/>
                <a:sym typeface="Courier New"/>
              </a:rPr>
              <a:t>split</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print(</a:t>
            </a:r>
            <a:r>
              <a:rPr lang="en-US" sz="2600" i="0" u="none" strike="noStrike" cap="none" dirty="0" err="1">
                <a:solidFill>
                  <a:srgbClr val="00FF00"/>
                </a:solidFill>
                <a:latin typeface="Courier"/>
                <a:ea typeface="Courier"/>
                <a:cs typeface="Courier"/>
                <a:sym typeface="Courier New"/>
              </a:rPr>
              <a:t>etc</a:t>
            </a:r>
            <a:r>
              <a:rPr lang="en-US" sz="26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['A', 'lot', 'of', 'spaces']</a:t>
            </a: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&gt;&gt;&gt;</a:t>
            </a: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&gt;&gt;&gt; </a:t>
            </a:r>
            <a:r>
              <a:rPr lang="el-GR" sz="2600" i="0" u="none" strike="noStrike" cap="none" dirty="0">
                <a:solidFill>
                  <a:srgbClr val="00FF00"/>
                </a:solidFill>
                <a:latin typeface="Courier"/>
                <a:ea typeface="Courier"/>
                <a:cs typeface="Courier"/>
                <a:sym typeface="Courier New"/>
              </a:rPr>
              <a:t>γραμμή</a:t>
            </a:r>
            <a:r>
              <a:rPr lang="en-US" sz="2600" i="0" u="none" strike="noStrike" cap="none" dirty="0">
                <a:solidFill>
                  <a:srgbClr val="FF7F00"/>
                </a:solidFill>
                <a:latin typeface="Courier"/>
                <a:ea typeface="Courier"/>
                <a:cs typeface="Courier"/>
                <a:sym typeface="Courier New"/>
              </a:rPr>
              <a:t> </a:t>
            </a:r>
            <a:r>
              <a:rPr lang="en-US" sz="2600" i="0" u="none" strike="noStrike" cap="none" dirty="0">
                <a:solidFill>
                  <a:schemeClr val="lt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 </a:t>
            </a:r>
            <a:r>
              <a:rPr lang="en-US" sz="2600" dirty="0">
                <a:solidFill>
                  <a:srgbClr val="FF7F00"/>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πρώτο</a:t>
            </a:r>
            <a:r>
              <a:rPr lang="en-US" sz="2600" i="0" u="none" strike="noStrike" cap="none" dirty="0">
                <a:solidFill>
                  <a:srgbClr val="00FFFF"/>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δεύτερο</a:t>
            </a:r>
            <a:r>
              <a:rPr lang="en-US" sz="2600" i="0" u="none" strike="noStrike" cap="none" dirty="0">
                <a:solidFill>
                  <a:srgbClr val="00FFFF"/>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τρίτο</a:t>
            </a:r>
            <a:r>
              <a:rPr lang="en-US" sz="2600"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&gt;&gt;&gt; </a:t>
            </a:r>
            <a:r>
              <a:rPr lang="el-GR" sz="2600" i="0" u="none" strike="noStrike" cap="none" dirty="0" err="1">
                <a:solidFill>
                  <a:srgbClr val="00FF00"/>
                </a:solidFill>
                <a:latin typeface="Courier"/>
                <a:ea typeface="Courier"/>
                <a:cs typeface="Courier"/>
                <a:sym typeface="Courier New"/>
              </a:rPr>
              <a:t>αντικ</a:t>
            </a:r>
            <a:r>
              <a:rPr lang="en-US" sz="2600" i="0" u="none" strike="noStrike" cap="none" dirty="0">
                <a:solidFill>
                  <a:srgbClr val="FF7F00"/>
                </a:solidFill>
                <a:latin typeface="Courier"/>
                <a:ea typeface="Courier"/>
                <a:cs typeface="Courier"/>
                <a:sym typeface="Courier New"/>
              </a:rPr>
              <a:t> </a:t>
            </a:r>
            <a:r>
              <a:rPr lang="en-US" sz="2600" i="0" u="none" strike="noStrike" cap="none" dirty="0">
                <a:solidFill>
                  <a:schemeClr val="lt1"/>
                </a:solidFill>
                <a:latin typeface="Courier"/>
                <a:ea typeface="Courier"/>
                <a:cs typeface="Courier"/>
                <a:sym typeface="Courier New"/>
              </a:rPr>
              <a:t>=</a:t>
            </a:r>
            <a:r>
              <a:rPr lang="en-US" sz="2600" i="0" u="none" strike="noStrike" cap="none" dirty="0">
                <a:solidFill>
                  <a:srgbClr val="00FF00"/>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γραμμή</a:t>
            </a:r>
            <a:r>
              <a:rPr lang="en-US" sz="2600" i="0" u="none" strike="noStrike" cap="none" dirty="0">
                <a:solidFill>
                  <a:srgbClr val="FF00FF"/>
                </a:solidFill>
                <a:latin typeface="Courier"/>
                <a:ea typeface="Courier"/>
                <a:cs typeface="Courier"/>
                <a:sym typeface="Courier New"/>
              </a:rPr>
              <a:t>.split</a:t>
            </a:r>
            <a:r>
              <a:rPr lang="en-US" sz="2600" i="0" u="none" strike="noStrike" cap="none" dirty="0">
                <a:solidFill>
                  <a:schemeClr val="lt1"/>
                </a:solidFill>
                <a:latin typeface="Courier"/>
                <a:ea typeface="Courier"/>
                <a:cs typeface="Courier"/>
                <a:sym typeface="Courier New"/>
              </a:rPr>
              <a:t>()</a:t>
            </a:r>
          </a:p>
          <a:p>
            <a:pPr>
              <a:buClr>
                <a:schemeClr val="lt1"/>
              </a:buClr>
              <a:buSzPct val="25000"/>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print(</a:t>
            </a:r>
            <a:r>
              <a:rPr lang="el-GR" sz="2600" i="0" u="none" strike="noStrike" cap="none" dirty="0" err="1">
                <a:solidFill>
                  <a:srgbClr val="00FF00"/>
                </a:solidFill>
                <a:latin typeface="Courier"/>
                <a:ea typeface="Courier"/>
                <a:cs typeface="Courier"/>
                <a:sym typeface="Courier New"/>
              </a:rPr>
              <a:t>αντικ</a:t>
            </a:r>
            <a:r>
              <a:rPr lang="en-US" sz="2600" dirty="0">
                <a:solidFill>
                  <a:srgbClr val="FFFF00"/>
                </a:solidFill>
                <a:latin typeface="Courier"/>
                <a:ea typeface="Courier"/>
                <a:cs typeface="Courier"/>
                <a:sym typeface="Courier New"/>
              </a:rPr>
              <a:t>)</a:t>
            </a:r>
            <a:endParaRPr lang="en-US" sz="26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a:t>
            </a:r>
            <a:r>
              <a:rPr lang="el-GR" sz="2600" i="0" u="none" strike="noStrike" cap="none" dirty="0">
                <a:solidFill>
                  <a:schemeClr val="lt1"/>
                </a:solidFill>
                <a:latin typeface="Courier"/>
                <a:ea typeface="Courier"/>
                <a:cs typeface="Courier"/>
                <a:sym typeface="Courier New"/>
              </a:rPr>
              <a:t>πρώτο</a:t>
            </a:r>
            <a:r>
              <a:rPr lang="en-US" sz="2600" i="0" u="none" strike="noStrike" cap="none" dirty="0">
                <a:solidFill>
                  <a:schemeClr val="lt1"/>
                </a:solidFill>
                <a:latin typeface="Courier"/>
                <a:ea typeface="Courier"/>
                <a:cs typeface="Courier"/>
                <a:sym typeface="Courier New"/>
              </a:rPr>
              <a:t>;</a:t>
            </a:r>
            <a:r>
              <a:rPr lang="el-GR" sz="2600" i="0" u="none" strike="noStrike" cap="none" dirty="0">
                <a:solidFill>
                  <a:schemeClr val="lt1"/>
                </a:solidFill>
                <a:latin typeface="Courier"/>
                <a:ea typeface="Courier"/>
                <a:cs typeface="Courier"/>
                <a:sym typeface="Courier New"/>
              </a:rPr>
              <a:t>δεύτερο</a:t>
            </a:r>
            <a:r>
              <a:rPr lang="en-US" sz="2600" i="0" u="none" strike="noStrike" cap="none" dirty="0">
                <a:solidFill>
                  <a:schemeClr val="lt1"/>
                </a:solidFill>
                <a:latin typeface="Courier"/>
                <a:ea typeface="Courier"/>
                <a:cs typeface="Courier"/>
                <a:sym typeface="Courier New"/>
              </a:rPr>
              <a:t>;</a:t>
            </a:r>
            <a:r>
              <a:rPr lang="el-GR" sz="2600" i="0" u="none" strike="noStrike" cap="none" dirty="0">
                <a:solidFill>
                  <a:schemeClr val="lt1"/>
                </a:solidFill>
                <a:latin typeface="Courier"/>
                <a:ea typeface="Courier"/>
                <a:cs typeface="Courier"/>
                <a:sym typeface="Courier New"/>
              </a:rPr>
              <a:t>τρίτο</a:t>
            </a:r>
            <a:r>
              <a:rPr lang="en-US" sz="2600" i="0" u="none" strike="noStrike" cap="none" dirty="0">
                <a:solidFill>
                  <a:schemeClr val="lt1"/>
                </a:solidFill>
                <a:latin typeface="Courier"/>
                <a:ea typeface="Courier"/>
                <a:cs typeface="Courier"/>
                <a:sym typeface="Courier New"/>
              </a:rPr>
              <a:t>']</a:t>
            </a:r>
          </a:p>
          <a:p>
            <a:pPr>
              <a:buClr>
                <a:schemeClr val="lt1"/>
              </a:buClr>
              <a:buSzPct val="25000"/>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print(</a:t>
            </a:r>
            <a:r>
              <a:rPr lang="en-US" sz="2600" i="0" u="none" strike="noStrike" cap="none" dirty="0" err="1">
                <a:solidFill>
                  <a:srgbClr val="FF00FF"/>
                </a:solidFill>
                <a:latin typeface="Courier"/>
                <a:ea typeface="Courier"/>
                <a:cs typeface="Courier"/>
                <a:sym typeface="Courier New"/>
              </a:rPr>
              <a:t>len</a:t>
            </a:r>
            <a:r>
              <a:rPr lang="en-US" sz="2600" i="0" u="none" strike="noStrike" cap="none" dirty="0">
                <a:solidFill>
                  <a:schemeClr val="lt1"/>
                </a:solidFill>
                <a:latin typeface="Courier"/>
                <a:ea typeface="Courier"/>
                <a:cs typeface="Courier"/>
                <a:sym typeface="Courier New"/>
              </a:rPr>
              <a:t>(</a:t>
            </a:r>
            <a:r>
              <a:rPr lang="el-GR" sz="2600" i="0" u="none" strike="noStrike" cap="none" dirty="0" err="1">
                <a:solidFill>
                  <a:srgbClr val="00FF00"/>
                </a:solidFill>
                <a:latin typeface="Courier"/>
                <a:ea typeface="Courier"/>
                <a:cs typeface="Courier"/>
                <a:sym typeface="Courier New"/>
              </a:rPr>
              <a:t>αντικ</a:t>
            </a:r>
            <a:r>
              <a:rPr lang="en-US" sz="2600" i="0" u="none" strike="noStrike" cap="none" dirty="0">
                <a:solidFill>
                  <a:schemeClr val="lt1"/>
                </a:solidFill>
                <a:latin typeface="Courier"/>
                <a:ea typeface="Courier"/>
                <a:cs typeface="Courier"/>
                <a:sym typeface="Courier New"/>
              </a:rPr>
              <a:t>)</a:t>
            </a:r>
            <a:r>
              <a:rPr lang="en-US" sz="2600" dirty="0">
                <a:solidFill>
                  <a:srgbClr val="FFFF00"/>
                </a:solidFill>
                <a:latin typeface="Courier"/>
                <a:ea typeface="Courier"/>
                <a:cs typeface="Courier"/>
                <a:sym typeface="Courier New"/>
              </a:rPr>
              <a:t>)</a:t>
            </a:r>
            <a:endParaRPr lang="en-US" sz="26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1</a:t>
            </a: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&gt;&gt;&gt; </a:t>
            </a:r>
            <a:r>
              <a:rPr lang="el-GR" sz="2600" i="0" u="none" strike="noStrike" cap="none" dirty="0" err="1">
                <a:solidFill>
                  <a:srgbClr val="00FF00"/>
                </a:solidFill>
                <a:latin typeface="Courier"/>
                <a:ea typeface="Courier"/>
                <a:cs typeface="Courier"/>
                <a:sym typeface="Courier New"/>
              </a:rPr>
              <a:t>αντικ</a:t>
            </a:r>
            <a:r>
              <a:rPr lang="en-US" sz="2600" i="0" u="none" strike="noStrike" cap="none" dirty="0">
                <a:solidFill>
                  <a:srgbClr val="FF7F00"/>
                </a:solidFill>
                <a:latin typeface="Courier"/>
                <a:ea typeface="Courier"/>
                <a:cs typeface="Courier"/>
                <a:sym typeface="Courier New"/>
              </a:rPr>
              <a:t> </a:t>
            </a:r>
            <a:r>
              <a:rPr lang="en-US" sz="2600" i="0" u="none" strike="noStrike" cap="none" dirty="0">
                <a:solidFill>
                  <a:schemeClr val="lt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γραμμή</a:t>
            </a:r>
            <a:r>
              <a:rPr lang="en-US" sz="2600" i="0" u="none" strike="noStrike" cap="none" dirty="0">
                <a:solidFill>
                  <a:srgbClr val="FF00FF"/>
                </a:solidFill>
                <a:latin typeface="Courier"/>
                <a:ea typeface="Courier"/>
                <a:cs typeface="Courier"/>
                <a:sym typeface="Courier New"/>
              </a:rPr>
              <a:t>.split</a:t>
            </a:r>
            <a:r>
              <a:rPr lang="en-US" sz="2600" i="0" u="none" strike="noStrike" cap="none" dirty="0">
                <a:solidFill>
                  <a:schemeClr val="lt1"/>
                </a:solidFill>
                <a:latin typeface="Courier"/>
                <a:ea typeface="Courier"/>
                <a:cs typeface="Courier"/>
                <a:sym typeface="Courier New"/>
              </a:rPr>
              <a:t>(</a:t>
            </a:r>
            <a:r>
              <a:rPr lang="en-US" sz="2600" i="0" u="none" strike="noStrike" cap="none" dirty="0">
                <a:solidFill>
                  <a:srgbClr val="00FFFF"/>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a:t>
            </a:r>
          </a:p>
          <a:p>
            <a:pPr>
              <a:buClr>
                <a:schemeClr val="lt1"/>
              </a:buClr>
              <a:buSzPct val="25000"/>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print(</a:t>
            </a:r>
            <a:r>
              <a:rPr lang="el-GR" sz="2600" i="0" u="none" strike="noStrike" cap="none" dirty="0" err="1">
                <a:solidFill>
                  <a:srgbClr val="00FF00"/>
                </a:solidFill>
                <a:latin typeface="Courier"/>
                <a:ea typeface="Courier"/>
                <a:cs typeface="Courier"/>
                <a:sym typeface="Courier New"/>
              </a:rPr>
              <a:t>αντικ</a:t>
            </a:r>
            <a:r>
              <a:rPr lang="en-US" sz="2600" dirty="0">
                <a:solidFill>
                  <a:srgbClr val="FFFF00"/>
                </a:solidFill>
                <a:latin typeface="Courier"/>
                <a:ea typeface="Courier"/>
                <a:cs typeface="Courier"/>
                <a:sym typeface="Courier New"/>
              </a:rPr>
              <a:t>)</a:t>
            </a:r>
            <a:endParaRPr lang="en-US" sz="26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a:t>
            </a:r>
            <a:r>
              <a:rPr lang="el-GR" sz="2600" i="0" u="none" strike="noStrike" cap="none" dirty="0">
                <a:solidFill>
                  <a:schemeClr val="lt1"/>
                </a:solidFill>
                <a:latin typeface="Courier"/>
                <a:ea typeface="Courier"/>
                <a:cs typeface="Courier"/>
                <a:sym typeface="Courier New"/>
              </a:rPr>
              <a:t>πρώτο </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chemeClr val="lt1"/>
                </a:solidFill>
                <a:latin typeface="Courier"/>
                <a:ea typeface="Courier"/>
                <a:cs typeface="Courier"/>
                <a:sym typeface="Courier New"/>
              </a:rPr>
              <a:t>δεύτερο </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chemeClr val="lt1"/>
                </a:solidFill>
                <a:latin typeface="Courier"/>
                <a:ea typeface="Courier"/>
                <a:cs typeface="Courier"/>
                <a:sym typeface="Courier New"/>
              </a:rPr>
              <a:t>τρίτο </a:t>
            </a:r>
            <a:r>
              <a:rPr lang="en-US" sz="2600" i="0" u="none" strike="noStrike" cap="none" dirty="0">
                <a:solidFill>
                  <a:schemeClr val="lt1"/>
                </a:solidFill>
                <a:latin typeface="Courier"/>
                <a:ea typeface="Courier"/>
                <a:cs typeface="Courier"/>
                <a:sym typeface="Courier New"/>
              </a:rPr>
              <a:t>']</a:t>
            </a:r>
          </a:p>
          <a:p>
            <a:pPr>
              <a:buClr>
                <a:schemeClr val="lt1"/>
              </a:buClr>
              <a:buSzPct val="25000"/>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print(</a:t>
            </a:r>
            <a:r>
              <a:rPr lang="en-US" sz="2600" i="0" u="none" strike="noStrike" cap="none" dirty="0" err="1">
                <a:solidFill>
                  <a:srgbClr val="FF00FF"/>
                </a:solidFill>
                <a:latin typeface="Courier"/>
                <a:ea typeface="Courier"/>
                <a:cs typeface="Courier"/>
                <a:sym typeface="Courier New"/>
              </a:rPr>
              <a:t>len</a:t>
            </a:r>
            <a:r>
              <a:rPr lang="en-US" sz="2600" i="0" u="none" strike="noStrike" cap="none" dirty="0">
                <a:solidFill>
                  <a:schemeClr val="lt1"/>
                </a:solidFill>
                <a:latin typeface="Courier"/>
                <a:ea typeface="Courier"/>
                <a:cs typeface="Courier"/>
                <a:sym typeface="Courier New"/>
              </a:rPr>
              <a:t>(</a:t>
            </a:r>
            <a:r>
              <a:rPr lang="el-GR" sz="2600" i="0" u="none" strike="noStrike" cap="none" dirty="0" err="1">
                <a:solidFill>
                  <a:srgbClr val="00FF00"/>
                </a:solidFill>
                <a:latin typeface="Courier"/>
                <a:ea typeface="Courier"/>
                <a:cs typeface="Courier"/>
                <a:sym typeface="Courier New"/>
              </a:rPr>
              <a:t>αντικ</a:t>
            </a:r>
            <a:r>
              <a:rPr lang="en-US" sz="2600" i="0" u="none" strike="noStrike" cap="none" dirty="0">
                <a:solidFill>
                  <a:schemeClr val="lt1"/>
                </a:solidFill>
                <a:latin typeface="Courier"/>
                <a:ea typeface="Courier"/>
                <a:cs typeface="Courier"/>
                <a:sym typeface="Courier New"/>
              </a:rPr>
              <a:t>)</a:t>
            </a:r>
            <a:r>
              <a:rPr lang="en-US" sz="2600" dirty="0">
                <a:solidFill>
                  <a:srgbClr val="FFFF00"/>
                </a:solidFill>
                <a:latin typeface="Courier"/>
                <a:ea typeface="Courier"/>
                <a:cs typeface="Courier"/>
                <a:sym typeface="Courier New"/>
              </a:rPr>
              <a:t>)</a:t>
            </a:r>
            <a:endParaRPr lang="en-US" sz="26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3</a:t>
            </a:r>
          </a:p>
          <a:p>
            <a:pPr marL="0" marR="0" lvl="0" indent="0" algn="l" rtl="0">
              <a:lnSpc>
                <a:spcPct val="100000"/>
              </a:lnSpc>
              <a:spcBef>
                <a:spcPts val="0"/>
              </a:spcBef>
              <a:spcAft>
                <a:spcPts val="0"/>
              </a:spcAft>
              <a:buClr>
                <a:schemeClr val="lt1"/>
              </a:buClr>
              <a:buSzPct val="25000"/>
              <a:buFont typeface="Courier New"/>
              <a:buNone/>
            </a:pPr>
            <a:r>
              <a:rPr lang="en-US" sz="2600" i="0" u="none" strike="noStrike" cap="none" dirty="0">
                <a:solidFill>
                  <a:schemeClr val="lt1"/>
                </a:solidFill>
                <a:latin typeface="Courier"/>
                <a:ea typeface="Courier"/>
                <a:cs typeface="Courier"/>
                <a:sym typeface="Courier New"/>
              </a:rPr>
              <a:t>&gt;&gt;&gt; </a:t>
            </a:r>
          </a:p>
        </p:txBody>
      </p:sp>
      <p:sp>
        <p:nvSpPr>
          <p:cNvPr id="321" name="Shape 321"/>
          <p:cNvSpPr txBox="1"/>
          <p:nvPr/>
        </p:nvSpPr>
        <p:spPr>
          <a:xfrm>
            <a:off x="9226644" y="2031185"/>
            <a:ext cx="6490311" cy="4676729"/>
          </a:xfrm>
          <a:prstGeom prst="rect">
            <a:avLst/>
          </a:prstGeom>
          <a:noFill/>
          <a:ln>
            <a:noFill/>
          </a:ln>
        </p:spPr>
        <p:txBody>
          <a:bodyPr lIns="0" tIns="0" rIns="0" bIns="0" anchor="ctr" anchorCtr="0">
            <a:noAutofit/>
          </a:bodyPr>
          <a:lstStyle/>
          <a:p>
            <a:pPr marL="457200" marR="0" lvl="0" indent="-419100" rtl="0">
              <a:lnSpc>
                <a:spcPct val="150000"/>
              </a:lnSpc>
              <a:spcBef>
                <a:spcPts val="0"/>
              </a:spcBef>
              <a:spcAft>
                <a:spcPts val="0"/>
              </a:spcAft>
              <a:buClr>
                <a:schemeClr val="lt1"/>
              </a:buClr>
              <a:buSzPct val="100000"/>
              <a:buFont typeface="Cabin"/>
              <a:buChar char="●"/>
            </a:pPr>
            <a:r>
              <a:rPr lang="el-GR" sz="3000" u="none" strike="noStrike" cap="none" dirty="0">
                <a:solidFill>
                  <a:schemeClr val="lt1"/>
                </a:solidFill>
                <a:latin typeface="Arial" charset="0"/>
                <a:ea typeface="Arial" charset="0"/>
                <a:cs typeface="Arial" charset="0"/>
                <a:sym typeface="Cabin"/>
              </a:rPr>
              <a:t>Όταν δεν καθορίζετε έναν </a:t>
            </a:r>
            <a:r>
              <a:rPr lang="el-GR" sz="3000" dirty="0" err="1">
                <a:solidFill>
                  <a:srgbClr val="00FFFF"/>
                </a:solidFill>
                <a:latin typeface="Arial" charset="0"/>
                <a:cs typeface="Arial" charset="0"/>
                <a:sym typeface="Cabin"/>
              </a:rPr>
              <a:t>οριοθέτη</a:t>
            </a:r>
            <a:r>
              <a:rPr lang="el-GR" sz="3000" u="none" strike="noStrike" cap="none" dirty="0">
                <a:solidFill>
                  <a:schemeClr val="lt1"/>
                </a:solidFill>
                <a:latin typeface="Arial" charset="0"/>
                <a:ea typeface="Arial" charset="0"/>
                <a:cs typeface="Arial" charset="0"/>
                <a:sym typeface="Cabin"/>
              </a:rPr>
              <a:t>, πολλα</a:t>
            </a:r>
            <a:r>
              <a:rPr lang="el-GR" sz="3000" dirty="0">
                <a:solidFill>
                  <a:schemeClr val="lt1"/>
                </a:solidFill>
                <a:latin typeface="Arial" charset="0"/>
                <a:ea typeface="Arial" charset="0"/>
                <a:cs typeface="Arial" charset="0"/>
                <a:sym typeface="Cabin"/>
              </a:rPr>
              <a:t>πλά κενά</a:t>
            </a:r>
            <a:r>
              <a:rPr lang="el-GR" sz="3000" u="none" strike="noStrike" cap="none" dirty="0">
                <a:solidFill>
                  <a:schemeClr val="lt1"/>
                </a:solidFill>
                <a:latin typeface="Arial" charset="0"/>
                <a:ea typeface="Arial" charset="0"/>
                <a:cs typeface="Arial" charset="0"/>
                <a:sym typeface="Cabin"/>
              </a:rPr>
              <a:t> αντιμετωπίζονται σαν ένας </a:t>
            </a:r>
            <a:r>
              <a:rPr lang="el-GR" sz="3000" u="none" strike="noStrike" cap="none" dirty="0" err="1">
                <a:solidFill>
                  <a:schemeClr val="lt1"/>
                </a:solidFill>
                <a:latin typeface="Arial" charset="0"/>
                <a:ea typeface="Arial" charset="0"/>
                <a:cs typeface="Arial" charset="0"/>
                <a:sym typeface="Cabin"/>
              </a:rPr>
              <a:t>οριοθέτης</a:t>
            </a:r>
            <a:endParaRPr lang="en-US" sz="3000" u="none" strike="noStrike" cap="none" dirty="0">
              <a:solidFill>
                <a:schemeClr val="lt1"/>
              </a:solidFill>
              <a:latin typeface="Arial" charset="0"/>
              <a:ea typeface="Arial" charset="0"/>
              <a:cs typeface="Arial" charset="0"/>
              <a:sym typeface="Cabin"/>
            </a:endParaRPr>
          </a:p>
          <a:p>
            <a:pPr marL="457200" marR="0" lvl="0" indent="-419100" rtl="0">
              <a:lnSpc>
                <a:spcPct val="150000"/>
              </a:lnSpc>
              <a:spcBef>
                <a:spcPts val="0"/>
              </a:spcBef>
              <a:spcAft>
                <a:spcPts val="0"/>
              </a:spcAft>
              <a:buClr>
                <a:schemeClr val="lt1"/>
              </a:buClr>
              <a:buSzPct val="100000"/>
              <a:buFont typeface="Cabin"/>
              <a:buChar char="●"/>
            </a:pPr>
            <a:endParaRPr lang="en-US" sz="3000" u="none" strike="noStrike" cap="none" dirty="0">
              <a:solidFill>
                <a:schemeClr val="lt1"/>
              </a:solidFill>
              <a:latin typeface="Arial" charset="0"/>
              <a:ea typeface="Arial" charset="0"/>
              <a:cs typeface="Arial" charset="0"/>
              <a:sym typeface="Cabin"/>
            </a:endParaRPr>
          </a:p>
          <a:p>
            <a:pPr marL="457200" marR="0" lvl="0" indent="-419100" rtl="0">
              <a:lnSpc>
                <a:spcPct val="150000"/>
              </a:lnSpc>
              <a:spcBef>
                <a:spcPts val="0"/>
              </a:spcBef>
              <a:spcAft>
                <a:spcPts val="0"/>
              </a:spcAft>
              <a:buClr>
                <a:schemeClr val="lt1"/>
              </a:buClr>
              <a:buSzPct val="100000"/>
              <a:buFont typeface="Cabin"/>
              <a:buChar char="●"/>
            </a:pPr>
            <a:r>
              <a:rPr lang="el-GR" sz="3000" u="none" strike="noStrike" cap="none" dirty="0">
                <a:solidFill>
                  <a:schemeClr val="lt1"/>
                </a:solidFill>
                <a:latin typeface="Arial" charset="0"/>
                <a:ea typeface="Arial" charset="0"/>
                <a:cs typeface="Arial" charset="0"/>
                <a:sym typeface="Cabin"/>
              </a:rPr>
              <a:t>Μπορείτε να καθορίσετε ποιον χαρακτήρα </a:t>
            </a:r>
            <a:r>
              <a:rPr lang="el-GR" sz="3000" dirty="0">
                <a:solidFill>
                  <a:srgbClr val="00FFFF"/>
                </a:solidFill>
                <a:latin typeface="Arial" charset="0"/>
                <a:cs typeface="Arial" charset="0"/>
                <a:sym typeface="Cabin"/>
              </a:rPr>
              <a:t>οριοθέτησης</a:t>
            </a:r>
            <a:r>
              <a:rPr lang="el-GR" sz="3000" u="none" strike="noStrike" cap="none" dirty="0">
                <a:solidFill>
                  <a:schemeClr val="lt1"/>
                </a:solidFill>
                <a:latin typeface="Arial" charset="0"/>
                <a:ea typeface="Arial" charset="0"/>
                <a:cs typeface="Arial" charset="0"/>
                <a:sym typeface="Cabin"/>
              </a:rPr>
              <a:t> θα χρησιμοποιήσετε στο </a:t>
            </a:r>
            <a:r>
              <a:rPr lang="el-GR" sz="3000" dirty="0">
                <a:solidFill>
                  <a:srgbClr val="FF00FF"/>
                </a:solidFill>
                <a:latin typeface="Arial" charset="0"/>
                <a:cs typeface="Arial" charset="0"/>
                <a:sym typeface="Cabin"/>
              </a:rPr>
              <a:t>διαχωρισμό</a:t>
            </a:r>
            <a:endParaRPr lang="en-US" sz="3000" u="none" strike="noStrike" cap="none" dirty="0">
              <a:solidFill>
                <a:srgbClr val="FF00FF"/>
              </a:solidFill>
              <a:latin typeface="Arial" charset="0"/>
              <a:ea typeface="Arial" charset="0"/>
              <a:cs typeface="Arial" charset="0"/>
              <a:sym typeface="Cabin"/>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Shape 326"/>
          <p:cNvSpPr txBox="1"/>
          <p:nvPr/>
        </p:nvSpPr>
        <p:spPr>
          <a:xfrm>
            <a:off x="2526075" y="2058975"/>
            <a:ext cx="9152578" cy="3324300"/>
          </a:xfrm>
          <a:prstGeom prst="rect">
            <a:avLst/>
          </a:prstGeom>
          <a:noFill/>
          <a:ln w="12700" cap="rnd" cmpd="sng">
            <a:solidFill>
              <a:schemeClr val="lt1"/>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400" dirty="0">
                <a:solidFill>
                  <a:srgbClr val="00FF00"/>
                </a:solidFill>
                <a:latin typeface="Courier"/>
                <a:ea typeface="Courier"/>
                <a:cs typeface="Courier"/>
                <a:sym typeface="Courier New"/>
              </a:rPr>
              <a:t> </a:t>
            </a:r>
            <a:r>
              <a:rPr lang="en-US" sz="2400" i="0" u="none" strike="noStrike" cap="none" dirty="0" err="1">
                <a:solidFill>
                  <a:srgbClr val="00FF00"/>
                </a:solidFill>
                <a:latin typeface="Courier"/>
                <a:ea typeface="Courier"/>
                <a:cs typeface="Courier"/>
                <a:sym typeface="Courier New"/>
              </a:rPr>
              <a:t>fhand</a:t>
            </a:r>
            <a:r>
              <a:rPr lang="en-US" sz="2400" i="0" u="none" strike="noStrike" cap="none" dirty="0">
                <a:solidFill>
                  <a:schemeClr val="lt1"/>
                </a:solidFill>
                <a:latin typeface="Courier"/>
                <a:ea typeface="Courier"/>
                <a:cs typeface="Courier"/>
                <a:sym typeface="Courier New"/>
              </a:rPr>
              <a:t> = </a:t>
            </a:r>
            <a:r>
              <a:rPr lang="en-US" sz="2400" i="0" u="none" strike="noStrike" cap="none" dirty="0">
                <a:solidFill>
                  <a:srgbClr val="FF00FF"/>
                </a:solidFill>
                <a:latin typeface="Courier"/>
                <a:ea typeface="Courier"/>
                <a:cs typeface="Courier"/>
                <a:sym typeface="Courier New"/>
              </a:rPr>
              <a:t>open</a:t>
            </a:r>
            <a:r>
              <a:rPr lang="en-US" sz="2400" i="0" u="none" strike="noStrike" cap="none" dirty="0">
                <a:solidFill>
                  <a:schemeClr val="lt1"/>
                </a:solidFill>
                <a:latin typeface="Courier"/>
                <a:ea typeface="Courier"/>
                <a:cs typeface="Courier"/>
                <a:sym typeface="Courier New"/>
              </a:rPr>
              <a:t>('</a:t>
            </a:r>
            <a:r>
              <a:rPr lang="en-US" sz="2400" i="0" u="none" strike="noStrike" cap="none" dirty="0" err="1">
                <a:solidFill>
                  <a:schemeClr val="lt1"/>
                </a:solidFill>
                <a:latin typeface="Courier"/>
                <a:ea typeface="Courier"/>
                <a:cs typeface="Courier"/>
                <a:sym typeface="Courier New"/>
              </a:rPr>
              <a:t>mbox-short.txt</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400" dirty="0">
                <a:solidFill>
                  <a:srgbClr val="FFFF00"/>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for</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in</a:t>
            </a:r>
            <a:r>
              <a:rPr lang="en-US" sz="2400" i="0" u="none" strike="noStrike" cap="none" dirty="0">
                <a:solidFill>
                  <a:schemeClr val="lt1"/>
                </a:solidFill>
                <a:latin typeface="Courier"/>
                <a:ea typeface="Courier"/>
                <a:cs typeface="Courier"/>
                <a:sym typeface="Courier New"/>
              </a:rPr>
              <a:t> </a:t>
            </a:r>
            <a:r>
              <a:rPr lang="en-US" sz="2400" i="0" u="none" strike="noStrike" cap="none" dirty="0" err="1">
                <a:solidFill>
                  <a:srgbClr val="00FF00"/>
                </a:solidFill>
                <a:latin typeface="Courier"/>
                <a:ea typeface="Courier"/>
                <a:cs typeface="Courier"/>
                <a:sym typeface="Courier New"/>
              </a:rPr>
              <a:t>fhand</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a:cs typeface="Courier"/>
                <a:sym typeface="Courier New"/>
              </a:rPr>
              <a:t>    </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rgbClr val="FF00FF"/>
                </a:solidFill>
                <a:latin typeface="Courier"/>
                <a:ea typeface="Courier"/>
                <a:cs typeface="Courier"/>
                <a:sym typeface="Courier New"/>
              </a:rPr>
              <a:t>.</a:t>
            </a:r>
            <a:r>
              <a:rPr lang="en-US" sz="2400" i="0" u="none" strike="noStrike" cap="none" dirty="0" err="1">
                <a:solidFill>
                  <a:srgbClr val="FF00FF"/>
                </a:solidFill>
                <a:latin typeface="Courier"/>
                <a:ea typeface="Courier"/>
                <a:cs typeface="Courier"/>
                <a:sym typeface="Courier New"/>
              </a:rPr>
              <a:t>rstrip</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if not</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rgbClr val="FF00FF"/>
                </a:solidFill>
                <a:latin typeface="Courier"/>
                <a:ea typeface="Courier"/>
                <a:cs typeface="Courier"/>
                <a:sym typeface="Courier New"/>
              </a:rPr>
              <a:t>.</a:t>
            </a:r>
            <a:r>
              <a:rPr lang="en-US" sz="2400" i="0" u="none" strike="noStrike" cap="none" dirty="0" err="1">
                <a:solidFill>
                  <a:srgbClr val="FF00FF"/>
                </a:solidFill>
                <a:latin typeface="Courier"/>
                <a:ea typeface="Courier"/>
                <a:cs typeface="Courier"/>
                <a:sym typeface="Courier New"/>
              </a:rPr>
              <a:t>startswith</a:t>
            </a:r>
            <a:r>
              <a:rPr lang="en-US" sz="2400" i="0" u="none" strike="noStrike" cap="none" dirty="0">
                <a:solidFill>
                  <a:schemeClr val="lt1"/>
                </a:solidFill>
                <a:latin typeface="Courier"/>
                <a:ea typeface="Courier"/>
                <a:cs typeface="Courier"/>
                <a:sym typeface="Courier New"/>
              </a:rPr>
              <a:t>('From ') : </a:t>
            </a:r>
            <a:r>
              <a:rPr lang="en-US" sz="2400" i="0" u="none" strike="noStrike" cap="none" dirty="0">
                <a:solidFill>
                  <a:srgbClr val="FFFF00"/>
                </a:solidFill>
                <a:latin typeface="Courier"/>
                <a:ea typeface="Courier"/>
                <a:cs typeface="Courier"/>
                <a:sym typeface="Courier New"/>
              </a:rPr>
              <a:t>continue</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λέξεις</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rgbClr val="FF00FF"/>
                </a:solidFill>
                <a:latin typeface="Courier"/>
                <a:ea typeface="Courier"/>
                <a:cs typeface="Courier"/>
                <a:sym typeface="Courier New"/>
              </a:rPr>
              <a:t>.split</a:t>
            </a:r>
            <a:r>
              <a:rPr lang="en-US" sz="2400" i="0" u="none" strike="noStrike" cap="none" dirty="0">
                <a:solidFill>
                  <a:schemeClr val="lt1"/>
                </a:solidFill>
                <a:latin typeface="Courier"/>
                <a:ea typeface="Courier"/>
                <a:cs typeface="Courier"/>
                <a:sym typeface="Courier New"/>
              </a:rPr>
              <a:t>()</a:t>
            </a:r>
          </a:p>
          <a:p>
            <a:pPr>
              <a:buClr>
                <a:schemeClr val="lt1"/>
              </a:buClr>
              <a:buSzPct val="25000"/>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print(</a:t>
            </a:r>
            <a:r>
              <a:rPr lang="el-GR" sz="2400" i="0" u="none" strike="noStrike" cap="none" dirty="0">
                <a:solidFill>
                  <a:srgbClr val="00FF00"/>
                </a:solidFill>
                <a:latin typeface="Courier"/>
                <a:ea typeface="Courier"/>
                <a:cs typeface="Courier"/>
                <a:sym typeface="Courier New"/>
              </a:rPr>
              <a:t>λέξεις</a:t>
            </a:r>
            <a:r>
              <a:rPr lang="en-US" sz="2400" i="0" u="none" strike="noStrike" cap="none" dirty="0">
                <a:solidFill>
                  <a:srgbClr val="00FFFF"/>
                </a:solidFill>
                <a:latin typeface="Courier"/>
                <a:ea typeface="Courier"/>
                <a:cs typeface="Courier"/>
                <a:sym typeface="Courier New"/>
              </a:rPr>
              <a:t>[2]</a:t>
            </a:r>
            <a:r>
              <a:rPr lang="en-US" sz="2400"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endParaRPr lang="en-US" sz="2400" b="1" i="0" u="none" strike="noStrike" cap="none" dirty="0">
              <a:solidFill>
                <a:srgbClr val="00FFFF"/>
              </a:solidFill>
              <a:latin typeface="Courier"/>
              <a:ea typeface="Courier"/>
              <a:cs typeface="Courier"/>
              <a:sym typeface="Courier New"/>
            </a:endParaRPr>
          </a:p>
        </p:txBody>
      </p:sp>
      <p:sp>
        <p:nvSpPr>
          <p:cNvPr id="327" name="Shape 327"/>
          <p:cNvSpPr txBox="1"/>
          <p:nvPr/>
        </p:nvSpPr>
        <p:spPr>
          <a:xfrm>
            <a:off x="13538200" y="2330450"/>
            <a:ext cx="816000" cy="2768700"/>
          </a:xfrm>
          <a:prstGeom prst="rect">
            <a:avLst/>
          </a:prstGeom>
          <a:noFill/>
          <a:ln>
            <a:noFill/>
          </a:ln>
        </p:spPr>
        <p:txBody>
          <a:bodyPr lIns="0" tIns="0" rIns="0" bIns="0" anchor="ctr" anchorCtr="0">
            <a:noAutofit/>
          </a:bodyPr>
          <a:lstStyle/>
          <a:p>
            <a:pPr marL="0" marR="0" lvl="0" indent="0" algn="l" rtl="0">
              <a:lnSpc>
                <a:spcPct val="115000"/>
              </a:lnSpc>
              <a:spcBef>
                <a:spcPts val="0"/>
              </a:spcBef>
              <a:spcAft>
                <a:spcPts val="0"/>
              </a:spcAft>
              <a:buClr>
                <a:srgbClr val="FF00FF"/>
              </a:buClr>
              <a:buSzPct val="25000"/>
              <a:buFont typeface="Cabin"/>
              <a:buNone/>
            </a:pPr>
            <a:r>
              <a:rPr lang="en-US" sz="3000" u="none" strike="noStrike" cap="none">
                <a:solidFill>
                  <a:srgbClr val="FF00FF"/>
                </a:solidFill>
                <a:latin typeface="Arial" charset="0"/>
                <a:ea typeface="Arial" charset="0"/>
                <a:cs typeface="Arial" charset="0"/>
                <a:sym typeface="Cabin"/>
              </a:rPr>
              <a:t>Sat</a:t>
            </a:r>
          </a:p>
          <a:p>
            <a:pPr marL="0" marR="0" lvl="0" indent="0" algn="l" rtl="0">
              <a:lnSpc>
                <a:spcPct val="115000"/>
              </a:lnSpc>
              <a:spcBef>
                <a:spcPts val="0"/>
              </a:spcBef>
              <a:spcAft>
                <a:spcPts val="0"/>
              </a:spcAft>
              <a:buClr>
                <a:srgbClr val="FF00FF"/>
              </a:buClr>
              <a:buSzPct val="25000"/>
              <a:buFont typeface="Cabin"/>
              <a:buNone/>
            </a:pPr>
            <a:r>
              <a:rPr lang="en-US" sz="3000" u="none" strike="noStrike" cap="none">
                <a:solidFill>
                  <a:srgbClr val="FF00FF"/>
                </a:solidFill>
                <a:latin typeface="Arial" charset="0"/>
                <a:ea typeface="Arial" charset="0"/>
                <a:cs typeface="Arial" charset="0"/>
                <a:sym typeface="Cabin"/>
              </a:rPr>
              <a:t>Fri</a:t>
            </a:r>
          </a:p>
          <a:p>
            <a:pPr marL="0" marR="0" lvl="0" indent="0" algn="l" rtl="0">
              <a:lnSpc>
                <a:spcPct val="115000"/>
              </a:lnSpc>
              <a:spcBef>
                <a:spcPts val="0"/>
              </a:spcBef>
              <a:spcAft>
                <a:spcPts val="0"/>
              </a:spcAft>
              <a:buClr>
                <a:srgbClr val="FF00FF"/>
              </a:buClr>
              <a:buSzPct val="25000"/>
              <a:buFont typeface="Cabin"/>
              <a:buNone/>
            </a:pPr>
            <a:r>
              <a:rPr lang="en-US" sz="3000" u="none" strike="noStrike" cap="none">
                <a:solidFill>
                  <a:srgbClr val="FF00FF"/>
                </a:solidFill>
                <a:latin typeface="Arial" charset="0"/>
                <a:ea typeface="Arial" charset="0"/>
                <a:cs typeface="Arial" charset="0"/>
                <a:sym typeface="Cabin"/>
              </a:rPr>
              <a:t>Fri</a:t>
            </a:r>
          </a:p>
          <a:p>
            <a:pPr marL="0" marR="0" lvl="0" indent="0" algn="l" rtl="0">
              <a:lnSpc>
                <a:spcPct val="115000"/>
              </a:lnSpc>
              <a:spcBef>
                <a:spcPts val="0"/>
              </a:spcBef>
              <a:spcAft>
                <a:spcPts val="0"/>
              </a:spcAft>
              <a:buClr>
                <a:srgbClr val="FF00FF"/>
              </a:buClr>
              <a:buSzPct val="25000"/>
              <a:buFont typeface="Cabin"/>
              <a:buNone/>
            </a:pPr>
            <a:r>
              <a:rPr lang="en-US" sz="3000" u="none" strike="noStrike" cap="none">
                <a:solidFill>
                  <a:srgbClr val="FF00FF"/>
                </a:solidFill>
                <a:latin typeface="Arial" charset="0"/>
                <a:ea typeface="Arial" charset="0"/>
                <a:cs typeface="Arial" charset="0"/>
                <a:sym typeface="Cabin"/>
              </a:rPr>
              <a:t>Fri</a:t>
            </a:r>
          </a:p>
          <a:p>
            <a:pPr marL="0" marR="0" lvl="0" indent="0" algn="l" rtl="0">
              <a:lnSpc>
                <a:spcPct val="115000"/>
              </a:lnSpc>
              <a:spcBef>
                <a:spcPts val="0"/>
              </a:spcBef>
              <a:spcAft>
                <a:spcPts val="0"/>
              </a:spcAft>
              <a:buClr>
                <a:srgbClr val="FF00FF"/>
              </a:buClr>
              <a:buSzPct val="25000"/>
              <a:buFont typeface="Cabin"/>
              <a:buNone/>
            </a:pPr>
            <a:r>
              <a:rPr lang="en-US" sz="3000" u="none" strike="noStrike" cap="none">
                <a:solidFill>
                  <a:srgbClr val="FF00FF"/>
                </a:solidFill>
                <a:latin typeface="Arial" charset="0"/>
                <a:ea typeface="Arial" charset="0"/>
                <a:cs typeface="Arial" charset="0"/>
                <a:sym typeface="Cabin"/>
              </a:rPr>
              <a:t>    ...</a:t>
            </a:r>
          </a:p>
        </p:txBody>
      </p:sp>
      <p:sp>
        <p:nvSpPr>
          <p:cNvPr id="328" name="Shape 328"/>
          <p:cNvSpPr txBox="1"/>
          <p:nvPr/>
        </p:nvSpPr>
        <p:spPr>
          <a:xfrm>
            <a:off x="642650" y="945775"/>
            <a:ext cx="130700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Arial"/>
              <a:buNone/>
            </a:pPr>
            <a:r>
              <a:rPr lang="en-US" sz="3600" b="0" i="0" u="none" strike="noStrike" cap="none">
                <a:solidFill>
                  <a:schemeClr val="lt1"/>
                </a:solidFill>
                <a:latin typeface="Arial"/>
                <a:ea typeface="Arial"/>
                <a:cs typeface="Arial"/>
                <a:sym typeface="Arial"/>
              </a:rPr>
              <a:t>From stephen.marquard@uct.ac.za </a:t>
            </a:r>
            <a:r>
              <a:rPr lang="en-US" sz="3600" b="0" i="0" u="none" strike="noStrike" cap="none">
                <a:solidFill>
                  <a:srgbClr val="FF00FF"/>
                </a:solidFill>
                <a:latin typeface="Arial"/>
                <a:ea typeface="Arial"/>
                <a:cs typeface="Arial"/>
                <a:sym typeface="Arial"/>
              </a:rPr>
              <a:t>Sat</a:t>
            </a:r>
            <a:r>
              <a:rPr lang="en-US" sz="3600" b="0" i="0" u="none" strike="noStrike" cap="none">
                <a:solidFill>
                  <a:schemeClr val="lt1"/>
                </a:solidFill>
                <a:latin typeface="Arial"/>
                <a:ea typeface="Arial"/>
                <a:cs typeface="Arial"/>
                <a:sym typeface="Arial"/>
              </a:rPr>
              <a:t> Jan  5 09:14:16 2008</a:t>
            </a:r>
          </a:p>
        </p:txBody>
      </p:sp>
      <p:sp>
        <p:nvSpPr>
          <p:cNvPr id="329" name="Shape 329"/>
          <p:cNvSpPr txBox="1"/>
          <p:nvPr/>
        </p:nvSpPr>
        <p:spPr>
          <a:xfrm>
            <a:off x="1212375" y="6000750"/>
            <a:ext cx="14283299" cy="2768700"/>
          </a:xfrm>
          <a:prstGeom prst="rect">
            <a:avLst/>
          </a:prstGeom>
          <a:noFill/>
          <a:ln>
            <a:noFill/>
          </a:ln>
        </p:spPr>
        <p:txBody>
          <a:bodyPr lIns="0" tIns="0" rIns="0" bIns="0" anchor="ctr" anchorCtr="0">
            <a:noAutofit/>
          </a:bodyPr>
          <a:lstStyle/>
          <a:p>
            <a:pPr lvl="0">
              <a:buClr>
                <a:schemeClr val="lt1"/>
              </a:buClr>
              <a:buSzPct val="25000"/>
            </a:pPr>
            <a:r>
              <a:rPr lang="en-US" sz="2400" i="0" u="none" strike="noStrike" cap="none" dirty="0">
                <a:solidFill>
                  <a:schemeClr val="lt1"/>
                </a:solidFill>
                <a:latin typeface="Courier"/>
                <a:ea typeface="Courier"/>
                <a:cs typeface="Courier"/>
                <a:sym typeface="Courier New"/>
              </a:rPr>
              <a:t>&gt;&gt;&gt;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 = 'From stephen.marquard@uct.ac.za</a:t>
            </a:r>
            <a:r>
              <a:rPr lang="en-US" sz="2400" dirty="0">
                <a:solidFill>
                  <a:schemeClr val="lt1"/>
                </a:solidFill>
                <a:latin typeface="Courier"/>
                <a:ea typeface="Courier"/>
                <a:cs typeface="Courier"/>
                <a:sym typeface="Courier New"/>
              </a:rPr>
              <a:t> Sat Jan  5 09:14:16 2008'</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r>
              <a:rPr lang="el-GR" sz="2400" i="0" u="none" strike="noStrike" cap="none" dirty="0">
                <a:solidFill>
                  <a:srgbClr val="00FF00"/>
                </a:solidFill>
                <a:latin typeface="Courier"/>
                <a:ea typeface="Courier"/>
                <a:cs typeface="Courier"/>
                <a:sym typeface="Courier New"/>
              </a:rPr>
              <a:t>λέξεις</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rgbClr val="FF00FF"/>
                </a:solidFill>
                <a:latin typeface="Courier"/>
                <a:ea typeface="Courier"/>
                <a:cs typeface="Courier"/>
                <a:sym typeface="Courier New"/>
              </a:rPr>
              <a:t>.split</a:t>
            </a:r>
            <a:r>
              <a:rPr lang="en-US" sz="2400" i="0" u="none" strike="noStrike" cap="none" dirty="0">
                <a:solidFill>
                  <a:schemeClr val="lt1"/>
                </a:solidFill>
                <a:latin typeface="Courier"/>
                <a:ea typeface="Courier"/>
                <a:cs typeface="Courier"/>
                <a:sym typeface="Courier New"/>
              </a:rPr>
              <a:t>()</a:t>
            </a:r>
          </a:p>
          <a:p>
            <a:pPr>
              <a:buClr>
                <a:schemeClr val="lt1"/>
              </a:buClr>
              <a:buSzPct val="25000"/>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FFFF00"/>
                </a:solidFill>
                <a:latin typeface="Courier"/>
                <a:ea typeface="Courier"/>
                <a:cs typeface="Courier"/>
                <a:sym typeface="Courier New"/>
              </a:rPr>
              <a:t>print(</a:t>
            </a:r>
            <a:r>
              <a:rPr lang="el-GR" sz="2400" i="0" u="none" strike="noStrike" cap="none" dirty="0">
                <a:solidFill>
                  <a:srgbClr val="00FF00"/>
                </a:solidFill>
                <a:latin typeface="Courier"/>
                <a:ea typeface="Courier"/>
                <a:cs typeface="Courier"/>
                <a:sym typeface="Courier New"/>
              </a:rPr>
              <a:t>λέξεις</a:t>
            </a:r>
            <a:r>
              <a:rPr lang="en-US" sz="2400" dirty="0">
                <a:solidFill>
                  <a:srgbClr val="FFFF00"/>
                </a:solidFill>
                <a:latin typeface="Courier"/>
                <a:ea typeface="Courier"/>
                <a:cs typeface="Courier"/>
                <a:sym typeface="Courier New"/>
              </a:rPr>
              <a:t>)</a:t>
            </a:r>
            <a:endParaRPr lang="en-US" sz="24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['From', '</a:t>
            </a:r>
            <a:r>
              <a:rPr lang="en-US" sz="2400" i="0" u="none" strike="noStrike" cap="none" dirty="0" err="1">
                <a:solidFill>
                  <a:schemeClr val="lt1"/>
                </a:solidFill>
                <a:latin typeface="Courier"/>
                <a:ea typeface="Courier"/>
                <a:cs typeface="Courier"/>
                <a:sym typeface="Courier New"/>
              </a:rPr>
              <a:t>stephen.marquard@uct.ac.za</a:t>
            </a:r>
            <a:r>
              <a:rPr lang="en-US" sz="2400" i="0" u="none" strike="noStrike" cap="none" dirty="0">
                <a:solidFill>
                  <a:schemeClr val="lt1"/>
                </a:solidFill>
                <a:latin typeface="Courier"/>
                <a:ea typeface="Courier"/>
                <a:cs typeface="Courier"/>
                <a:sym typeface="Courier New"/>
              </a:rPr>
              <a:t>', 'Sat', 'Jan', '5', '09:14:16', '2008']</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Shape 334"/>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Το Μοτίβο Διπλού Διαχωρισμού</a:t>
            </a:r>
            <a:endParaRPr lang="en-US" sz="7600" u="none" strike="noStrike" cap="none" dirty="0">
              <a:solidFill>
                <a:srgbClr val="FFD966"/>
              </a:solidFill>
              <a:latin typeface="Arial" charset="0"/>
              <a:ea typeface="Arial" charset="0"/>
              <a:cs typeface="Arial" charset="0"/>
              <a:sym typeface="Cabin"/>
            </a:endParaRPr>
          </a:p>
        </p:txBody>
      </p:sp>
      <p:sp>
        <p:nvSpPr>
          <p:cNvPr id="335" name="Shape 335"/>
          <p:cNvSpPr txBox="1">
            <a:spLocks noGrp="1"/>
          </p:cNvSpPr>
          <p:nvPr>
            <p:ph type="body" idx="1"/>
          </p:nvPr>
        </p:nvSpPr>
        <p:spPr>
          <a:xfrm>
            <a:off x="1013661" y="2603501"/>
            <a:ext cx="14228679" cy="1296988"/>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SzPct val="100000"/>
              <a:buNone/>
            </a:pPr>
            <a:r>
              <a:rPr lang="el-GR" sz="3600" u="none" strike="noStrike" cap="none" dirty="0">
                <a:solidFill>
                  <a:schemeClr val="lt1"/>
                </a:solidFill>
                <a:latin typeface="Arial" charset="0"/>
                <a:ea typeface="Arial" charset="0"/>
                <a:cs typeface="Arial" charset="0"/>
                <a:sym typeface="Cabin"/>
              </a:rPr>
              <a:t>Μερικές φορές χωρίζουμε μια γραμμή με έναν τρόπο και στη συνέχεια πιάνουμε ένα από τα κομμάτια της γραμμής και το χωρίζουμε ξανά</a:t>
            </a:r>
            <a:endParaRPr lang="en-US" sz="3600" u="none" strike="noStrike" cap="none" dirty="0">
              <a:solidFill>
                <a:schemeClr val="lt1"/>
              </a:solidFill>
              <a:latin typeface="Arial" charset="0"/>
              <a:ea typeface="Arial" charset="0"/>
              <a:cs typeface="Arial" charset="0"/>
              <a:sym typeface="Cabin"/>
            </a:endParaRPr>
          </a:p>
        </p:txBody>
      </p:sp>
      <p:sp>
        <p:nvSpPr>
          <p:cNvPr id="337" name="Shape 337"/>
          <p:cNvSpPr txBox="1"/>
          <p:nvPr/>
        </p:nvSpPr>
        <p:spPr>
          <a:xfrm>
            <a:off x="1155700" y="4526525"/>
            <a:ext cx="133427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dirty="0">
                <a:solidFill>
                  <a:srgbClr val="FF7F00"/>
                </a:solidFill>
                <a:latin typeface="Courier"/>
                <a:ea typeface="Courier"/>
                <a:cs typeface="Courier"/>
                <a:sym typeface="Courier New"/>
              </a:rPr>
              <a:t>From</a:t>
            </a:r>
            <a:r>
              <a:rPr lang="en-US" sz="3000" b="1" i="0" u="none" strike="noStrike" cap="none" dirty="0">
                <a:solidFill>
                  <a:srgbClr val="FF7F00"/>
                </a:solidFill>
                <a:latin typeface="Courier"/>
                <a:ea typeface="Courier"/>
                <a:cs typeface="Courier"/>
                <a:sym typeface="Courier New"/>
              </a:rPr>
              <a:t> </a:t>
            </a:r>
            <a:r>
              <a:rPr lang="en-US" sz="3000" b="1" i="0" u="none" strike="noStrike" cap="none" dirty="0" err="1">
                <a:solidFill>
                  <a:srgbClr val="FF7F00"/>
                </a:solidFill>
                <a:latin typeface="Courier"/>
                <a:ea typeface="Courier"/>
                <a:cs typeface="Courier"/>
                <a:sym typeface="Courier New"/>
              </a:rPr>
              <a:t>stephen.marquard@</a:t>
            </a:r>
            <a:r>
              <a:rPr lang="en-US" sz="3000" b="1" i="0" u="none" strike="noStrike" cap="none" dirty="0" err="1">
                <a:solidFill>
                  <a:srgbClr val="FFFF00"/>
                </a:solidFill>
                <a:latin typeface="Courier"/>
                <a:ea typeface="Courier"/>
                <a:cs typeface="Courier"/>
                <a:sym typeface="Courier New"/>
              </a:rPr>
              <a:t>uct.ac.za</a:t>
            </a:r>
            <a:r>
              <a:rPr lang="en-US" sz="3000" b="1" i="0" u="none" strike="noStrike" cap="none" dirty="0">
                <a:solidFill>
                  <a:srgbClr val="FF7F00"/>
                </a:solidFill>
                <a:latin typeface="Courier"/>
                <a:ea typeface="Courier"/>
                <a:cs typeface="Courier"/>
                <a:sym typeface="Courier New"/>
              </a:rPr>
              <a:t> </a:t>
            </a:r>
            <a:r>
              <a:rPr lang="en-US" sz="3000" i="0" u="none" strike="noStrike" cap="none" dirty="0">
                <a:solidFill>
                  <a:srgbClr val="FF7F00"/>
                </a:solidFill>
                <a:latin typeface="Courier"/>
                <a:ea typeface="Courier"/>
                <a:cs typeface="Courier"/>
                <a:sym typeface="Courier New"/>
              </a:rPr>
              <a:t>Sat Jan  5 09:14:16 2008</a:t>
            </a:r>
          </a:p>
        </p:txBody>
      </p:sp>
      <p:sp>
        <p:nvSpPr>
          <p:cNvPr id="338" name="Shape 338"/>
          <p:cNvSpPr txBox="1"/>
          <p:nvPr/>
        </p:nvSpPr>
        <p:spPr>
          <a:xfrm>
            <a:off x="1155700" y="5289200"/>
            <a:ext cx="5169599" cy="1889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a:cs typeface="Courier"/>
                <a:sym typeface="Courier New"/>
              </a:rPr>
              <a:t>λέξεις</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FF7F00"/>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.split()</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email</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chemeClr val="lt1"/>
                </a:solidFill>
                <a:latin typeface="Courier"/>
                <a:ea typeface="Courier"/>
                <a:cs typeface="Courier"/>
                <a:sym typeface="Courier New"/>
              </a:rPr>
              <a:t>λέξεις</a:t>
            </a:r>
            <a:r>
              <a:rPr lang="en-US" sz="2400" i="0" u="none" strike="noStrike" cap="none" dirty="0">
                <a:solidFill>
                  <a:schemeClr val="lt1"/>
                </a:solidFill>
                <a:latin typeface="Courier"/>
                <a:ea typeface="Courier"/>
                <a:cs typeface="Courier"/>
                <a:sym typeface="Courier New"/>
              </a:rPr>
              <a:t>[1]</a:t>
            </a:r>
          </a:p>
          <a:p>
            <a:pPr marL="0" marR="0" lvl="0" indent="0" algn="l" rtl="0">
              <a:lnSpc>
                <a:spcPct val="100000"/>
              </a:lnSpc>
              <a:spcBef>
                <a:spcPts val="0"/>
              </a:spcBef>
              <a:spcAft>
                <a:spcPts val="0"/>
              </a:spcAft>
              <a:buClr>
                <a:srgbClr val="000000"/>
              </a:buClr>
              <a:buSzPct val="25000"/>
              <a:buFont typeface="Cabin"/>
              <a:buNone/>
            </a:pPr>
            <a:r>
              <a:rPr lang="en-US" sz="3000" b="1" i="0" u="none" strike="noStrike" cap="none" dirty="0">
                <a:solidFill>
                  <a:srgbClr val="000000"/>
                </a:solidFill>
                <a:latin typeface="Courier"/>
                <a:ea typeface="Courier"/>
                <a:cs typeface="Courier"/>
                <a:sym typeface="Courier New"/>
              </a:rPr>
              <a:t>print pieces[1]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Shape 34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Το Μοτίβο Διπλού Διαχωρισμού</a:t>
            </a:r>
            <a:endParaRPr lang="en-US" sz="7600" u="none" strike="noStrike" cap="none" dirty="0">
              <a:solidFill>
                <a:srgbClr val="FFD966"/>
              </a:solidFill>
              <a:latin typeface="Arial" charset="0"/>
              <a:ea typeface="Arial" charset="0"/>
              <a:cs typeface="Arial" charset="0"/>
              <a:sym typeface="Cabin"/>
            </a:endParaRPr>
          </a:p>
        </p:txBody>
      </p:sp>
      <p:sp>
        <p:nvSpPr>
          <p:cNvPr id="345" name="Shape 345"/>
          <p:cNvSpPr txBox="1"/>
          <p:nvPr/>
        </p:nvSpPr>
        <p:spPr>
          <a:xfrm>
            <a:off x="7336425" y="5835725"/>
            <a:ext cx="65738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Arial"/>
              <a:buNone/>
            </a:pPr>
            <a:r>
              <a:rPr lang="en-US" sz="2400" i="0" u="none" strike="noStrike" cap="none" dirty="0">
                <a:solidFill>
                  <a:srgbClr val="FF00FF"/>
                </a:solidFill>
                <a:latin typeface="Courier"/>
                <a:ea typeface="Courier"/>
                <a:cs typeface="Courier"/>
                <a:sym typeface="Courier New"/>
              </a:rPr>
              <a:t> </a:t>
            </a:r>
            <a:r>
              <a:rPr lang="en-US" sz="2400" i="0" u="none" strike="noStrike" cap="none" dirty="0" err="1">
                <a:solidFill>
                  <a:srgbClr val="FF00FF"/>
                </a:solidFill>
                <a:latin typeface="Courier"/>
                <a:ea typeface="Courier"/>
                <a:cs typeface="Courier"/>
                <a:sym typeface="Courier New"/>
              </a:rPr>
              <a:t>stephen.marquard@uct.ac.za</a:t>
            </a:r>
            <a:endParaRPr lang="en-US" sz="2400" i="0" u="none" strike="noStrike" cap="none" dirty="0">
              <a:solidFill>
                <a:srgbClr val="FF00FF"/>
              </a:solidFill>
              <a:latin typeface="Courier"/>
              <a:ea typeface="Courier"/>
              <a:cs typeface="Courier"/>
              <a:sym typeface="Courier New"/>
            </a:endParaRPr>
          </a:p>
        </p:txBody>
      </p:sp>
      <p:sp>
        <p:nvSpPr>
          <p:cNvPr id="346" name="Shape 346"/>
          <p:cNvSpPr txBox="1"/>
          <p:nvPr/>
        </p:nvSpPr>
        <p:spPr>
          <a:xfrm>
            <a:off x="1155700" y="4506450"/>
            <a:ext cx="13182600"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dirty="0">
                <a:solidFill>
                  <a:srgbClr val="FF7F00"/>
                </a:solidFill>
                <a:latin typeface="Courier"/>
                <a:ea typeface="Courier"/>
                <a:cs typeface="Courier"/>
                <a:sym typeface="Courier New"/>
              </a:rPr>
              <a:t>From </a:t>
            </a:r>
            <a:r>
              <a:rPr lang="en-US" sz="3000" b="1" i="0" u="none" strike="noStrike" cap="none" dirty="0" err="1">
                <a:solidFill>
                  <a:srgbClr val="FF7F00"/>
                </a:solidFill>
                <a:latin typeface="Courier"/>
                <a:ea typeface="Courier"/>
                <a:cs typeface="Courier"/>
                <a:sym typeface="Courier New"/>
              </a:rPr>
              <a:t>stephen.marquard@</a:t>
            </a:r>
            <a:r>
              <a:rPr lang="en-US" sz="3000" b="1" i="0" u="none" strike="noStrike" cap="none" dirty="0" err="1">
                <a:solidFill>
                  <a:srgbClr val="FFFF00"/>
                </a:solidFill>
                <a:latin typeface="Courier"/>
                <a:ea typeface="Courier"/>
                <a:cs typeface="Courier"/>
                <a:sym typeface="Courier New"/>
              </a:rPr>
              <a:t>uct.ac.za</a:t>
            </a:r>
            <a:r>
              <a:rPr lang="en-US" sz="3000" i="0" u="none" strike="noStrike" cap="none" dirty="0">
                <a:solidFill>
                  <a:srgbClr val="FF7F00"/>
                </a:solidFill>
                <a:latin typeface="Courier"/>
                <a:ea typeface="Courier"/>
                <a:cs typeface="Courier"/>
                <a:sym typeface="Courier New"/>
              </a:rPr>
              <a:t> Sat Jan  5 09:14:16 2008</a:t>
            </a:r>
          </a:p>
        </p:txBody>
      </p:sp>
      <p:sp>
        <p:nvSpPr>
          <p:cNvPr id="347" name="Shape 347"/>
          <p:cNvSpPr txBox="1"/>
          <p:nvPr/>
        </p:nvSpPr>
        <p:spPr>
          <a:xfrm>
            <a:off x="1155700" y="5289200"/>
            <a:ext cx="5169599" cy="1889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a:cs typeface="Courier"/>
                <a:sym typeface="Courier New"/>
              </a:rPr>
              <a:t>λέξεις</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FF7F00"/>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.split()</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email</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chemeClr val="lt1"/>
                </a:solidFill>
                <a:latin typeface="Courier"/>
                <a:ea typeface="Courier"/>
                <a:cs typeface="Courier"/>
                <a:sym typeface="Courier New"/>
              </a:rPr>
              <a:t>λέξεις</a:t>
            </a:r>
            <a:r>
              <a:rPr lang="en-US" sz="2400" i="0" u="none" strike="noStrike" cap="none" dirty="0">
                <a:solidFill>
                  <a:schemeClr val="lt1"/>
                </a:solidFill>
                <a:latin typeface="Courier"/>
                <a:ea typeface="Courier"/>
                <a:cs typeface="Courier"/>
                <a:sym typeface="Courier New"/>
              </a:rPr>
              <a:t>[1] </a:t>
            </a:r>
            <a:r>
              <a:rPr lang="en-US" sz="3000" b="1" i="0" u="none" strike="noStrike" cap="none" dirty="0">
                <a:solidFill>
                  <a:srgbClr val="000000"/>
                </a:solidFill>
                <a:latin typeface="Courier"/>
                <a:ea typeface="Courier"/>
                <a:cs typeface="Courier"/>
                <a:sym typeface="Courier New"/>
              </a:rPr>
              <a:t>print pieces[1]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Το Μοτίβο Διπλού Διαχωρισμού</a:t>
            </a:r>
            <a:endParaRPr lang="en-US" sz="7600" u="none" strike="noStrike" cap="none" dirty="0">
              <a:solidFill>
                <a:srgbClr val="FFD966"/>
              </a:solidFill>
              <a:latin typeface="Arial" charset="0"/>
              <a:ea typeface="Arial" charset="0"/>
              <a:cs typeface="Arial" charset="0"/>
              <a:sym typeface="Cabin"/>
            </a:endParaRPr>
          </a:p>
        </p:txBody>
      </p:sp>
      <p:sp>
        <p:nvSpPr>
          <p:cNvPr id="353" name="Shape 353"/>
          <p:cNvSpPr txBox="1"/>
          <p:nvPr/>
        </p:nvSpPr>
        <p:spPr>
          <a:xfrm>
            <a:off x="7321275" y="6326775"/>
            <a:ext cx="6981300" cy="482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Arial"/>
              <a:buNone/>
            </a:pPr>
            <a:r>
              <a:rPr lang="en-US" sz="2400" i="0" u="none" strike="noStrike" cap="none" dirty="0">
                <a:solidFill>
                  <a:srgbClr val="FFFF00"/>
                </a:solidFill>
                <a:latin typeface="Courier"/>
                <a:ea typeface="Courier"/>
                <a:cs typeface="Courier"/>
                <a:sym typeface="Courier New"/>
              </a:rPr>
              <a:t>['</a:t>
            </a:r>
            <a:r>
              <a:rPr lang="en-US" sz="2400" i="0" u="none" strike="noStrike" cap="none" dirty="0" err="1">
                <a:solidFill>
                  <a:srgbClr val="FFFF00"/>
                </a:solidFill>
                <a:latin typeface="Courier"/>
                <a:ea typeface="Courier"/>
                <a:cs typeface="Courier"/>
                <a:sym typeface="Courier New"/>
              </a:rPr>
              <a:t>stephen.marquard</a:t>
            </a:r>
            <a:r>
              <a:rPr lang="en-US" sz="2400" i="0" u="none" strike="noStrike" cap="none" dirty="0">
                <a:solidFill>
                  <a:srgbClr val="FFFF00"/>
                </a:solidFill>
                <a:latin typeface="Courier"/>
                <a:ea typeface="Courier"/>
                <a:cs typeface="Courier"/>
                <a:sym typeface="Courier New"/>
              </a:rPr>
              <a:t>', </a:t>
            </a:r>
            <a:r>
              <a:rPr lang="en-US" sz="2400" b="1" i="0" u="none" strike="noStrike" cap="none" dirty="0">
                <a:solidFill>
                  <a:srgbClr val="FFFF00"/>
                </a:solidFill>
                <a:latin typeface="Courier"/>
                <a:ea typeface="Courier"/>
                <a:cs typeface="Courier"/>
                <a:sym typeface="Courier New"/>
              </a:rPr>
              <a:t>'</a:t>
            </a:r>
            <a:r>
              <a:rPr lang="en-US" sz="2400" b="1" i="0" u="none" strike="noStrike" cap="none" dirty="0" err="1">
                <a:solidFill>
                  <a:srgbClr val="FFFF00"/>
                </a:solidFill>
                <a:latin typeface="Courier"/>
                <a:ea typeface="Courier"/>
                <a:cs typeface="Courier"/>
                <a:sym typeface="Courier New"/>
              </a:rPr>
              <a:t>uct.ac.za</a:t>
            </a:r>
            <a:r>
              <a:rPr lang="en-US" sz="2400" i="0" u="none" strike="noStrike" cap="none" dirty="0">
                <a:solidFill>
                  <a:srgbClr val="FFFF00"/>
                </a:solidFill>
                <a:latin typeface="Courier"/>
                <a:ea typeface="Courier"/>
                <a:cs typeface="Courier"/>
                <a:sym typeface="Courier New"/>
              </a:rPr>
              <a:t>']</a:t>
            </a:r>
          </a:p>
        </p:txBody>
      </p:sp>
      <p:sp>
        <p:nvSpPr>
          <p:cNvPr id="355" name="Shape 355"/>
          <p:cNvSpPr txBox="1"/>
          <p:nvPr/>
        </p:nvSpPr>
        <p:spPr>
          <a:xfrm>
            <a:off x="1155700" y="4526525"/>
            <a:ext cx="133427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dirty="0">
                <a:solidFill>
                  <a:srgbClr val="FF7F00"/>
                </a:solidFill>
                <a:latin typeface="Courier"/>
                <a:ea typeface="Courier"/>
                <a:cs typeface="Courier"/>
                <a:sym typeface="Courier New"/>
              </a:rPr>
              <a:t>From </a:t>
            </a:r>
            <a:r>
              <a:rPr lang="en-US" sz="3000" b="1" i="0" u="none" strike="noStrike" cap="none" dirty="0" err="1">
                <a:solidFill>
                  <a:srgbClr val="FF7F00"/>
                </a:solidFill>
                <a:latin typeface="Courier"/>
                <a:ea typeface="Courier"/>
                <a:cs typeface="Courier"/>
                <a:sym typeface="Courier New"/>
              </a:rPr>
              <a:t>stephen.marquard@</a:t>
            </a:r>
            <a:r>
              <a:rPr lang="en-US" sz="3000" b="1" i="0" u="none" strike="noStrike" cap="none" dirty="0" err="1">
                <a:solidFill>
                  <a:srgbClr val="FFFF00"/>
                </a:solidFill>
                <a:latin typeface="Courier"/>
                <a:ea typeface="Courier"/>
                <a:cs typeface="Courier"/>
                <a:sym typeface="Courier New"/>
              </a:rPr>
              <a:t>uct.ac.za</a:t>
            </a:r>
            <a:r>
              <a:rPr lang="en-US" sz="3000" b="1" i="0" u="none" strike="noStrike" cap="none" dirty="0">
                <a:solidFill>
                  <a:srgbClr val="FF7F00"/>
                </a:solidFill>
                <a:latin typeface="Courier"/>
                <a:ea typeface="Courier"/>
                <a:cs typeface="Courier"/>
                <a:sym typeface="Courier New"/>
              </a:rPr>
              <a:t> </a:t>
            </a:r>
            <a:r>
              <a:rPr lang="en-US" sz="3000" i="0" u="none" strike="noStrike" cap="none" dirty="0">
                <a:solidFill>
                  <a:srgbClr val="FF7F00"/>
                </a:solidFill>
                <a:latin typeface="Courier"/>
                <a:ea typeface="Courier"/>
                <a:cs typeface="Courier"/>
                <a:sym typeface="Courier New"/>
              </a:rPr>
              <a:t>Sat Jan  5 09:14:16 2008</a:t>
            </a:r>
          </a:p>
        </p:txBody>
      </p:sp>
      <p:sp>
        <p:nvSpPr>
          <p:cNvPr id="356" name="Shape 356"/>
          <p:cNvSpPr txBox="1"/>
          <p:nvPr/>
        </p:nvSpPr>
        <p:spPr>
          <a:xfrm>
            <a:off x="1155700" y="5441600"/>
            <a:ext cx="6179100" cy="1889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a:cs typeface="Courier"/>
                <a:sym typeface="Courier New"/>
              </a:rPr>
              <a:t>λέξεις</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FF7F00"/>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.split()</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email</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chemeClr val="lt1"/>
                </a:solidFill>
                <a:latin typeface="Courier"/>
                <a:ea typeface="Courier"/>
                <a:cs typeface="Courier"/>
                <a:sym typeface="Courier New"/>
              </a:rPr>
              <a:t>λέξεις</a:t>
            </a:r>
            <a:r>
              <a:rPr lang="en-US" sz="2400" i="0" u="none" strike="noStrike" cap="none" dirty="0">
                <a:solidFill>
                  <a:schemeClr val="lt1"/>
                </a:solidFill>
                <a:latin typeface="Courier"/>
                <a:ea typeface="Courier"/>
                <a:cs typeface="Courier"/>
                <a:sym typeface="Courier New"/>
              </a:rPr>
              <a:t>[1]</a:t>
            </a:r>
          </a:p>
          <a:p>
            <a:pPr marL="0" marR="0" lvl="0" indent="0" algn="l" rtl="0">
              <a:lnSpc>
                <a:spcPct val="100000"/>
              </a:lnSpc>
              <a:spcBef>
                <a:spcPts val="0"/>
              </a:spcBef>
              <a:spcAft>
                <a:spcPts val="0"/>
              </a:spcAft>
              <a:buClr>
                <a:srgbClr val="FF00FF"/>
              </a:buClr>
              <a:buSzPct val="25000"/>
              <a:buFont typeface="Cabin"/>
              <a:buNone/>
            </a:pPr>
            <a:r>
              <a:rPr lang="el-GR" sz="2400" dirty="0">
                <a:solidFill>
                  <a:srgbClr val="FFFF00"/>
                </a:solidFill>
                <a:latin typeface="Courier"/>
                <a:ea typeface="Courier"/>
                <a:cs typeface="Courier"/>
                <a:sym typeface="Courier New"/>
              </a:rPr>
              <a:t>τμήματα</a:t>
            </a:r>
            <a:r>
              <a:rPr lang="en-US" sz="2400" dirty="0">
                <a:solidFill>
                  <a:schemeClr val="lt1"/>
                </a:solidFill>
                <a:latin typeface="Courier"/>
                <a:ea typeface="Courier"/>
                <a:cs typeface="Courier"/>
                <a:sym typeface="Courier New"/>
              </a:rPr>
              <a:t> = </a:t>
            </a:r>
            <a:r>
              <a:rPr lang="en-US" sz="2400" dirty="0" err="1">
                <a:solidFill>
                  <a:schemeClr val="lt1"/>
                </a:solidFill>
                <a:latin typeface="Courier"/>
                <a:ea typeface="Courier"/>
                <a:cs typeface="Courier"/>
                <a:sym typeface="Courier New"/>
              </a:rPr>
              <a:t>email.split</a:t>
            </a:r>
            <a:r>
              <a:rPr lang="en-US" sz="24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000000"/>
              </a:buClr>
              <a:buSzPct val="25000"/>
              <a:buFont typeface="Cabin"/>
              <a:buNone/>
            </a:pPr>
            <a:r>
              <a:rPr lang="en-US" sz="3000" b="1" i="0" u="none" strike="noStrike" cap="none" dirty="0">
                <a:solidFill>
                  <a:srgbClr val="000000"/>
                </a:solidFill>
                <a:latin typeface="Courier"/>
                <a:ea typeface="Courier"/>
                <a:cs typeface="Courier"/>
                <a:sym typeface="Courier New"/>
              </a:rPr>
              <a:t>print pieces[1]</a:t>
            </a:r>
          </a:p>
        </p:txBody>
      </p:sp>
      <p:sp>
        <p:nvSpPr>
          <p:cNvPr id="357" name="Shape 357"/>
          <p:cNvSpPr txBox="1"/>
          <p:nvPr/>
        </p:nvSpPr>
        <p:spPr>
          <a:xfrm>
            <a:off x="7336425" y="5759525"/>
            <a:ext cx="65738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Arial"/>
              <a:buNone/>
            </a:pPr>
            <a:r>
              <a:rPr lang="en-US" sz="2400" i="0" u="none" strike="noStrike" cap="none" dirty="0" err="1">
                <a:solidFill>
                  <a:srgbClr val="FF00FF"/>
                </a:solidFill>
                <a:latin typeface="Courier"/>
                <a:ea typeface="Courier"/>
                <a:cs typeface="Courier"/>
                <a:sym typeface="Courier New"/>
              </a:rPr>
              <a:t>stephen.marquard@uct.ac.za</a:t>
            </a:r>
            <a:endParaRPr lang="en-US" sz="2400" i="0" u="none" strike="noStrike" cap="none" dirty="0">
              <a:solidFill>
                <a:srgbClr val="FF00FF"/>
              </a:solidFill>
              <a:latin typeface="Courier"/>
              <a:ea typeface="Courier"/>
              <a:cs typeface="Courier"/>
              <a:sym typeface="Courier New"/>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2" name="Shape 36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Το Μοτίβο Διπλού Διαχωρισμού</a:t>
            </a:r>
            <a:endParaRPr lang="en-US" sz="7600" u="none" strike="noStrike" cap="none" dirty="0">
              <a:solidFill>
                <a:srgbClr val="FFD966"/>
              </a:solidFill>
              <a:latin typeface="Arial" charset="0"/>
              <a:ea typeface="Arial" charset="0"/>
              <a:cs typeface="Arial" charset="0"/>
              <a:sym typeface="Cabin"/>
            </a:endParaRPr>
          </a:p>
        </p:txBody>
      </p:sp>
      <p:sp>
        <p:nvSpPr>
          <p:cNvPr id="364" name="Shape 364"/>
          <p:cNvSpPr txBox="1"/>
          <p:nvPr/>
        </p:nvSpPr>
        <p:spPr>
          <a:xfrm>
            <a:off x="7321275" y="6326775"/>
            <a:ext cx="6981300" cy="482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Arial"/>
              <a:buNone/>
            </a:pPr>
            <a:r>
              <a:rPr lang="en-US" sz="2400" i="0" u="none" strike="noStrike" cap="none" dirty="0">
                <a:solidFill>
                  <a:srgbClr val="FFFF00"/>
                </a:solidFill>
                <a:latin typeface="Courier"/>
                <a:ea typeface="Courier"/>
                <a:cs typeface="Courier"/>
                <a:sym typeface="Courier New"/>
              </a:rPr>
              <a:t>['</a:t>
            </a:r>
            <a:r>
              <a:rPr lang="en-US" sz="2400" i="0" u="none" strike="noStrike" cap="none" dirty="0" err="1">
                <a:solidFill>
                  <a:srgbClr val="FFFF00"/>
                </a:solidFill>
                <a:latin typeface="Courier"/>
                <a:ea typeface="Courier"/>
                <a:cs typeface="Courier"/>
                <a:sym typeface="Courier New"/>
              </a:rPr>
              <a:t>stephen.marquard</a:t>
            </a:r>
            <a:r>
              <a:rPr lang="en-US" sz="2400" i="0" u="none" strike="noStrike" cap="none" dirty="0">
                <a:solidFill>
                  <a:srgbClr val="FFFF00"/>
                </a:solidFill>
                <a:latin typeface="Courier"/>
                <a:ea typeface="Courier"/>
                <a:cs typeface="Courier"/>
                <a:sym typeface="Courier New"/>
              </a:rPr>
              <a:t>', '</a:t>
            </a:r>
            <a:r>
              <a:rPr lang="en-US" sz="2400" i="0" u="none" strike="noStrike" cap="none" dirty="0" err="1">
                <a:solidFill>
                  <a:srgbClr val="FFFF00"/>
                </a:solidFill>
                <a:latin typeface="Courier"/>
                <a:ea typeface="Courier"/>
                <a:cs typeface="Courier"/>
                <a:sym typeface="Courier New"/>
              </a:rPr>
              <a:t>uct.ac.za</a:t>
            </a:r>
            <a:r>
              <a:rPr lang="en-US" sz="2400" i="0" u="none" strike="noStrike" cap="none" dirty="0">
                <a:solidFill>
                  <a:srgbClr val="FFFF00"/>
                </a:solidFill>
                <a:latin typeface="Courier"/>
                <a:ea typeface="Courier"/>
                <a:cs typeface="Courier"/>
                <a:sym typeface="Courier New"/>
              </a:rPr>
              <a:t>']</a:t>
            </a:r>
          </a:p>
        </p:txBody>
      </p:sp>
      <p:sp>
        <p:nvSpPr>
          <p:cNvPr id="365" name="Shape 365"/>
          <p:cNvSpPr txBox="1"/>
          <p:nvPr/>
        </p:nvSpPr>
        <p:spPr>
          <a:xfrm>
            <a:off x="1155700" y="4526525"/>
            <a:ext cx="133427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Arial"/>
              <a:buNone/>
            </a:pPr>
            <a:r>
              <a:rPr lang="en-US" sz="3000" i="0" u="none" strike="noStrike" cap="none" dirty="0">
                <a:solidFill>
                  <a:srgbClr val="FF7F00"/>
                </a:solidFill>
                <a:latin typeface="Courier"/>
                <a:ea typeface="Courier"/>
                <a:cs typeface="Courier"/>
                <a:sym typeface="Courier New"/>
              </a:rPr>
              <a:t>From </a:t>
            </a:r>
            <a:r>
              <a:rPr lang="en-US" sz="3000" b="1" i="0" u="none" strike="noStrike" cap="none" dirty="0" err="1">
                <a:solidFill>
                  <a:srgbClr val="FF7F00"/>
                </a:solidFill>
                <a:latin typeface="Courier"/>
                <a:ea typeface="Courier"/>
                <a:cs typeface="Courier"/>
                <a:sym typeface="Courier New"/>
              </a:rPr>
              <a:t>stephen.marquard@</a:t>
            </a:r>
            <a:r>
              <a:rPr lang="en-US" sz="3000" b="1" i="0" u="none" strike="noStrike" cap="none" dirty="0" err="1">
                <a:solidFill>
                  <a:srgbClr val="FFFF00"/>
                </a:solidFill>
                <a:latin typeface="Courier"/>
                <a:ea typeface="Courier"/>
                <a:cs typeface="Courier"/>
                <a:sym typeface="Courier New"/>
              </a:rPr>
              <a:t>uct.ac.za</a:t>
            </a:r>
            <a:r>
              <a:rPr lang="en-US" sz="3000" i="0" u="none" strike="noStrike" cap="none" dirty="0">
                <a:solidFill>
                  <a:srgbClr val="FF7F00"/>
                </a:solidFill>
                <a:latin typeface="Courier"/>
                <a:ea typeface="Courier"/>
                <a:cs typeface="Courier"/>
                <a:sym typeface="Courier New"/>
              </a:rPr>
              <a:t> Sat Jan  5 09:14:16 2008</a:t>
            </a:r>
          </a:p>
        </p:txBody>
      </p:sp>
      <p:sp>
        <p:nvSpPr>
          <p:cNvPr id="366" name="Shape 366"/>
          <p:cNvSpPr txBox="1"/>
          <p:nvPr/>
        </p:nvSpPr>
        <p:spPr>
          <a:xfrm>
            <a:off x="1155700" y="5594000"/>
            <a:ext cx="6179100" cy="1889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a:cs typeface="Courier"/>
                <a:sym typeface="Courier New"/>
              </a:rPr>
              <a:t>λέξεις</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FF7F00"/>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.split()</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email</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chemeClr val="lt1"/>
                </a:solidFill>
                <a:latin typeface="Courier"/>
                <a:ea typeface="Courier"/>
                <a:cs typeface="Courier"/>
                <a:sym typeface="Courier New"/>
              </a:rPr>
              <a:t>λέξεις</a:t>
            </a:r>
            <a:r>
              <a:rPr lang="en-US" sz="2400" i="0" u="none" strike="noStrike" cap="none" dirty="0">
                <a:solidFill>
                  <a:schemeClr val="lt1"/>
                </a:solidFill>
                <a:latin typeface="Courier"/>
                <a:ea typeface="Courier"/>
                <a:cs typeface="Courier"/>
                <a:sym typeface="Courier New"/>
              </a:rPr>
              <a:t>[1]</a:t>
            </a:r>
          </a:p>
          <a:p>
            <a:pPr marL="0" marR="0" lvl="0" indent="0" algn="l" rtl="0">
              <a:lnSpc>
                <a:spcPct val="100000"/>
              </a:lnSpc>
              <a:spcBef>
                <a:spcPts val="0"/>
              </a:spcBef>
              <a:spcAft>
                <a:spcPts val="0"/>
              </a:spcAft>
              <a:buClr>
                <a:srgbClr val="FF00FF"/>
              </a:buClr>
              <a:buSzPct val="25000"/>
              <a:buFont typeface="Cabin"/>
              <a:buNone/>
            </a:pPr>
            <a:r>
              <a:rPr lang="el-GR" sz="2400" dirty="0">
                <a:solidFill>
                  <a:srgbClr val="FFFF00"/>
                </a:solidFill>
                <a:latin typeface="Courier"/>
                <a:ea typeface="Courier"/>
                <a:cs typeface="Courier"/>
                <a:sym typeface="Courier New"/>
              </a:rPr>
              <a:t>τμήματα</a:t>
            </a:r>
            <a:r>
              <a:rPr lang="en-US" sz="2400" dirty="0">
                <a:solidFill>
                  <a:schemeClr val="lt1"/>
                </a:solidFill>
                <a:latin typeface="Courier"/>
                <a:ea typeface="Courier"/>
                <a:cs typeface="Courier"/>
                <a:sym typeface="Courier New"/>
              </a:rPr>
              <a:t> = </a:t>
            </a:r>
            <a:r>
              <a:rPr lang="en-US" sz="2400" dirty="0" err="1">
                <a:solidFill>
                  <a:schemeClr val="lt1"/>
                </a:solidFill>
                <a:latin typeface="Courier"/>
                <a:ea typeface="Courier"/>
                <a:cs typeface="Courier"/>
                <a:sym typeface="Courier New"/>
              </a:rPr>
              <a:t>email.split</a:t>
            </a:r>
            <a:r>
              <a:rPr lang="en-US" sz="24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n-US" sz="2400" dirty="0">
                <a:solidFill>
                  <a:schemeClr val="lt1"/>
                </a:solidFill>
                <a:latin typeface="Courier"/>
                <a:ea typeface="Courier"/>
                <a:cs typeface="Courier"/>
                <a:sym typeface="Courier New"/>
              </a:rPr>
              <a:t>print(</a:t>
            </a:r>
            <a:r>
              <a:rPr lang="el-GR" sz="2400" dirty="0">
                <a:solidFill>
                  <a:srgbClr val="00FF00"/>
                </a:solidFill>
                <a:latin typeface="Courier"/>
                <a:ea typeface="Courier"/>
                <a:cs typeface="Courier"/>
                <a:sym typeface="Courier New"/>
              </a:rPr>
              <a:t>τμήματα</a:t>
            </a:r>
            <a:r>
              <a:rPr lang="en-US" sz="2400" dirty="0">
                <a:solidFill>
                  <a:srgbClr val="00FF00"/>
                </a:solidFill>
                <a:latin typeface="Courier"/>
                <a:ea typeface="Courier"/>
                <a:cs typeface="Courier"/>
                <a:sym typeface="Courier New"/>
              </a:rPr>
              <a:t>[1]</a:t>
            </a:r>
            <a:r>
              <a:rPr lang="en-US" sz="24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endParaRPr lang="en-US" sz="2400" b="1" dirty="0">
              <a:solidFill>
                <a:schemeClr val="bg1"/>
              </a:solidFill>
              <a:latin typeface="Courier"/>
              <a:ea typeface="Courier"/>
              <a:cs typeface="Courier"/>
              <a:sym typeface="Courier New"/>
            </a:endParaRPr>
          </a:p>
        </p:txBody>
      </p:sp>
      <p:sp>
        <p:nvSpPr>
          <p:cNvPr id="367" name="Shape 367"/>
          <p:cNvSpPr txBox="1"/>
          <p:nvPr/>
        </p:nvSpPr>
        <p:spPr>
          <a:xfrm>
            <a:off x="7336425" y="5759525"/>
            <a:ext cx="6573899" cy="673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Arial"/>
              <a:buNone/>
            </a:pPr>
            <a:r>
              <a:rPr lang="en-US" sz="2400" i="0" u="none" strike="noStrike" cap="none" dirty="0" err="1">
                <a:solidFill>
                  <a:srgbClr val="FF00FF"/>
                </a:solidFill>
                <a:latin typeface="Courier"/>
                <a:ea typeface="Courier"/>
                <a:cs typeface="Courier"/>
                <a:sym typeface="Courier New"/>
              </a:rPr>
              <a:t>stephen.marquard@uct.ac.za</a:t>
            </a:r>
            <a:endParaRPr lang="en-US" sz="2400" i="0" u="none" strike="noStrike" cap="none" dirty="0">
              <a:solidFill>
                <a:srgbClr val="FF00FF"/>
              </a:solidFill>
              <a:latin typeface="Courier"/>
              <a:ea typeface="Courier"/>
              <a:cs typeface="Courier"/>
              <a:sym typeface="Courier New"/>
            </a:endParaRPr>
          </a:p>
        </p:txBody>
      </p:sp>
      <p:sp>
        <p:nvSpPr>
          <p:cNvPr id="368" name="Shape 368"/>
          <p:cNvSpPr txBox="1"/>
          <p:nvPr/>
        </p:nvSpPr>
        <p:spPr>
          <a:xfrm>
            <a:off x="7246300" y="6766900"/>
            <a:ext cx="2729099" cy="548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Arial"/>
              <a:buNone/>
            </a:pPr>
            <a:r>
              <a:rPr lang="en-US" sz="2400" b="1" i="0" u="none" strike="noStrike" cap="none" dirty="0">
                <a:solidFill>
                  <a:srgbClr val="00FF00"/>
                </a:solidFill>
                <a:latin typeface="Courier"/>
                <a:ea typeface="Courier"/>
                <a:cs typeface="Courier"/>
                <a:sym typeface="Courier New"/>
              </a:rPr>
              <a:t>'</a:t>
            </a:r>
            <a:r>
              <a:rPr lang="en-US" sz="2400" i="0" u="none" strike="noStrike" cap="none" dirty="0" err="1">
                <a:solidFill>
                  <a:srgbClr val="00FF00"/>
                </a:solidFill>
                <a:latin typeface="Courier"/>
                <a:ea typeface="Courier"/>
                <a:cs typeface="Courier"/>
                <a:sym typeface="Courier New"/>
              </a:rPr>
              <a:t>uct.ac.za</a:t>
            </a:r>
            <a:r>
              <a:rPr lang="en-US" sz="2400" i="0" u="none" strike="noStrike" cap="none" dirty="0">
                <a:solidFill>
                  <a:srgbClr val="00FF00"/>
                </a:solidFill>
                <a:latin typeface="Courier"/>
                <a:ea typeface="Courier"/>
                <a:cs typeface="Courier"/>
                <a:sym typeface="Courier New"/>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sp>
        <p:nvSpPr>
          <p:cNvPr id="373" name="Shape 37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Σύνοψη</a:t>
            </a:r>
            <a:endParaRPr lang="en-US" sz="7600" u="none" strike="noStrike" cap="none" dirty="0">
              <a:solidFill>
                <a:srgbClr val="FFD966"/>
              </a:solidFill>
              <a:latin typeface="Arial" charset="0"/>
              <a:ea typeface="Arial" charset="0"/>
              <a:cs typeface="Arial" charset="0"/>
              <a:sym typeface="Cabin"/>
            </a:endParaRPr>
          </a:p>
        </p:txBody>
      </p:sp>
      <p:sp>
        <p:nvSpPr>
          <p:cNvPr id="375" name="Shape 375"/>
          <p:cNvSpPr txBox="1"/>
          <p:nvPr/>
        </p:nvSpPr>
        <p:spPr>
          <a:xfrm>
            <a:off x="482475" y="2733900"/>
            <a:ext cx="7450500" cy="5110200"/>
          </a:xfrm>
          <a:prstGeom prst="rect">
            <a:avLst/>
          </a:prstGeom>
          <a:noFill/>
          <a:ln>
            <a:noFill/>
          </a:ln>
        </p:spPr>
        <p:txBody>
          <a:bodyPr lIns="38100" tIns="38100" rIns="38100" bIns="38100" anchor="t" anchorCtr="0">
            <a:noAutofit/>
          </a:bodyPr>
          <a:lstStyle/>
          <a:p>
            <a:pPr marL="685800" lvl="0" indent="-394462" rtl="0">
              <a:spcBef>
                <a:spcPts val="0"/>
              </a:spcBef>
              <a:buClr>
                <a:srgbClr val="FFFFFF"/>
              </a:buClr>
              <a:buSzPct val="100000"/>
              <a:buFont typeface="Cabin"/>
              <a:buChar char="•"/>
            </a:pPr>
            <a:r>
              <a:rPr lang="el-GR" sz="3600" dirty="0">
                <a:solidFill>
                  <a:srgbClr val="FFFFFF"/>
                </a:solidFill>
                <a:latin typeface="Arial" charset="0"/>
                <a:ea typeface="Arial" charset="0"/>
                <a:cs typeface="Arial" charset="0"/>
                <a:sym typeface="Cabin"/>
              </a:rPr>
              <a:t>Έννοια της συλλογής</a:t>
            </a:r>
            <a:endParaRPr lang="en-US" sz="3600" dirty="0">
              <a:solidFill>
                <a:srgbClr val="FFFFFF"/>
              </a:solidFill>
              <a:latin typeface="Arial" charset="0"/>
              <a:ea typeface="Arial" charset="0"/>
              <a:cs typeface="Arial" charset="0"/>
              <a:sym typeface="Cabin"/>
            </a:endParaRPr>
          </a:p>
          <a:p>
            <a:pPr marL="685800" lvl="0" indent="-394462" rtl="0">
              <a:spcBef>
                <a:spcPts val="3500"/>
              </a:spcBef>
              <a:buClr>
                <a:srgbClr val="FFFFFF"/>
              </a:buClr>
              <a:buSzPct val="100000"/>
              <a:buFont typeface="Cabin"/>
              <a:buChar char="•"/>
            </a:pPr>
            <a:r>
              <a:rPr lang="el-GR" sz="3600" dirty="0">
                <a:solidFill>
                  <a:srgbClr val="FFFFFF"/>
                </a:solidFill>
                <a:latin typeface="Arial" charset="0"/>
                <a:ea typeface="Arial" charset="0"/>
                <a:cs typeface="Arial" charset="0"/>
                <a:sym typeface="Cabin"/>
              </a:rPr>
              <a:t>Λίστες και καθορισμένοι βρόχοι</a:t>
            </a:r>
            <a:endParaRPr lang="en-US" sz="3600" dirty="0">
              <a:solidFill>
                <a:srgbClr val="FFFFFF"/>
              </a:solidFill>
              <a:latin typeface="Arial" charset="0"/>
              <a:ea typeface="Arial" charset="0"/>
              <a:cs typeface="Arial" charset="0"/>
              <a:sym typeface="Cabin"/>
            </a:endParaRPr>
          </a:p>
          <a:p>
            <a:pPr marL="685800" lvl="0" indent="-394462" rtl="0">
              <a:spcBef>
                <a:spcPts val="3500"/>
              </a:spcBef>
              <a:buClr>
                <a:srgbClr val="FFFFFF"/>
              </a:buClr>
              <a:buSzPct val="100000"/>
              <a:buFont typeface="Cabin"/>
              <a:buChar char="•"/>
            </a:pPr>
            <a:r>
              <a:rPr lang="el-GR" sz="3600" dirty="0">
                <a:solidFill>
                  <a:srgbClr val="FFFFFF"/>
                </a:solidFill>
                <a:latin typeface="Arial" charset="0"/>
                <a:ea typeface="Arial" charset="0"/>
                <a:cs typeface="Arial" charset="0"/>
                <a:sym typeface="Cabin"/>
              </a:rPr>
              <a:t>Ευρετηρίαση και αναζήτηση</a:t>
            </a:r>
            <a:endParaRPr lang="en-US" sz="3600" dirty="0">
              <a:solidFill>
                <a:srgbClr val="FFFFFF"/>
              </a:solidFill>
              <a:latin typeface="Arial" charset="0"/>
              <a:ea typeface="Arial" charset="0"/>
              <a:cs typeface="Arial" charset="0"/>
              <a:sym typeface="Cabin"/>
            </a:endParaRPr>
          </a:p>
          <a:p>
            <a:pPr marL="685800" lvl="0" indent="-394462" rtl="0">
              <a:spcBef>
                <a:spcPts val="3500"/>
              </a:spcBef>
              <a:buClr>
                <a:srgbClr val="FFFFFF"/>
              </a:buClr>
              <a:buSzPct val="100000"/>
              <a:buFont typeface="Cabin"/>
              <a:buChar char="•"/>
            </a:pPr>
            <a:r>
              <a:rPr lang="el-GR" sz="3600" dirty="0">
                <a:solidFill>
                  <a:srgbClr val="FFFFFF"/>
                </a:solidFill>
                <a:latin typeface="Arial" charset="0"/>
                <a:ea typeface="Arial" charset="0"/>
                <a:cs typeface="Arial" charset="0"/>
                <a:sym typeface="Cabin"/>
              </a:rPr>
              <a:t>Μεταβλητότητα λίστας </a:t>
            </a:r>
            <a:endParaRPr lang="en-US" sz="3600" dirty="0">
              <a:solidFill>
                <a:srgbClr val="FFFFFF"/>
              </a:solidFill>
              <a:latin typeface="Arial" charset="0"/>
              <a:ea typeface="Arial" charset="0"/>
              <a:cs typeface="Arial" charset="0"/>
              <a:sym typeface="Cabin"/>
            </a:endParaRPr>
          </a:p>
          <a:p>
            <a:pPr marL="685800" lvl="0" indent="-394462" rtl="0">
              <a:spcBef>
                <a:spcPts val="3500"/>
              </a:spcBef>
              <a:buClr>
                <a:srgbClr val="FFFFFF"/>
              </a:buClr>
              <a:buSzPct val="100000"/>
              <a:buFont typeface="Cabin"/>
              <a:buChar char="•"/>
            </a:pPr>
            <a:r>
              <a:rPr lang="el-GR" sz="3600" dirty="0">
                <a:solidFill>
                  <a:srgbClr val="FFFFFF"/>
                </a:solidFill>
                <a:latin typeface="Arial" charset="0"/>
                <a:ea typeface="Arial" charset="0"/>
                <a:cs typeface="Arial" charset="0"/>
                <a:sym typeface="Cabin"/>
              </a:rPr>
              <a:t>Συναρτήσεις</a:t>
            </a:r>
            <a:r>
              <a:rPr lang="en-US" sz="3600" dirty="0">
                <a:solidFill>
                  <a:srgbClr val="FFFFFF"/>
                </a:solidFill>
                <a:latin typeface="Arial" charset="0"/>
                <a:ea typeface="Arial" charset="0"/>
                <a:cs typeface="Arial" charset="0"/>
                <a:sym typeface="Cabin"/>
              </a:rPr>
              <a:t>: </a:t>
            </a:r>
            <a:r>
              <a:rPr lang="en-US" sz="3600" dirty="0" err="1">
                <a:solidFill>
                  <a:srgbClr val="FFFFFF"/>
                </a:solidFill>
                <a:latin typeface="Arial" charset="0"/>
                <a:ea typeface="Arial" charset="0"/>
                <a:cs typeface="Arial" charset="0"/>
                <a:sym typeface="Cabin"/>
              </a:rPr>
              <a:t>len</a:t>
            </a:r>
            <a:r>
              <a:rPr lang="en-US" sz="3600" dirty="0">
                <a:solidFill>
                  <a:srgbClr val="FFFFFF"/>
                </a:solidFill>
                <a:latin typeface="Arial" charset="0"/>
                <a:ea typeface="Arial" charset="0"/>
                <a:cs typeface="Arial" charset="0"/>
                <a:sym typeface="Cabin"/>
              </a:rPr>
              <a:t>, min, max, sum</a:t>
            </a:r>
          </a:p>
        </p:txBody>
      </p:sp>
      <p:sp>
        <p:nvSpPr>
          <p:cNvPr id="376" name="Shape 376"/>
          <p:cNvSpPr txBox="1"/>
          <p:nvPr/>
        </p:nvSpPr>
        <p:spPr>
          <a:xfrm>
            <a:off x="7900889" y="2717858"/>
            <a:ext cx="8044962" cy="5110200"/>
          </a:xfrm>
          <a:prstGeom prst="rect">
            <a:avLst/>
          </a:prstGeom>
          <a:noFill/>
          <a:ln>
            <a:noFill/>
          </a:ln>
        </p:spPr>
        <p:txBody>
          <a:bodyPr lIns="38100" tIns="38100" rIns="38100" bIns="38100" anchor="t" anchorCtr="0">
            <a:noAutofit/>
          </a:bodyPr>
          <a:lstStyle/>
          <a:p>
            <a:pPr marL="685800" lvl="0" indent="-394462" rtl="0">
              <a:spcBef>
                <a:spcPts val="3500"/>
              </a:spcBef>
              <a:buClr>
                <a:srgbClr val="FFFFFF"/>
              </a:buClr>
              <a:buSzPct val="100000"/>
              <a:buFont typeface="Cabin"/>
              <a:buChar char="•"/>
            </a:pPr>
            <a:r>
              <a:rPr lang="el-GR" sz="3600" dirty="0">
                <a:solidFill>
                  <a:srgbClr val="FFFFFF"/>
                </a:solidFill>
                <a:latin typeface="Arial" charset="0"/>
                <a:ea typeface="Arial" charset="0"/>
                <a:cs typeface="Arial" charset="0"/>
                <a:sym typeface="Cabin"/>
              </a:rPr>
              <a:t>Τεμαχισμός λιστών</a:t>
            </a:r>
            <a:endParaRPr lang="en-US" sz="3600" dirty="0">
              <a:solidFill>
                <a:srgbClr val="FFFFFF"/>
              </a:solidFill>
              <a:latin typeface="Arial" charset="0"/>
              <a:ea typeface="Arial" charset="0"/>
              <a:cs typeface="Arial" charset="0"/>
              <a:sym typeface="Cabin"/>
            </a:endParaRPr>
          </a:p>
          <a:p>
            <a:pPr marL="685800" lvl="0" indent="-394462" rtl="0">
              <a:spcBef>
                <a:spcPts val="3500"/>
              </a:spcBef>
              <a:buClr>
                <a:srgbClr val="FFFFFF"/>
              </a:buClr>
              <a:buSzPct val="100000"/>
              <a:buFont typeface="Cabin"/>
              <a:buChar char="•"/>
            </a:pPr>
            <a:r>
              <a:rPr lang="el-GR" sz="3600" dirty="0">
                <a:solidFill>
                  <a:srgbClr val="FFFFFF"/>
                </a:solidFill>
                <a:latin typeface="Arial" charset="0"/>
                <a:ea typeface="Arial" charset="0"/>
                <a:cs typeface="Arial" charset="0"/>
                <a:sym typeface="Cabin"/>
              </a:rPr>
              <a:t>Μέθοδοι λιστών</a:t>
            </a:r>
            <a:r>
              <a:rPr lang="en-US" sz="3600" dirty="0">
                <a:solidFill>
                  <a:srgbClr val="FFFFFF"/>
                </a:solidFill>
                <a:latin typeface="Arial" charset="0"/>
                <a:ea typeface="Arial" charset="0"/>
                <a:cs typeface="Arial" charset="0"/>
                <a:sym typeface="Cabin"/>
              </a:rPr>
              <a:t>: append,  remove</a:t>
            </a:r>
          </a:p>
          <a:p>
            <a:pPr marL="685800" lvl="0" indent="-394462" rtl="0">
              <a:spcBef>
                <a:spcPts val="3500"/>
              </a:spcBef>
              <a:buClr>
                <a:srgbClr val="FFFFFF"/>
              </a:buClr>
              <a:buSzPct val="100000"/>
              <a:buFont typeface="Cabin"/>
              <a:buChar char="•"/>
            </a:pPr>
            <a:r>
              <a:rPr lang="el-GR" sz="3600" dirty="0">
                <a:solidFill>
                  <a:srgbClr val="FFFFFF"/>
                </a:solidFill>
                <a:latin typeface="Arial" charset="0"/>
                <a:ea typeface="Arial" charset="0"/>
                <a:cs typeface="Arial" charset="0"/>
                <a:sym typeface="Cabin"/>
              </a:rPr>
              <a:t>Ταξινόμηση</a:t>
            </a:r>
            <a:r>
              <a:rPr lang="en-US" sz="3600" dirty="0">
                <a:solidFill>
                  <a:srgbClr val="FFFFFF"/>
                </a:solidFill>
                <a:latin typeface="Arial" charset="0"/>
                <a:ea typeface="Arial" charset="0"/>
                <a:cs typeface="Arial" charset="0"/>
                <a:sym typeface="Cabin"/>
              </a:rPr>
              <a:t> </a:t>
            </a:r>
            <a:r>
              <a:rPr lang="el-GR" sz="3600" dirty="0">
                <a:solidFill>
                  <a:srgbClr val="FFFFFF"/>
                </a:solidFill>
                <a:latin typeface="Arial" charset="0"/>
                <a:ea typeface="Arial" charset="0"/>
                <a:cs typeface="Arial" charset="0"/>
                <a:sym typeface="Cabin"/>
              </a:rPr>
              <a:t>λιστών</a:t>
            </a:r>
            <a:endParaRPr lang="en-US" sz="3600" dirty="0">
              <a:solidFill>
                <a:srgbClr val="FFFFFF"/>
              </a:solidFill>
              <a:latin typeface="Arial" charset="0"/>
              <a:ea typeface="Arial" charset="0"/>
              <a:cs typeface="Arial" charset="0"/>
              <a:sym typeface="Cabin"/>
            </a:endParaRPr>
          </a:p>
          <a:p>
            <a:pPr marL="685800" lvl="0" indent="-394462" rtl="0">
              <a:spcBef>
                <a:spcPts val="3500"/>
              </a:spcBef>
              <a:buClr>
                <a:srgbClr val="FFFFFF"/>
              </a:buClr>
              <a:buSzPct val="100000"/>
              <a:buFont typeface="Cabin"/>
              <a:buChar char="•"/>
            </a:pPr>
            <a:r>
              <a:rPr lang="el-GR" sz="3600" dirty="0">
                <a:solidFill>
                  <a:srgbClr val="FFFFFF"/>
                </a:solidFill>
                <a:latin typeface="Arial" charset="0"/>
                <a:ea typeface="Arial" charset="0"/>
                <a:cs typeface="Arial" charset="0"/>
                <a:sym typeface="Cabin"/>
              </a:rPr>
              <a:t>Τεμαχισμός συμβολοσειρών σε λίστες λέξεων</a:t>
            </a:r>
            <a:endParaRPr lang="en-US" sz="3600" dirty="0">
              <a:solidFill>
                <a:srgbClr val="FFFFFF"/>
              </a:solidFill>
              <a:latin typeface="Arial" charset="0"/>
              <a:ea typeface="Arial" charset="0"/>
              <a:cs typeface="Arial" charset="0"/>
              <a:sym typeface="Cabin"/>
            </a:endParaRPr>
          </a:p>
          <a:p>
            <a:pPr marL="685800" lvl="0" indent="-394462" rtl="0">
              <a:spcBef>
                <a:spcPts val="3500"/>
              </a:spcBef>
              <a:buClr>
                <a:srgbClr val="FFFFFF"/>
              </a:buClr>
              <a:buSzPct val="100000"/>
              <a:buFont typeface="Cabin"/>
              <a:buChar char="•"/>
            </a:pPr>
            <a:r>
              <a:rPr lang="el-GR" sz="3600" dirty="0">
                <a:solidFill>
                  <a:srgbClr val="FFFFFF"/>
                </a:solidFill>
                <a:latin typeface="Arial" charset="0"/>
                <a:ea typeface="Arial" charset="0"/>
                <a:cs typeface="Arial" charset="0"/>
                <a:sym typeface="Cabin"/>
              </a:rPr>
              <a:t>Χρήση </a:t>
            </a:r>
            <a:r>
              <a:rPr lang="el-GR" sz="3600" dirty="0" err="1">
                <a:solidFill>
                  <a:srgbClr val="FFFFFF"/>
                </a:solidFill>
                <a:latin typeface="Arial" charset="0"/>
                <a:ea typeface="Arial" charset="0"/>
                <a:cs typeface="Arial" charset="0"/>
                <a:sym typeface="Cabin"/>
              </a:rPr>
              <a:t>split</a:t>
            </a:r>
            <a:r>
              <a:rPr lang="el-GR" sz="3600" dirty="0">
                <a:solidFill>
                  <a:srgbClr val="FFFFFF"/>
                </a:solidFill>
                <a:latin typeface="Arial" charset="0"/>
                <a:ea typeface="Arial" charset="0"/>
                <a:cs typeface="Arial" charset="0"/>
                <a:sym typeface="Cabin"/>
              </a:rPr>
              <a:t> για ανάλυση συμβολοσειρών</a:t>
            </a:r>
            <a:endParaRPr lang="en-US" sz="3600" dirty="0">
              <a:solidFill>
                <a:srgbClr val="FFFFFF"/>
              </a:solidFill>
              <a:latin typeface="Arial" charset="0"/>
              <a:ea typeface="Arial" charset="0"/>
              <a:cs typeface="Arial" charset="0"/>
              <a:sym typeface="Cabi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prstGeom prst="rect">
            <a:avLst/>
          </a:prstGeom>
        </p:spPr>
        <p:txBody>
          <a:bodyPr lIns="91425" tIns="91425" rIns="91425" bIns="91425" anchor="ctr" anchorCtr="0">
            <a:noAutofit/>
          </a:bodyPr>
          <a:lstStyle/>
          <a:p>
            <a:pPr lvl="0">
              <a:spcBef>
                <a:spcPts val="0"/>
              </a:spcBef>
              <a:buNone/>
            </a:pPr>
            <a:r>
              <a:rPr lang="el-GR" sz="3600" dirty="0">
                <a:solidFill>
                  <a:srgbClr val="FFFF00"/>
                </a:solidFill>
              </a:rPr>
              <a:t>Ευχαριστίες / Συνεισφορές</a:t>
            </a:r>
            <a:endParaRPr lang="en-US" sz="3600" dirty="0">
              <a:solidFill>
                <a:srgbClr val="FFFF00"/>
              </a:solidFill>
            </a:endParaRPr>
          </a:p>
        </p:txBody>
      </p:sp>
      <p:sp>
        <p:nvSpPr>
          <p:cNvPr id="647" name="Shape 647"/>
          <p:cNvSpPr txBox="1"/>
          <p:nvPr/>
        </p:nvSpPr>
        <p:spPr>
          <a:xfrm>
            <a:off x="1206100" y="2198849"/>
            <a:ext cx="6797699" cy="5914020"/>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Αυτές οι διαφάνειες είναι Πνευματική ιδιοκτησία 2010</a:t>
            </a:r>
            <a:r>
              <a:rPr lang="en-US" sz="1800" dirty="0">
                <a:solidFill>
                  <a:srgbClr val="FFFFFF"/>
                </a:solidFill>
              </a:rPr>
              <a:t>-  Charles R. Severance (</a:t>
            </a:r>
            <a:r>
              <a:rPr lang="en-US" sz="1800" u="sng" dirty="0">
                <a:solidFill>
                  <a:srgbClr val="FFFF00"/>
                </a:solidFill>
                <a:hlinkClick r:id="rId3"/>
              </a:rPr>
              <a:t>www.dr-chuck.com</a:t>
            </a:r>
            <a:r>
              <a:rPr lang="en-US" sz="1800" dirty="0">
                <a:solidFill>
                  <a:srgbClr val="FFFFFF"/>
                </a:solidFill>
              </a:rPr>
              <a:t>) </a:t>
            </a:r>
            <a:r>
              <a:rPr lang="el-GR" sz="1800" dirty="0">
                <a:solidFill>
                  <a:srgbClr val="FFFFFF"/>
                </a:solidFill>
              </a:rPr>
              <a:t>του</a:t>
            </a:r>
            <a:r>
              <a:rPr lang="en-US" sz="1800" dirty="0">
                <a:solidFill>
                  <a:srgbClr val="FFFFFF"/>
                </a:solidFill>
              </a:rPr>
              <a:t> University of Michigan School of Information </a:t>
            </a:r>
            <a:r>
              <a:rPr lang="el-GR" sz="1800" dirty="0">
                <a:solidFill>
                  <a:srgbClr val="FFFFFF"/>
                </a:solidFill>
              </a:rPr>
              <a:t>και είναι διαθέσιμες υπό την άδεια</a:t>
            </a:r>
            <a:r>
              <a:rPr lang="en-US" sz="1800" dirty="0">
                <a:solidFill>
                  <a:srgbClr val="FFFFFF"/>
                </a:solidFill>
              </a:rPr>
              <a:t> Creative Commons Attribution 4.0. </a:t>
            </a:r>
            <a:r>
              <a:rPr lang="el-GR" sz="1800" dirty="0">
                <a:solidFill>
                  <a:srgbClr val="FFFFFF"/>
                </a:solidFill>
              </a:rPr>
              <a:t>Παρακαλώ να διατηρήσετε αυτήν την τελευταία διαφάνεια σε όλα τα αντίγραφα του εγγράφου για να συμμορφωθείτε με τις απαιτήσεις απόδοσης της άδειας. Εάν κάνετε κάποια αλλαγή, μη διστάσετε να προσθέσετε το όνομα και τον οργανισμό σας στη λίστα των συντελεστών αυτής της σελίδας καθώς αναδημοσιεύετε το υλικό</a:t>
            </a:r>
            <a:r>
              <a:rPr lang="en-US" sz="1800" dirty="0">
                <a:solidFill>
                  <a:srgbClr val="FFFFFF"/>
                </a:solidFill>
              </a:rPr>
              <a:t>.</a:t>
            </a:r>
          </a:p>
          <a:p>
            <a:pPr lvl="0" rtl="0">
              <a:spcBef>
                <a:spcPts val="0"/>
              </a:spcBef>
              <a:buNone/>
            </a:pPr>
            <a:endParaRPr sz="1800" dirty="0">
              <a:solidFill>
                <a:srgbClr val="FFFFFF"/>
              </a:solidFill>
            </a:endParaRPr>
          </a:p>
          <a:p>
            <a:pPr lvl="0" rtl="0">
              <a:spcBef>
                <a:spcPts val="0"/>
              </a:spcBef>
              <a:buNone/>
            </a:pPr>
            <a:r>
              <a:rPr lang="el-GR" sz="1800" dirty="0">
                <a:solidFill>
                  <a:srgbClr val="FFFFFF"/>
                </a:solidFill>
              </a:rPr>
              <a:t>Αρχική ανάπτυξη </a:t>
            </a:r>
            <a:r>
              <a:rPr lang="en-US" sz="1800" dirty="0">
                <a:solidFill>
                  <a:srgbClr val="FFFFFF"/>
                </a:solidFill>
              </a:rPr>
              <a:t>: Charles Severance, University of Michigan School of Information</a:t>
            </a:r>
            <a:endParaRPr lang="el-GR" sz="1800" dirty="0">
              <a:solidFill>
                <a:srgbClr val="FFFFFF"/>
              </a:solidFill>
            </a:endParaRPr>
          </a:p>
          <a:p>
            <a:pPr lvl="0" rtl="0">
              <a:spcBef>
                <a:spcPts val="0"/>
              </a:spcBef>
              <a:buNone/>
            </a:pPr>
            <a:endParaRPr lang="el-GR" sz="1800" dirty="0">
              <a:solidFill>
                <a:srgbClr val="FFFFFF"/>
              </a:solidFill>
            </a:endParaRPr>
          </a:p>
          <a:p>
            <a:pPr lvl="0" rtl="0">
              <a:spcBef>
                <a:spcPts val="0"/>
              </a:spcBef>
              <a:buNone/>
            </a:pPr>
            <a:r>
              <a:rPr lang="el-GR" sz="1800" dirty="0">
                <a:solidFill>
                  <a:srgbClr val="FFFFFF"/>
                </a:solidFill>
              </a:rPr>
              <a:t>Απόδοση στα Ελληνικά: </a:t>
            </a:r>
            <a:r>
              <a:rPr lang="el-GR" sz="1800" dirty="0" err="1">
                <a:solidFill>
                  <a:srgbClr val="FFFFFF"/>
                </a:solidFill>
              </a:rPr>
              <a:t>Κιουρτίδου</a:t>
            </a:r>
            <a:r>
              <a:rPr lang="el-GR" sz="1800" dirty="0">
                <a:solidFill>
                  <a:srgbClr val="FFFFFF"/>
                </a:solidFill>
              </a:rPr>
              <a:t> Δ. Κωνσταντία</a:t>
            </a:r>
            <a:endParaRPr lang="en-US" sz="1800" dirty="0">
              <a:solidFill>
                <a:srgbClr val="FFFFFF"/>
              </a:solidFill>
            </a:endParaRPr>
          </a:p>
          <a:p>
            <a:pPr lvl="0" rtl="0">
              <a:spcBef>
                <a:spcPts val="0"/>
              </a:spcBef>
              <a:buNone/>
            </a:pPr>
            <a:endParaRPr sz="1800" dirty="0">
              <a:solidFill>
                <a:srgbClr val="FFFFFF"/>
              </a:solidFill>
            </a:endParaRPr>
          </a:p>
          <a:p>
            <a:pPr marL="261938" lvl="0" indent="-261938" rtl="0">
              <a:spcBef>
                <a:spcPts val="0"/>
              </a:spcBef>
              <a:buClr>
                <a:schemeClr val="dk2"/>
              </a:buClr>
              <a:buSzPct val="61111"/>
              <a:buFont typeface="Arial"/>
              <a:buNone/>
            </a:pPr>
            <a:r>
              <a:rPr lang="en-US" sz="1800" dirty="0">
                <a:solidFill>
                  <a:schemeClr val="lt1"/>
                </a:solidFill>
              </a:rPr>
              <a:t>… </a:t>
            </a:r>
            <a:r>
              <a:rPr lang="el-GR" sz="1800" dirty="0">
                <a:solidFill>
                  <a:schemeClr val="lt1"/>
                </a:solidFill>
              </a:rPr>
              <a:t>Εισαγάγετε νέους Μεταφραστές και άτομα που έχουν συνεισφέρει εδώ</a:t>
            </a:r>
            <a:endParaRPr lang="en-US" sz="1800" dirty="0">
              <a:solidFill>
                <a:schemeClr val="lt1"/>
              </a:solidFill>
            </a:endParaRPr>
          </a:p>
          <a:p>
            <a:pPr lvl="0">
              <a:spcBef>
                <a:spcPts val="0"/>
              </a:spcBef>
              <a:buNone/>
            </a:pPr>
            <a:endParaRPr sz="1800" dirty="0">
              <a:solidFill>
                <a:srgbClr val="FFFFFF"/>
              </a:solidFill>
            </a:endParaRPr>
          </a:p>
        </p:txBody>
      </p:sp>
      <p:pic>
        <p:nvPicPr>
          <p:cNvPr id="649" name="Shape 649"/>
          <p:cNvPicPr preferRelativeResize="0"/>
          <p:nvPr/>
        </p:nvPicPr>
        <p:blipFill rotWithShape="1">
          <a:blip r:embed="rId4">
            <a:alphaModFix/>
          </a:blip>
          <a:srcRect/>
          <a:stretch/>
        </p:blipFill>
        <p:spPr>
          <a:xfrm>
            <a:off x="13897687" y="1129973"/>
            <a:ext cx="1968599" cy="668400"/>
          </a:xfrm>
          <a:prstGeom prst="rect">
            <a:avLst/>
          </a:prstGeom>
          <a:noFill/>
          <a:ln>
            <a:noFill/>
          </a:ln>
        </p:spPr>
      </p:pic>
      <p:sp>
        <p:nvSpPr>
          <p:cNvPr id="650" name="Shape 650"/>
          <p:cNvSpPr txBox="1"/>
          <p:nvPr/>
        </p:nvSpPr>
        <p:spPr>
          <a:xfrm>
            <a:off x="8704400" y="2329324"/>
            <a:ext cx="6797699" cy="5783546"/>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Συνέχεια</a:t>
            </a:r>
            <a:r>
              <a:rPr lang="is-IS" sz="1800" dirty="0">
                <a:solidFill>
                  <a:srgbClr val="FFFFFF"/>
                </a:solidFill>
              </a:rPr>
              <a:t>…</a:t>
            </a:r>
            <a:endParaRPr lang="en-US" sz="1800" dirty="0">
              <a:solidFill>
                <a:srgbClr val="FFFFFF"/>
              </a:solidFill>
            </a:endParaRPr>
          </a:p>
        </p:txBody>
      </p:sp>
      <p:pic>
        <p:nvPicPr>
          <p:cNvPr id="6" name="Shape 536">
            <a:extLst>
              <a:ext uri="{FF2B5EF4-FFF2-40B4-BE49-F238E27FC236}">
                <a16:creationId xmlns:a16="http://schemas.microsoft.com/office/drawing/2014/main" id="{BE10AF01-D437-453D-BE38-BD03821DC145}"/>
              </a:ext>
            </a:extLst>
          </p:cNvPr>
          <p:cNvPicPr preferRelativeResize="0"/>
          <p:nvPr/>
        </p:nvPicPr>
        <p:blipFill rotWithShape="1">
          <a:blip r:embed="rId5">
            <a:alphaModFix/>
          </a:blip>
          <a:srcRect/>
          <a:stretch/>
        </p:blipFill>
        <p:spPr>
          <a:xfrm>
            <a:off x="643300" y="789709"/>
            <a:ext cx="1024800" cy="1024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Τι δεν είναι μια «Συλλογή»;</a:t>
            </a:r>
            <a:endParaRPr lang="en-US" sz="7600" b="0" i="0" u="none" strike="noStrike" cap="none" dirty="0">
              <a:solidFill>
                <a:srgbClr val="FFD966"/>
              </a:solidFill>
              <a:latin typeface="Arial"/>
              <a:ea typeface="Arial"/>
              <a:cs typeface="Arial"/>
              <a:sym typeface="Arial"/>
            </a:endParaRPr>
          </a:p>
        </p:txBody>
      </p:sp>
      <p:sp>
        <p:nvSpPr>
          <p:cNvPr id="183" name="Shape 183"/>
          <p:cNvSpPr txBox="1">
            <a:spLocks noGrp="1"/>
          </p:cNvSpPr>
          <p:nvPr>
            <p:ph type="body" idx="1"/>
          </p:nvPr>
        </p:nvSpPr>
        <p:spPr>
          <a:xfrm>
            <a:off x="1155700" y="2603501"/>
            <a:ext cx="13931900" cy="2654300"/>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None/>
            </a:pPr>
            <a:r>
              <a:rPr lang="el-GR" sz="3600" u="none" strike="noStrike" cap="none" dirty="0">
                <a:solidFill>
                  <a:schemeClr val="lt1"/>
                </a:solidFill>
                <a:latin typeface="Arial" charset="0"/>
                <a:ea typeface="Arial" charset="0"/>
                <a:cs typeface="Arial" charset="0"/>
                <a:sym typeface="Cabin"/>
              </a:rPr>
              <a:t>Οι περισσότερες από τις </a:t>
            </a:r>
            <a:r>
              <a:rPr lang="el-GR" sz="3600" dirty="0">
                <a:solidFill>
                  <a:srgbClr val="00FF00"/>
                </a:solidFill>
                <a:latin typeface="Arial" charset="0"/>
                <a:cs typeface="Arial" charset="0"/>
                <a:sym typeface="Cabin"/>
              </a:rPr>
              <a:t>μεταβλητές</a:t>
            </a:r>
            <a:r>
              <a:rPr lang="el-GR" sz="3600" u="none" strike="noStrike" cap="none" dirty="0">
                <a:solidFill>
                  <a:schemeClr val="lt1"/>
                </a:solidFill>
                <a:latin typeface="Arial" charset="0"/>
                <a:ea typeface="Arial" charset="0"/>
                <a:cs typeface="Arial" charset="0"/>
                <a:sym typeface="Cabin"/>
              </a:rPr>
              <a:t> μας έχουν μία τιμή - όταν βάζουμε μια νέα τιμή στη </a:t>
            </a:r>
            <a:r>
              <a:rPr lang="el-GR" sz="3600" dirty="0">
                <a:solidFill>
                  <a:srgbClr val="00FF00"/>
                </a:solidFill>
                <a:latin typeface="Arial" charset="0"/>
                <a:cs typeface="Arial" charset="0"/>
                <a:sym typeface="Cabin"/>
              </a:rPr>
              <a:t>μεταβλητή</a:t>
            </a:r>
            <a:r>
              <a:rPr lang="el-GR" sz="3600" u="none" strike="noStrike" cap="none" dirty="0">
                <a:solidFill>
                  <a:schemeClr val="lt1"/>
                </a:solidFill>
                <a:latin typeface="Arial" charset="0"/>
                <a:ea typeface="Arial" charset="0"/>
                <a:cs typeface="Arial" charset="0"/>
                <a:sym typeface="Cabin"/>
              </a:rPr>
              <a:t>, η παλιά τιμή αντικαθίσταται</a:t>
            </a:r>
            <a:endParaRPr lang="en-US" sz="3600" u="none" strike="noStrike" cap="none" dirty="0">
              <a:solidFill>
                <a:schemeClr val="lt1"/>
              </a:solidFill>
              <a:latin typeface="Arial" charset="0"/>
              <a:ea typeface="Arial" charset="0"/>
              <a:cs typeface="Arial" charset="0"/>
              <a:sym typeface="Cabin"/>
            </a:endParaRPr>
          </a:p>
        </p:txBody>
      </p:sp>
      <p:sp>
        <p:nvSpPr>
          <p:cNvPr id="184" name="Shape 184"/>
          <p:cNvSpPr txBox="1"/>
          <p:nvPr/>
        </p:nvSpPr>
        <p:spPr>
          <a:xfrm>
            <a:off x="2136725" y="5621338"/>
            <a:ext cx="12214275" cy="2257426"/>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python</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 = 2</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 = 4</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Shape 174"/>
          <p:cNvSpPr txBox="1">
            <a:spLocks noGrp="1"/>
          </p:cNvSpPr>
          <p:nvPr>
            <p:ph type="title"/>
          </p:nvPr>
        </p:nvSpPr>
        <p:spPr>
          <a:xfrm>
            <a:off x="1155700" y="789709"/>
            <a:ext cx="11688763"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400" u="none" strike="noStrike" cap="none" dirty="0">
                <a:solidFill>
                  <a:srgbClr val="FFD966"/>
                </a:solidFill>
                <a:latin typeface="Arial" charset="0"/>
                <a:ea typeface="Arial" charset="0"/>
                <a:cs typeface="Arial" charset="0"/>
                <a:sym typeface="Cabin"/>
              </a:rPr>
              <a:t>Μια Λίστα είναι ένα Είδος Συλλογής</a:t>
            </a:r>
            <a:endParaRPr lang="en-US" sz="7400" u="none" strike="noStrike" cap="none" dirty="0">
              <a:solidFill>
                <a:srgbClr val="FFD966"/>
              </a:solidFill>
              <a:latin typeface="Arial" charset="0"/>
              <a:ea typeface="Arial" charset="0"/>
              <a:cs typeface="Arial" charset="0"/>
              <a:sym typeface="Cabin"/>
            </a:endParaRPr>
          </a:p>
        </p:txBody>
      </p:sp>
      <p:sp>
        <p:nvSpPr>
          <p:cNvPr id="175" name="Shape 175"/>
          <p:cNvSpPr txBox="1">
            <a:spLocks noGrp="1"/>
          </p:cNvSpPr>
          <p:nvPr>
            <p:ph type="body" idx="1"/>
          </p:nvPr>
        </p:nvSpPr>
        <p:spPr>
          <a:xfrm>
            <a:off x="1155700" y="2603501"/>
            <a:ext cx="13931900" cy="3525838"/>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Μια </a:t>
            </a:r>
            <a:r>
              <a:rPr lang="el-GR" sz="3600" dirty="0">
                <a:solidFill>
                  <a:srgbClr val="FF00FF"/>
                </a:solidFill>
                <a:latin typeface="Arial" charset="0"/>
                <a:cs typeface="Arial" charset="0"/>
                <a:sym typeface="Cabin"/>
              </a:rPr>
              <a:t>συλλογή</a:t>
            </a:r>
            <a:r>
              <a:rPr lang="el-GR" sz="3600" u="none" strike="noStrike" cap="none" dirty="0">
                <a:solidFill>
                  <a:schemeClr val="lt1"/>
                </a:solidFill>
                <a:latin typeface="Arial" charset="0"/>
                <a:ea typeface="Arial" charset="0"/>
                <a:cs typeface="Arial" charset="0"/>
                <a:sym typeface="Cabin"/>
              </a:rPr>
              <a:t> μας επιτρέπει να βάλουμε πολλές τιμές σε μία «</a:t>
            </a:r>
            <a:r>
              <a:rPr lang="el-GR" sz="3600" dirty="0">
                <a:solidFill>
                  <a:srgbClr val="00FF00"/>
                </a:solidFill>
                <a:latin typeface="Arial" charset="0"/>
                <a:cs typeface="Arial" charset="0"/>
                <a:sym typeface="Cabin"/>
              </a:rPr>
              <a:t>μεταβλητή</a:t>
            </a:r>
            <a:r>
              <a:rPr lang="el-GR" sz="3600" u="none" strike="noStrike" cap="none" dirty="0">
                <a:solidFill>
                  <a:schemeClr val="lt1"/>
                </a:solidFill>
                <a:latin typeface="Arial" charset="0"/>
                <a:ea typeface="Arial" charset="0"/>
                <a:cs typeface="Arial" charset="0"/>
                <a:sym typeface="Cabin"/>
              </a:rPr>
              <a:t>»</a:t>
            </a:r>
            <a:endParaRPr lang="en-US" sz="3600" b="0" i="0" u="none" strike="noStrike" cap="none" dirty="0">
              <a:solidFill>
                <a:schemeClr val="lt1"/>
              </a:solidFill>
              <a:latin typeface="Arial"/>
              <a:ea typeface="Arial"/>
              <a:cs typeface="Arial"/>
              <a:sym typeface="Arial"/>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Μια </a:t>
            </a:r>
            <a:r>
              <a:rPr lang="el-GR" sz="3600" dirty="0">
                <a:solidFill>
                  <a:srgbClr val="FF00FF"/>
                </a:solidFill>
                <a:latin typeface="Arial" charset="0"/>
                <a:cs typeface="Arial" charset="0"/>
                <a:sym typeface="Cabin"/>
              </a:rPr>
              <a:t>συλλογή</a:t>
            </a:r>
            <a:r>
              <a:rPr lang="el-GR" sz="3600" u="none" strike="noStrike" cap="none" dirty="0">
                <a:solidFill>
                  <a:schemeClr val="lt1"/>
                </a:solidFill>
                <a:latin typeface="Arial" charset="0"/>
                <a:ea typeface="Arial" charset="0"/>
                <a:cs typeface="Arial" charset="0"/>
                <a:sym typeface="Cabin"/>
              </a:rPr>
              <a:t> είναι ωραία γιατί μπορούμε να μεταφέρουμε </a:t>
            </a:r>
            <a:r>
              <a:rPr lang="el-GR" sz="3600" dirty="0">
                <a:solidFill>
                  <a:srgbClr val="FF7F00"/>
                </a:solidFill>
                <a:latin typeface="Arial" charset="0"/>
                <a:cs typeface="Arial" charset="0"/>
                <a:sym typeface="Cabin"/>
              </a:rPr>
              <a:t>πολλές</a:t>
            </a:r>
            <a:r>
              <a:rPr lang="el-GR" sz="3600" u="none" strike="noStrike" cap="none" dirty="0">
                <a:solidFill>
                  <a:schemeClr val="lt1"/>
                </a:solidFill>
                <a:latin typeface="Arial" charset="0"/>
                <a:ea typeface="Arial" charset="0"/>
                <a:cs typeface="Arial" charset="0"/>
                <a:sym typeface="Cabin"/>
              </a:rPr>
              <a:t> </a:t>
            </a:r>
            <a:r>
              <a:rPr lang="el-GR" sz="3600" dirty="0">
                <a:solidFill>
                  <a:srgbClr val="FF7F00"/>
                </a:solidFill>
                <a:latin typeface="Arial" charset="0"/>
                <a:cs typeface="Arial" charset="0"/>
                <a:sym typeface="Cabin"/>
              </a:rPr>
              <a:t>τιμές</a:t>
            </a:r>
            <a:r>
              <a:rPr lang="el-GR" sz="3600" u="none" strike="noStrike" cap="none" dirty="0">
                <a:solidFill>
                  <a:schemeClr val="lt1"/>
                </a:solidFill>
                <a:latin typeface="Arial" charset="0"/>
                <a:ea typeface="Arial" charset="0"/>
                <a:cs typeface="Arial" charset="0"/>
                <a:sym typeface="Cabin"/>
              </a:rPr>
              <a:t> σε ένα βολικό πακέτο</a:t>
            </a:r>
            <a:r>
              <a:rPr lang="en-US" sz="3600" u="none" strike="noStrike" cap="none" dirty="0">
                <a:solidFill>
                  <a:schemeClr val="lt1"/>
                </a:solidFill>
                <a:latin typeface="Arial" charset="0"/>
                <a:ea typeface="Arial" charset="0"/>
                <a:cs typeface="Arial" charset="0"/>
                <a:sym typeface="Cabin"/>
              </a:rPr>
              <a:t>.</a:t>
            </a:r>
          </a:p>
        </p:txBody>
      </p:sp>
      <p:pic>
        <p:nvPicPr>
          <p:cNvPr id="176" name="Shape 176"/>
          <p:cNvPicPr preferRelativeResize="0"/>
          <p:nvPr/>
        </p:nvPicPr>
        <p:blipFill rotWithShape="1">
          <a:blip r:embed="rId3">
            <a:alphaModFix/>
          </a:blip>
          <a:srcRect/>
          <a:stretch/>
        </p:blipFill>
        <p:spPr>
          <a:xfrm>
            <a:off x="13277850" y="789709"/>
            <a:ext cx="2557874" cy="2096292"/>
          </a:xfrm>
          <a:prstGeom prst="rect">
            <a:avLst/>
          </a:prstGeom>
          <a:noFill/>
          <a:ln>
            <a:noFill/>
          </a:ln>
        </p:spPr>
      </p:pic>
      <p:sp>
        <p:nvSpPr>
          <p:cNvPr id="177" name="Shape 177"/>
          <p:cNvSpPr txBox="1"/>
          <p:nvPr/>
        </p:nvSpPr>
        <p:spPr>
          <a:xfrm>
            <a:off x="1902157" y="6000750"/>
            <a:ext cx="12451687" cy="2214563"/>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3600" i="0" u="none" strike="noStrike" cap="none" dirty="0">
                <a:solidFill>
                  <a:srgbClr val="00FF00"/>
                </a:solidFill>
                <a:latin typeface="Courier"/>
                <a:ea typeface="Courier"/>
                <a:cs typeface="Courier"/>
                <a:sym typeface="Courier New"/>
              </a:rPr>
              <a:t>φίλοι</a:t>
            </a:r>
            <a:r>
              <a:rPr lang="en-US" sz="3600" i="0" u="none" strike="noStrike" cap="none" dirty="0">
                <a:solidFill>
                  <a:srgbClr val="FF7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 ['</a:t>
            </a:r>
            <a:r>
              <a:rPr lang="el-GR" sz="3600" i="0" u="none" strike="noStrike" cap="none" dirty="0">
                <a:solidFill>
                  <a:srgbClr val="FF7F00"/>
                </a:solidFill>
                <a:latin typeface="Courier"/>
                <a:ea typeface="Courier"/>
                <a:cs typeface="Courier"/>
                <a:sym typeface="Courier New"/>
              </a:rPr>
              <a:t>Ιωάννης</a:t>
            </a:r>
            <a:r>
              <a:rPr lang="en-US" sz="3600" i="0" u="none" strike="noStrike" cap="none" dirty="0">
                <a:solidFill>
                  <a:srgbClr val="FF7F00"/>
                </a:solidFill>
                <a:latin typeface="Courier"/>
                <a:ea typeface="Courier"/>
                <a:cs typeface="Courier"/>
                <a:sym typeface="Courier New"/>
              </a:rPr>
              <a:t>', '</a:t>
            </a:r>
            <a:r>
              <a:rPr lang="el-GR" sz="3600" i="0" u="none" strike="noStrike" cap="none" dirty="0">
                <a:solidFill>
                  <a:srgbClr val="FF7F00"/>
                </a:solidFill>
                <a:latin typeface="Courier"/>
                <a:ea typeface="Courier"/>
                <a:cs typeface="Courier"/>
                <a:sym typeface="Courier New"/>
              </a:rPr>
              <a:t>Δέσποινα</a:t>
            </a:r>
            <a:r>
              <a:rPr lang="en-US" sz="3600" i="0" u="none" strike="noStrike" cap="none" dirty="0">
                <a:solidFill>
                  <a:srgbClr val="FF7F00"/>
                </a:solidFill>
                <a:latin typeface="Courier"/>
                <a:ea typeface="Courier"/>
                <a:cs typeface="Courier"/>
                <a:sym typeface="Courier New"/>
              </a:rPr>
              <a:t>', '</a:t>
            </a:r>
            <a:r>
              <a:rPr lang="el-GR" sz="3600" i="0" u="none" strike="noStrike" cap="none" dirty="0">
                <a:solidFill>
                  <a:srgbClr val="FF7F00"/>
                </a:solidFill>
                <a:latin typeface="Courier"/>
                <a:ea typeface="Courier"/>
                <a:cs typeface="Courier"/>
                <a:sym typeface="Courier New"/>
              </a:rPr>
              <a:t>Ελένη</a:t>
            </a:r>
            <a:r>
              <a:rPr lang="en-US" sz="3600" i="0" u="none" strike="noStrike" cap="none" dirty="0">
                <a:solidFill>
                  <a:srgbClr val="FF7F00"/>
                </a:solidFill>
                <a:latin typeface="Courier"/>
                <a:ea typeface="Courier"/>
                <a:cs typeface="Courier"/>
                <a:sym typeface="Courier New"/>
              </a:rPr>
              <a:t>' ]</a:t>
            </a:r>
          </a:p>
          <a:p>
            <a:pPr marL="0" marR="0" lvl="0" indent="0" algn="ctr" rtl="0">
              <a:lnSpc>
                <a:spcPct val="100000"/>
              </a:lnSpc>
              <a:spcBef>
                <a:spcPts val="0"/>
              </a:spcBef>
              <a:spcAft>
                <a:spcPts val="0"/>
              </a:spcAft>
              <a:buNone/>
            </a:pPr>
            <a:endParaRPr sz="3600" i="0" u="none" strike="noStrike" cap="none" dirty="0">
              <a:solidFill>
                <a:srgbClr val="FF7F00"/>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l-GR" sz="3600" i="0" u="none" strike="noStrike" cap="none" dirty="0">
                <a:solidFill>
                  <a:srgbClr val="00FF00"/>
                </a:solidFill>
                <a:latin typeface="Courier"/>
                <a:ea typeface="Courier"/>
                <a:cs typeface="Courier"/>
                <a:sym typeface="Courier New"/>
              </a:rPr>
              <a:t>αποσκευή</a:t>
            </a:r>
            <a:r>
              <a:rPr lang="en-US" sz="3600" i="0" u="none" strike="noStrike" cap="none" dirty="0">
                <a:solidFill>
                  <a:srgbClr val="FF7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 ['</a:t>
            </a:r>
            <a:r>
              <a:rPr lang="el-GR" sz="3600" i="0" u="none" strike="noStrike" cap="none" dirty="0">
                <a:solidFill>
                  <a:srgbClr val="FF7F00"/>
                </a:solidFill>
                <a:latin typeface="Courier"/>
                <a:ea typeface="Courier"/>
                <a:cs typeface="Courier"/>
                <a:sym typeface="Courier New"/>
              </a:rPr>
              <a:t>κάλτσες</a:t>
            </a:r>
            <a:r>
              <a:rPr lang="en-US" sz="3600" i="0" u="none" strike="noStrike" cap="none" dirty="0">
                <a:solidFill>
                  <a:srgbClr val="FF7F00"/>
                </a:solidFill>
                <a:latin typeface="Courier"/>
                <a:ea typeface="Courier"/>
                <a:cs typeface="Courier"/>
                <a:sym typeface="Courier New"/>
              </a:rPr>
              <a:t>', '</a:t>
            </a:r>
            <a:r>
              <a:rPr lang="el-GR" sz="3600" i="0" u="none" strike="noStrike" cap="none" dirty="0">
                <a:solidFill>
                  <a:srgbClr val="FF7F00"/>
                </a:solidFill>
                <a:latin typeface="Courier"/>
                <a:ea typeface="Courier"/>
                <a:cs typeface="Courier"/>
                <a:sym typeface="Courier New"/>
              </a:rPr>
              <a:t>πουκάμισο</a:t>
            </a:r>
            <a:r>
              <a:rPr lang="en-US" sz="3600" i="0" u="none" strike="noStrike" cap="none" dirty="0">
                <a:solidFill>
                  <a:srgbClr val="FF7F00"/>
                </a:solidFill>
                <a:latin typeface="Courier"/>
                <a:ea typeface="Courier"/>
                <a:cs typeface="Courier"/>
                <a:sym typeface="Courier New"/>
              </a:rPr>
              <a:t>', '</a:t>
            </a:r>
            <a:r>
              <a:rPr lang="el-GR" sz="3600" i="0" u="none" strike="noStrike" cap="none" dirty="0">
                <a:solidFill>
                  <a:srgbClr val="FF7F00"/>
                </a:solidFill>
                <a:latin typeface="Courier"/>
                <a:ea typeface="Courier"/>
                <a:cs typeface="Courier"/>
                <a:sym typeface="Courier New"/>
              </a:rPr>
              <a:t>άρωμα</a:t>
            </a:r>
            <a:r>
              <a:rPr lang="en-US" sz="3600" i="0" u="none" strike="noStrike" cap="none" dirty="0">
                <a:solidFill>
                  <a:srgbClr val="FF7F00"/>
                </a:solidFill>
                <a:latin typeface="Courier"/>
                <a:ea typeface="Courier"/>
                <a:cs typeface="Courier"/>
                <a:sym typeface="Courier New"/>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Λίστα Σταθερών</a:t>
            </a:r>
            <a:endParaRPr lang="en-US" sz="7600" u="none" strike="noStrike" cap="none" dirty="0">
              <a:solidFill>
                <a:srgbClr val="FFD966"/>
              </a:solidFill>
              <a:latin typeface="Arial" charset="0"/>
              <a:ea typeface="Arial" charset="0"/>
              <a:cs typeface="Arial" charset="0"/>
              <a:sym typeface="Cabin"/>
            </a:endParaRPr>
          </a:p>
        </p:txBody>
      </p:sp>
      <p:sp>
        <p:nvSpPr>
          <p:cNvPr id="190" name="Shape 190"/>
          <p:cNvSpPr txBox="1">
            <a:spLocks noGrp="1"/>
          </p:cNvSpPr>
          <p:nvPr>
            <p:ph type="body" idx="1"/>
          </p:nvPr>
        </p:nvSpPr>
        <p:spPr>
          <a:xfrm>
            <a:off x="698500" y="2857500"/>
            <a:ext cx="7331075" cy="4843463"/>
          </a:xfrm>
          <a:prstGeom prst="rect">
            <a:avLst/>
          </a:prstGeom>
          <a:noFill/>
          <a:ln>
            <a:noFill/>
          </a:ln>
        </p:spPr>
        <p:txBody>
          <a:bodyPr lIns="38100" tIns="38100" rIns="38100" bIns="38100" anchor="ctr" anchorCtr="0">
            <a:noAutofit/>
          </a:bodyPr>
          <a:lstStyle/>
          <a:p>
            <a:pPr marL="457200" marR="0" lvl="0" indent="-444500" algn="l" rtl="0">
              <a:lnSpc>
                <a:spcPct val="100000"/>
              </a:lnSpc>
              <a:spcBef>
                <a:spcPts val="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Οι </a:t>
            </a:r>
            <a:r>
              <a:rPr lang="el-GR" sz="3400" dirty="0">
                <a:solidFill>
                  <a:srgbClr val="FF7F00"/>
                </a:solidFill>
                <a:latin typeface="Arial" charset="0"/>
                <a:cs typeface="Arial" charset="0"/>
                <a:sym typeface="Cabin"/>
              </a:rPr>
              <a:t>λίστες</a:t>
            </a:r>
            <a:r>
              <a:rPr lang="el-GR" sz="3400" u="none" strike="noStrike" cap="none" dirty="0">
                <a:solidFill>
                  <a:schemeClr val="lt1"/>
                </a:solidFill>
                <a:latin typeface="Arial" charset="0"/>
                <a:ea typeface="Arial" charset="0"/>
                <a:cs typeface="Arial" charset="0"/>
                <a:sym typeface="Cabin"/>
              </a:rPr>
              <a:t> σταθερών περιβάλλονται από τετράγωνες αγκύλες και τα στοιχεία τους χωρίζονται με κόμμα</a:t>
            </a:r>
            <a:endParaRPr lang="en-US" sz="3400" u="none" strike="noStrike" cap="none" dirty="0">
              <a:solidFill>
                <a:schemeClr val="lt1"/>
              </a:solidFill>
              <a:latin typeface="Arial" charset="0"/>
              <a:ea typeface="Arial" charset="0"/>
              <a:cs typeface="Arial" charset="0"/>
              <a:sym typeface="Cabin"/>
            </a:endParaRPr>
          </a:p>
          <a:p>
            <a:pPr marL="457200" marR="0" lvl="0" indent="-444500" algn="l" rtl="0">
              <a:lnSpc>
                <a:spcPct val="100000"/>
              </a:lnSpc>
              <a:spcBef>
                <a:spcPts val="350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Ένα στοιχείο </a:t>
            </a:r>
            <a:r>
              <a:rPr lang="el-GR" sz="3400" dirty="0">
                <a:solidFill>
                  <a:srgbClr val="FF7F00"/>
                </a:solidFill>
                <a:latin typeface="Arial" charset="0"/>
                <a:cs typeface="Arial" charset="0"/>
                <a:sym typeface="Cabin"/>
              </a:rPr>
              <a:t>λίστας</a:t>
            </a:r>
            <a:r>
              <a:rPr lang="el-GR" sz="3400" u="none" strike="noStrike" cap="none" dirty="0">
                <a:solidFill>
                  <a:schemeClr val="lt1"/>
                </a:solidFill>
                <a:latin typeface="Arial" charset="0"/>
                <a:ea typeface="Arial" charset="0"/>
                <a:cs typeface="Arial" charset="0"/>
                <a:sym typeface="Cabin"/>
              </a:rPr>
              <a:t> μπορεί να είναι οποιοδήποτε αντικείμενο </a:t>
            </a:r>
            <a:r>
              <a:rPr lang="el-GR" sz="3400" u="none" strike="noStrike" cap="none" dirty="0" err="1">
                <a:solidFill>
                  <a:schemeClr val="lt1"/>
                </a:solidFill>
                <a:latin typeface="Arial" charset="0"/>
                <a:ea typeface="Arial" charset="0"/>
                <a:cs typeface="Arial" charset="0"/>
                <a:sym typeface="Cabin"/>
              </a:rPr>
              <a:t>Python</a:t>
            </a:r>
            <a:r>
              <a:rPr lang="el-GR" sz="3400" u="none" strike="noStrike" cap="none" dirty="0">
                <a:solidFill>
                  <a:schemeClr val="lt1"/>
                </a:solidFill>
                <a:latin typeface="Arial" charset="0"/>
                <a:ea typeface="Arial" charset="0"/>
                <a:cs typeface="Arial" charset="0"/>
                <a:sym typeface="Cabin"/>
              </a:rPr>
              <a:t> - ακόμη και μια </a:t>
            </a:r>
            <a:r>
              <a:rPr lang="el-GR" sz="3400" dirty="0">
                <a:solidFill>
                  <a:srgbClr val="00FFFF"/>
                </a:solidFill>
                <a:latin typeface="Arial" charset="0"/>
                <a:cs typeface="Arial" charset="0"/>
                <a:sym typeface="Cabin"/>
              </a:rPr>
              <a:t>άλλη</a:t>
            </a:r>
            <a:r>
              <a:rPr lang="el-GR" sz="3400" u="none" strike="noStrike" cap="none" dirty="0">
                <a:solidFill>
                  <a:schemeClr val="lt1"/>
                </a:solidFill>
                <a:latin typeface="Arial" charset="0"/>
                <a:ea typeface="Arial" charset="0"/>
                <a:cs typeface="Arial" charset="0"/>
                <a:sym typeface="Cabin"/>
              </a:rPr>
              <a:t> </a:t>
            </a:r>
            <a:r>
              <a:rPr lang="el-GR" sz="3400" dirty="0">
                <a:solidFill>
                  <a:srgbClr val="00FFFF"/>
                </a:solidFill>
                <a:latin typeface="Arial" charset="0"/>
                <a:cs typeface="Arial" charset="0"/>
                <a:sym typeface="Cabin"/>
              </a:rPr>
              <a:t>λίστα</a:t>
            </a:r>
            <a:endParaRPr lang="en-US" sz="3400" u="none" strike="noStrike" cap="none" dirty="0">
              <a:solidFill>
                <a:srgbClr val="00FFFF"/>
              </a:solidFill>
              <a:latin typeface="Arial" charset="0"/>
              <a:ea typeface="Arial" charset="0"/>
              <a:cs typeface="Arial" charset="0"/>
              <a:sym typeface="Cabin"/>
            </a:endParaRPr>
          </a:p>
          <a:p>
            <a:pPr marL="457200" marR="0" lvl="0" indent="-444500" algn="l" rtl="0">
              <a:lnSpc>
                <a:spcPct val="100000"/>
              </a:lnSpc>
              <a:spcBef>
                <a:spcPts val="350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Μια </a:t>
            </a:r>
            <a:r>
              <a:rPr lang="el-GR" sz="3400" dirty="0">
                <a:solidFill>
                  <a:srgbClr val="FF7F00"/>
                </a:solidFill>
                <a:latin typeface="Arial" charset="0"/>
                <a:cs typeface="Arial" charset="0"/>
                <a:sym typeface="Cabin"/>
              </a:rPr>
              <a:t>λίστα</a:t>
            </a:r>
            <a:r>
              <a:rPr lang="el-GR" sz="3400" u="none" strike="noStrike" cap="none" dirty="0">
                <a:solidFill>
                  <a:schemeClr val="lt1"/>
                </a:solidFill>
                <a:latin typeface="Arial" charset="0"/>
                <a:ea typeface="Arial" charset="0"/>
                <a:cs typeface="Arial" charset="0"/>
                <a:sym typeface="Cabin"/>
              </a:rPr>
              <a:t> μπορεί να είναι κενή</a:t>
            </a:r>
            <a:endParaRPr lang="en-US" sz="3400" u="none" strike="noStrike" cap="none" dirty="0">
              <a:solidFill>
                <a:schemeClr val="lt1"/>
              </a:solidFill>
              <a:latin typeface="Arial" charset="0"/>
              <a:ea typeface="Arial" charset="0"/>
              <a:cs typeface="Arial" charset="0"/>
              <a:sym typeface="Cabin"/>
            </a:endParaRPr>
          </a:p>
        </p:txBody>
      </p:sp>
      <p:sp>
        <p:nvSpPr>
          <p:cNvPr id="191" name="Shape 191"/>
          <p:cNvSpPr txBox="1"/>
          <p:nvPr/>
        </p:nvSpPr>
        <p:spPr>
          <a:xfrm>
            <a:off x="8774113" y="2532050"/>
            <a:ext cx="7162387" cy="5540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i="0" u="none" strike="noStrike" cap="none" dirty="0">
                <a:solidFill>
                  <a:srgbClr val="FF7F00"/>
                </a:solidFill>
                <a:latin typeface="Courier"/>
                <a:ea typeface="Courier"/>
                <a:cs typeface="Courier"/>
                <a:sym typeface="Courier New"/>
              </a:rPr>
              <a:t>[1, 24, 76]</a:t>
            </a:r>
            <a:r>
              <a:rPr lang="en-US" sz="28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[1, 24, 76]</a:t>
            </a:r>
          </a:p>
          <a:p>
            <a:pPr>
              <a:buClr>
                <a:schemeClr val="lt1"/>
              </a:buClr>
              <a:buSzPct val="25000"/>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dirty="0">
                <a:solidFill>
                  <a:schemeClr val="lt1"/>
                </a:solidFill>
                <a:latin typeface="Courier"/>
                <a:ea typeface="Courier"/>
                <a:cs typeface="Courier"/>
                <a:sym typeface="Courier New"/>
              </a:rPr>
              <a:t>(</a:t>
            </a:r>
            <a:r>
              <a:rPr lang="en-US" sz="2800" i="0" u="none" strike="noStrike" cap="none" dirty="0">
                <a:solidFill>
                  <a:srgbClr val="FF7F00"/>
                </a:solidFill>
                <a:latin typeface="Courier"/>
                <a:ea typeface="Courier"/>
                <a:cs typeface="Courier"/>
                <a:sym typeface="Courier New"/>
              </a:rPr>
              <a:t>['red', 'yellow', 'blue']</a:t>
            </a:r>
            <a:r>
              <a:rPr lang="en-US" sz="2800" dirty="0">
                <a:solidFill>
                  <a:srgbClr val="FFFF00"/>
                </a:solidFill>
                <a:latin typeface="Courier"/>
                <a:ea typeface="Courier"/>
                <a:cs typeface="Courier"/>
                <a:sym typeface="Courier New"/>
              </a:rPr>
              <a:t>)</a:t>
            </a:r>
            <a:endParaRPr lang="en-US" sz="2800" i="0" u="none" strike="noStrike" cap="none" dirty="0">
              <a:solidFill>
                <a:srgbClr val="FF7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['red', 'yellow', 'blue']</a:t>
            </a:r>
          </a:p>
          <a:p>
            <a:pPr>
              <a:buClr>
                <a:schemeClr val="lt1"/>
              </a:buClr>
              <a:buSzPct val="25000"/>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dirty="0">
                <a:solidFill>
                  <a:schemeClr val="lt1"/>
                </a:solidFill>
                <a:latin typeface="Courier"/>
                <a:ea typeface="Courier"/>
                <a:cs typeface="Courier"/>
                <a:sym typeface="Courier New"/>
              </a:rPr>
              <a:t>(</a:t>
            </a:r>
            <a:r>
              <a:rPr lang="en-US" sz="2800" i="0" u="none" strike="noStrike" cap="none" dirty="0">
                <a:solidFill>
                  <a:srgbClr val="FF7F00"/>
                </a:solidFill>
                <a:latin typeface="Courier"/>
                <a:ea typeface="Courier"/>
                <a:cs typeface="Courier"/>
                <a:sym typeface="Courier New"/>
              </a:rPr>
              <a:t>['red', 24, 98.6]</a:t>
            </a:r>
            <a:r>
              <a:rPr lang="en-US" sz="2800" dirty="0">
                <a:solidFill>
                  <a:srgbClr val="FFFF00"/>
                </a:solidFill>
                <a:latin typeface="Courier"/>
                <a:ea typeface="Courier"/>
                <a:cs typeface="Courier"/>
                <a:sym typeface="Courier New"/>
              </a:rPr>
              <a:t>)</a:t>
            </a:r>
            <a:endParaRPr lang="en-US" sz="2800" i="0" u="none" strike="noStrike" cap="none" dirty="0">
              <a:solidFill>
                <a:srgbClr val="FF7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['red', 24, 98.6]</a:t>
            </a:r>
          </a:p>
          <a:p>
            <a:pPr>
              <a:buClr>
                <a:schemeClr val="lt1"/>
              </a:buClr>
              <a:buSzPct val="25000"/>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dirty="0">
                <a:solidFill>
                  <a:srgbClr val="FFFF00"/>
                </a:solidFill>
                <a:latin typeface="Courier"/>
                <a:ea typeface="Courier"/>
                <a:cs typeface="Courier"/>
                <a:sym typeface="Courier New"/>
              </a:rPr>
              <a:t>(</a:t>
            </a:r>
            <a:r>
              <a:rPr lang="en-US" sz="2800" i="0" u="none" strike="noStrike" cap="none" dirty="0">
                <a:solidFill>
                  <a:srgbClr val="FF7F00"/>
                </a:solidFill>
                <a:latin typeface="Courier"/>
                <a:ea typeface="Courier"/>
                <a:cs typeface="Courier"/>
                <a:sym typeface="Courier New"/>
              </a:rPr>
              <a:t>[ 1, </a:t>
            </a:r>
            <a:r>
              <a:rPr lang="en-US" sz="2800" i="0" u="none" strike="noStrike" cap="none" dirty="0">
                <a:solidFill>
                  <a:srgbClr val="00FFFF"/>
                </a:solidFill>
                <a:latin typeface="Courier"/>
                <a:ea typeface="Courier"/>
                <a:cs typeface="Courier"/>
                <a:sym typeface="Courier New"/>
              </a:rPr>
              <a:t>[5, 6]</a:t>
            </a:r>
            <a:r>
              <a:rPr lang="en-US" sz="2800" i="0" u="none" strike="noStrike" cap="none" dirty="0">
                <a:solidFill>
                  <a:srgbClr val="FF7F00"/>
                </a:solidFill>
                <a:latin typeface="Courier"/>
                <a:ea typeface="Courier"/>
                <a:cs typeface="Courier"/>
                <a:sym typeface="Courier New"/>
              </a:rPr>
              <a:t>, 7]</a:t>
            </a:r>
            <a:r>
              <a:rPr lang="en-US" sz="2800" dirty="0">
                <a:solidFill>
                  <a:srgbClr val="FFFF00"/>
                </a:solidFill>
                <a:latin typeface="Courier"/>
                <a:ea typeface="Courier"/>
                <a:cs typeface="Courier"/>
                <a:sym typeface="Courier New"/>
              </a:rPr>
              <a:t>)</a:t>
            </a:r>
            <a:endParaRPr lang="en-US" sz="2800" i="0" u="none" strike="noStrike" cap="none" dirty="0">
              <a:solidFill>
                <a:srgbClr val="FF7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[1, [5, 6], 7]</a:t>
            </a:r>
          </a:p>
          <a:p>
            <a:pPr>
              <a:buClr>
                <a:schemeClr val="lt1"/>
              </a:buClr>
              <a:buSzPct val="25000"/>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dirty="0">
                <a:solidFill>
                  <a:schemeClr val="lt1"/>
                </a:solidFill>
                <a:latin typeface="Courier"/>
                <a:ea typeface="Courier"/>
                <a:cs typeface="Courier"/>
                <a:sym typeface="Courier New"/>
              </a:rPr>
              <a:t>(</a:t>
            </a:r>
            <a:r>
              <a:rPr lang="en-US" sz="2800" i="0" u="none" strike="noStrike" cap="none" dirty="0">
                <a:solidFill>
                  <a:srgbClr val="FF7F00"/>
                </a:solidFill>
                <a:latin typeface="Courier"/>
                <a:ea typeface="Courier"/>
                <a:cs typeface="Courier"/>
                <a:sym typeface="Courier New"/>
              </a:rPr>
              <a:t>[]</a:t>
            </a:r>
            <a:r>
              <a:rPr lang="en-US" sz="2800" dirty="0">
                <a:solidFill>
                  <a:srgbClr val="FFFF00"/>
                </a:solidFill>
                <a:latin typeface="Courier"/>
                <a:ea typeface="Courier"/>
                <a:cs typeface="Courier"/>
                <a:sym typeface="Courier New"/>
              </a:rPr>
              <a:t>)</a:t>
            </a:r>
            <a:endParaRPr lang="en-US" sz="2800" i="0" u="none" strike="noStrike" cap="none" dirty="0">
              <a:solidFill>
                <a:srgbClr val="FF7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Χρησιμοποιήσαμε Ήδη Λίστες!</a:t>
            </a:r>
            <a:endParaRPr lang="en-US" sz="7600" u="none" strike="noStrike" cap="none" dirty="0">
              <a:solidFill>
                <a:srgbClr val="FFD966"/>
              </a:solidFill>
              <a:latin typeface="Arial" charset="0"/>
              <a:ea typeface="Arial" charset="0"/>
              <a:cs typeface="Arial" charset="0"/>
              <a:sym typeface="Cabin"/>
            </a:endParaRPr>
          </a:p>
        </p:txBody>
      </p:sp>
      <p:sp>
        <p:nvSpPr>
          <p:cNvPr id="197" name="Shape 197"/>
          <p:cNvSpPr txBox="1"/>
          <p:nvPr/>
        </p:nvSpPr>
        <p:spPr>
          <a:xfrm>
            <a:off x="1895475" y="2840601"/>
            <a:ext cx="8488800" cy="3636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600" i="0" u="none" strike="noStrike" cap="none" dirty="0">
                <a:solidFill>
                  <a:srgbClr val="FFFF00"/>
                </a:solidFill>
                <a:latin typeface="Courier"/>
                <a:ea typeface="Courier"/>
                <a:cs typeface="Courier"/>
                <a:sym typeface="Courier New"/>
              </a:rPr>
              <a:t>for</a:t>
            </a:r>
            <a:r>
              <a:rPr lang="en-US" sz="3600" i="0" u="none" strike="noStrike" cap="none" dirty="0">
                <a:solidFill>
                  <a:schemeClr val="lt1"/>
                </a:solidFill>
                <a:latin typeface="Courier"/>
                <a:ea typeface="Courier"/>
                <a:cs typeface="Courier"/>
                <a:sym typeface="Courier New"/>
              </a:rPr>
              <a:t> </a:t>
            </a:r>
            <a:r>
              <a:rPr lang="en-US" sz="3600" i="0" u="none" strike="noStrike" cap="none" dirty="0" err="1">
                <a:solidFill>
                  <a:srgbClr val="00FF00"/>
                </a:solidFill>
                <a:latin typeface="Courier"/>
                <a:ea typeface="Courier"/>
                <a:cs typeface="Courier"/>
                <a:sym typeface="Courier New"/>
              </a:rPr>
              <a:t>i</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FF00"/>
                </a:solidFill>
                <a:latin typeface="Courier"/>
                <a:ea typeface="Courier"/>
                <a:cs typeface="Courier"/>
                <a:sym typeface="Courier New"/>
              </a:rPr>
              <a:t>in</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7F00"/>
                </a:solidFill>
                <a:latin typeface="Courier"/>
                <a:ea typeface="Courier"/>
                <a:cs typeface="Courier"/>
                <a:sym typeface="Courier New"/>
              </a:rPr>
              <a:t>[5, 4, 3, 2, 1]</a:t>
            </a:r>
            <a:r>
              <a:rPr lang="en-US" sz="3600" i="0" u="none" strike="noStrike" cap="none" dirty="0">
                <a:solidFill>
                  <a:srgbClr val="00FF00"/>
                </a:solidFill>
                <a:latin typeface="Courier"/>
                <a:ea typeface="Courier"/>
                <a:cs typeface="Courier"/>
                <a:sym typeface="Courier New"/>
              </a:rPr>
              <a:t> </a:t>
            </a:r>
            <a:r>
              <a:rPr lang="en-US" sz="3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FF00"/>
                </a:solidFill>
                <a:latin typeface="Courier"/>
                <a:ea typeface="Courier"/>
                <a:cs typeface="Courier"/>
                <a:sym typeface="Courier New"/>
              </a:rPr>
              <a:t>print(</a:t>
            </a:r>
            <a:r>
              <a:rPr lang="en-US" sz="3600" i="0" u="none" strike="noStrike" cap="none" dirty="0" err="1">
                <a:solidFill>
                  <a:srgbClr val="00FF00"/>
                </a:solidFill>
                <a:latin typeface="Courier"/>
                <a:ea typeface="Courier"/>
                <a:cs typeface="Courier"/>
                <a:sym typeface="Courier New"/>
              </a:rPr>
              <a:t>i</a:t>
            </a:r>
            <a:r>
              <a:rPr lang="en-US" sz="36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600" i="0" u="none" strike="noStrike" cap="none" dirty="0">
                <a:solidFill>
                  <a:srgbClr val="FFFF00"/>
                </a:solidFill>
                <a:latin typeface="Courier"/>
                <a:ea typeface="Courier"/>
                <a:cs typeface="Courier"/>
                <a:sym typeface="Courier New"/>
              </a:rPr>
              <a:t>print(</a:t>
            </a:r>
            <a:r>
              <a:rPr lang="en-US" sz="3600" i="0" u="none" strike="noStrike" cap="none" dirty="0">
                <a:solidFill>
                  <a:srgbClr val="FF7F00"/>
                </a:solidFill>
                <a:latin typeface="Courier"/>
                <a:ea typeface="Courier"/>
                <a:cs typeface="Courier"/>
                <a:sym typeface="Courier New"/>
              </a:rPr>
              <a:t>'</a:t>
            </a:r>
            <a:r>
              <a:rPr lang="el-GR" sz="3600" i="0" u="none" strike="noStrike" cap="none" dirty="0">
                <a:solidFill>
                  <a:srgbClr val="FF7F00"/>
                </a:solidFill>
                <a:latin typeface="Courier"/>
                <a:ea typeface="Courier"/>
                <a:cs typeface="Courier"/>
                <a:sym typeface="Courier New"/>
              </a:rPr>
              <a:t>Εκτόξευση</a:t>
            </a:r>
            <a:r>
              <a:rPr lang="en-US" sz="3600" i="0" u="none" strike="noStrike" cap="none" dirty="0">
                <a:solidFill>
                  <a:srgbClr val="FF7F00"/>
                </a:solidFill>
                <a:latin typeface="Courier"/>
                <a:ea typeface="Courier"/>
                <a:cs typeface="Courier"/>
                <a:sym typeface="Courier New"/>
              </a:rPr>
              <a:t>!'</a:t>
            </a:r>
            <a:r>
              <a:rPr lang="en-US" sz="3600" i="0" u="none" strike="noStrike" cap="none" dirty="0">
                <a:solidFill>
                  <a:srgbClr val="FFFF00"/>
                </a:solidFill>
                <a:latin typeface="Courier"/>
                <a:ea typeface="Courier"/>
                <a:cs typeface="Courier"/>
                <a:sym typeface="Courier New"/>
              </a:rPr>
              <a:t>)</a:t>
            </a:r>
          </a:p>
        </p:txBody>
      </p:sp>
      <p:sp>
        <p:nvSpPr>
          <p:cNvPr id="198" name="Shape 198"/>
          <p:cNvSpPr txBox="1"/>
          <p:nvPr/>
        </p:nvSpPr>
        <p:spPr>
          <a:xfrm>
            <a:off x="11091860" y="3003550"/>
            <a:ext cx="3268665" cy="49022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4800" u="none" strike="noStrike" cap="none" dirty="0">
                <a:solidFill>
                  <a:srgbClr val="FF00FF"/>
                </a:solidFill>
                <a:latin typeface="Arial" charset="0"/>
                <a:ea typeface="Arial" charset="0"/>
                <a:cs typeface="Arial" charset="0"/>
                <a:sym typeface="Cabin"/>
              </a:rPr>
              <a:t>5</a:t>
            </a:r>
          </a:p>
          <a:p>
            <a:pPr marL="0" marR="0" lvl="0" indent="0" algn="l" rtl="0">
              <a:lnSpc>
                <a:spcPct val="100000"/>
              </a:lnSpc>
              <a:spcBef>
                <a:spcPts val="0"/>
              </a:spcBef>
              <a:spcAft>
                <a:spcPts val="0"/>
              </a:spcAft>
              <a:buClr>
                <a:srgbClr val="FF00FF"/>
              </a:buClr>
              <a:buSzPct val="25000"/>
              <a:buFont typeface="Cabin"/>
              <a:buNone/>
            </a:pPr>
            <a:r>
              <a:rPr lang="en-US" sz="4800" u="none" strike="noStrike" cap="none" dirty="0">
                <a:solidFill>
                  <a:srgbClr val="FF00FF"/>
                </a:solidFill>
                <a:latin typeface="Arial" charset="0"/>
                <a:ea typeface="Arial" charset="0"/>
                <a:cs typeface="Arial" charset="0"/>
                <a:sym typeface="Cabin"/>
              </a:rPr>
              <a:t>4</a:t>
            </a:r>
          </a:p>
          <a:p>
            <a:pPr marL="0" marR="0" lvl="0" indent="0" algn="l" rtl="0">
              <a:lnSpc>
                <a:spcPct val="100000"/>
              </a:lnSpc>
              <a:spcBef>
                <a:spcPts val="0"/>
              </a:spcBef>
              <a:spcAft>
                <a:spcPts val="0"/>
              </a:spcAft>
              <a:buClr>
                <a:srgbClr val="FF00FF"/>
              </a:buClr>
              <a:buSzPct val="25000"/>
              <a:buFont typeface="Cabin"/>
              <a:buNone/>
            </a:pPr>
            <a:r>
              <a:rPr lang="en-US" sz="4800" u="none" strike="noStrike" cap="none" dirty="0">
                <a:solidFill>
                  <a:srgbClr val="FF00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FF00FF"/>
              </a:buClr>
              <a:buSzPct val="25000"/>
              <a:buFont typeface="Cabin"/>
              <a:buNone/>
            </a:pPr>
            <a:r>
              <a:rPr lang="en-US" sz="4800" u="none" strike="noStrike" cap="none" dirty="0">
                <a:solidFill>
                  <a:srgbClr val="FF00FF"/>
                </a:solidFill>
                <a:latin typeface="Arial" charset="0"/>
                <a:ea typeface="Arial" charset="0"/>
                <a:cs typeface="Arial" charset="0"/>
                <a:sym typeface="Cabin"/>
              </a:rPr>
              <a:t>2</a:t>
            </a:r>
          </a:p>
          <a:p>
            <a:pPr marL="0" marR="0" lvl="0" indent="0" algn="l" rtl="0">
              <a:lnSpc>
                <a:spcPct val="100000"/>
              </a:lnSpc>
              <a:spcBef>
                <a:spcPts val="0"/>
              </a:spcBef>
              <a:spcAft>
                <a:spcPts val="0"/>
              </a:spcAft>
              <a:buClr>
                <a:srgbClr val="FF00FF"/>
              </a:buClr>
              <a:buSzPct val="25000"/>
              <a:buFont typeface="Cabin"/>
              <a:buNone/>
            </a:pPr>
            <a:r>
              <a:rPr lang="en-US" sz="4800" u="none" strike="noStrike" cap="none" dirty="0">
                <a:solidFill>
                  <a:srgbClr val="FF00FF"/>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FF00FF"/>
              </a:buClr>
              <a:buSzPct val="25000"/>
              <a:buFont typeface="Cabin"/>
              <a:buNone/>
            </a:pPr>
            <a:r>
              <a:rPr lang="el-GR" sz="4800" u="none" strike="noStrike" cap="none" dirty="0">
                <a:solidFill>
                  <a:srgbClr val="FF00FF"/>
                </a:solidFill>
                <a:latin typeface="Arial" charset="0"/>
                <a:ea typeface="Arial" charset="0"/>
                <a:cs typeface="Arial" charset="0"/>
                <a:sym typeface="Cabin"/>
              </a:rPr>
              <a:t>Εκτόξευση</a:t>
            </a:r>
            <a:r>
              <a:rPr lang="en-US" sz="4800" u="none" strike="noStrike" cap="none" dirty="0">
                <a:solidFill>
                  <a:srgbClr val="FF00FF"/>
                </a:solidFill>
                <a:latin typeface="Arial" charset="0"/>
                <a:ea typeface="Arial" charset="0"/>
                <a:cs typeface="Arial" charset="0"/>
                <a:sym typeface="Cabin"/>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1155700" y="789709"/>
            <a:ext cx="13931900"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6600" u="none" strike="noStrike" cap="none" dirty="0">
                <a:solidFill>
                  <a:srgbClr val="FFD966"/>
                </a:solidFill>
                <a:latin typeface="Arial" charset="0"/>
                <a:ea typeface="Arial" charset="0"/>
                <a:cs typeface="Arial" charset="0"/>
                <a:sym typeface="Cabin"/>
              </a:rPr>
              <a:t>Λίστες και Καθορισμένοι Βρόχοι – Οι Καλύτεροι Φίλοι</a:t>
            </a:r>
            <a:endParaRPr lang="en-US" sz="6600" u="none" strike="noStrike" cap="none" dirty="0">
              <a:solidFill>
                <a:srgbClr val="FFD966"/>
              </a:solidFill>
              <a:latin typeface="Arial" charset="0"/>
              <a:ea typeface="Arial" charset="0"/>
              <a:cs typeface="Arial" charset="0"/>
              <a:sym typeface="Cabin"/>
            </a:endParaRPr>
          </a:p>
        </p:txBody>
      </p:sp>
      <p:sp>
        <p:nvSpPr>
          <p:cNvPr id="204" name="Shape 204"/>
          <p:cNvSpPr txBox="1"/>
          <p:nvPr/>
        </p:nvSpPr>
        <p:spPr>
          <a:xfrm>
            <a:off x="1279124" y="3423163"/>
            <a:ext cx="7280400" cy="2216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chemeClr val="lt1"/>
                </a:solidFill>
                <a:latin typeface="Courier"/>
                <a:ea typeface="Courier"/>
                <a:cs typeface="Courier"/>
                <a:sym typeface="Courier New"/>
              </a:rPr>
              <a:t> = </a:t>
            </a:r>
            <a:r>
              <a:rPr lang="en-US" sz="2400" i="0" u="none" strike="noStrike" cap="none" dirty="0">
                <a:solidFill>
                  <a:srgbClr val="FF7F00"/>
                </a:solidFill>
                <a:latin typeface="Courier"/>
                <a:ea typeface="Courier"/>
                <a:cs typeface="Courier"/>
                <a:sym typeface="Courier New"/>
              </a:rPr>
              <a:t>['</a:t>
            </a:r>
            <a:r>
              <a:rPr lang="el-GR" sz="2400" i="0" u="none" strike="noStrike" cap="none" dirty="0">
                <a:solidFill>
                  <a:srgbClr val="FF7F00"/>
                </a:solidFill>
                <a:latin typeface="Courier"/>
                <a:ea typeface="Courier"/>
                <a:cs typeface="Courier"/>
                <a:sym typeface="Courier New"/>
              </a:rPr>
              <a:t>Ιωσήφ</a:t>
            </a:r>
            <a:r>
              <a:rPr lang="en-US" sz="2400" i="0" u="none" strike="noStrike" cap="none" dirty="0">
                <a:solidFill>
                  <a:srgbClr val="FF7F00"/>
                </a:solidFill>
                <a:latin typeface="Courier"/>
                <a:ea typeface="Courier"/>
                <a:cs typeface="Courier"/>
                <a:sym typeface="Courier New"/>
              </a:rPr>
              <a:t>', '</a:t>
            </a:r>
            <a:r>
              <a:rPr lang="el-GR" sz="2400" i="0" u="none" strike="noStrike" cap="none" dirty="0">
                <a:solidFill>
                  <a:srgbClr val="FF7F00"/>
                </a:solidFill>
                <a:latin typeface="Courier"/>
                <a:ea typeface="Courier"/>
                <a:cs typeface="Courier"/>
                <a:sym typeface="Courier New"/>
              </a:rPr>
              <a:t>Κατερίνα</a:t>
            </a:r>
            <a:r>
              <a:rPr lang="en-US" sz="2400" i="0" u="none" strike="noStrike" cap="none" dirty="0">
                <a:solidFill>
                  <a:srgbClr val="FF7F00"/>
                </a:solidFill>
                <a:latin typeface="Courier"/>
                <a:ea typeface="Courier"/>
                <a:cs typeface="Courier"/>
                <a:sym typeface="Courier New"/>
              </a:rPr>
              <a:t>', '</a:t>
            </a:r>
            <a:r>
              <a:rPr lang="el-GR" sz="2400" i="0" u="none" strike="noStrike" cap="none" dirty="0">
                <a:solidFill>
                  <a:srgbClr val="FF7F00"/>
                </a:solidFill>
                <a:latin typeface="Courier"/>
                <a:ea typeface="Courier"/>
                <a:cs typeface="Courier"/>
                <a:sym typeface="Courier New"/>
              </a:rPr>
              <a:t>Σπύρο</a:t>
            </a:r>
            <a:r>
              <a:rPr lang="en-US" sz="2400" i="0" u="none" strike="noStrike" cap="none"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for</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φίλος</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in</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rgbClr val="00FF00"/>
                </a:solidFill>
                <a:latin typeface="Courier"/>
                <a:ea typeface="Courier"/>
                <a:cs typeface="Courier"/>
                <a:sym typeface="Courier New"/>
              </a:rPr>
              <a:t> </a:t>
            </a:r>
            <a:r>
              <a:rPr lang="en-US" sz="2400" i="0" u="none" strike="noStrike" cap="none" dirty="0">
                <a:solidFill>
                  <a:schemeClr val="lt1"/>
                </a:solidFill>
                <a:latin typeface="Courier"/>
                <a:ea typeface="Courier"/>
                <a:cs typeface="Courier"/>
                <a:sym typeface="Courier New"/>
              </a:rPr>
              <a:t>:</a:t>
            </a:r>
          </a:p>
          <a:p>
            <a:pPr>
              <a:buClr>
                <a:schemeClr val="lt1"/>
              </a:buClr>
              <a:buSzPct val="25000"/>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print(</a:t>
            </a:r>
            <a:r>
              <a:rPr lang="en-US" sz="2400" i="0" u="none" strike="noStrike" cap="none" dirty="0">
                <a:solidFill>
                  <a:srgbClr val="FF7F00"/>
                </a:solidFill>
                <a:latin typeface="Courier"/>
                <a:ea typeface="Courier"/>
                <a:cs typeface="Courier"/>
                <a:sym typeface="Courier New"/>
              </a:rPr>
              <a:t>'</a:t>
            </a:r>
            <a:r>
              <a:rPr lang="el-GR" sz="2400" i="0" u="none" strike="noStrike" cap="none" dirty="0">
                <a:solidFill>
                  <a:srgbClr val="FF7F00"/>
                </a:solidFill>
                <a:latin typeface="Courier"/>
                <a:ea typeface="Courier"/>
                <a:cs typeface="Courier"/>
                <a:sym typeface="Courier New"/>
              </a:rPr>
              <a:t>Καλή Χρονιά</a:t>
            </a:r>
            <a:r>
              <a:rPr lang="en-US" sz="2400" i="0" u="none" strike="noStrike" cap="none" dirty="0">
                <a:solidFill>
                  <a:srgbClr val="FF7F00"/>
                </a:solidFill>
                <a:latin typeface="Courier"/>
                <a:ea typeface="Courier"/>
                <a:cs typeface="Courier"/>
                <a:sym typeface="Courier New"/>
              </a:rPr>
              <a:t>:'</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φίλος</a:t>
            </a:r>
            <a:r>
              <a:rPr lang="en-US" sz="2400" dirty="0">
                <a:solidFill>
                  <a:srgbClr val="FFFF00"/>
                </a:solidFill>
                <a:latin typeface="Courier"/>
                <a:ea typeface="Courier"/>
                <a:cs typeface="Courier"/>
                <a:sym typeface="Courier New"/>
              </a:rPr>
              <a:t>)</a:t>
            </a:r>
            <a:endParaRPr lang="en-US" sz="2400" i="0" u="none" strike="noStrike" cap="none" dirty="0">
              <a:solidFill>
                <a:srgbClr val="00FF00"/>
              </a:solidFill>
              <a:latin typeface="Courier"/>
              <a:ea typeface="Courier"/>
              <a:cs typeface="Courier"/>
              <a:sym typeface="Courier New"/>
            </a:endParaRPr>
          </a:p>
          <a:p>
            <a:pPr>
              <a:buClr>
                <a:srgbClr val="FFFF00"/>
              </a:buClr>
              <a:buSzPct val="25000"/>
            </a:pPr>
            <a:r>
              <a:rPr lang="en-US" sz="2400" i="0" u="none" strike="noStrike" cap="none" dirty="0">
                <a:solidFill>
                  <a:srgbClr val="FFFF00"/>
                </a:solidFill>
                <a:latin typeface="Courier"/>
                <a:ea typeface="Courier"/>
                <a:cs typeface="Courier"/>
                <a:sym typeface="Courier New"/>
              </a:rPr>
              <a:t>print</a:t>
            </a:r>
            <a:r>
              <a:rPr lang="en-US" sz="2400" dirty="0">
                <a:solidFill>
                  <a:schemeClr val="lt1"/>
                </a:solidFill>
                <a:latin typeface="Courier"/>
                <a:ea typeface="Courier"/>
                <a:cs typeface="Courier"/>
                <a:sym typeface="Courier New"/>
              </a:rPr>
              <a:t>(</a:t>
            </a:r>
            <a:r>
              <a:rPr lang="en-US" sz="2400" i="0" u="none" strike="noStrike" cap="none" dirty="0">
                <a:solidFill>
                  <a:srgbClr val="FF7F00"/>
                </a:solidFill>
                <a:latin typeface="Courier"/>
                <a:ea typeface="Courier"/>
                <a:cs typeface="Courier"/>
                <a:sym typeface="Courier New"/>
              </a:rPr>
              <a:t>'</a:t>
            </a:r>
            <a:r>
              <a:rPr lang="el-GR" sz="2400" i="0" u="none" strike="noStrike" cap="none" dirty="0">
                <a:solidFill>
                  <a:srgbClr val="FF7F00"/>
                </a:solidFill>
                <a:latin typeface="Courier"/>
                <a:ea typeface="Courier"/>
                <a:cs typeface="Courier"/>
                <a:sym typeface="Courier New"/>
              </a:rPr>
              <a:t>Τέλος</a:t>
            </a:r>
            <a:r>
              <a:rPr lang="en-US" sz="2400" i="0" u="none" strike="noStrike" cap="none" dirty="0">
                <a:solidFill>
                  <a:srgbClr val="FF7F00"/>
                </a:solidFill>
                <a:latin typeface="Courier"/>
                <a:ea typeface="Courier"/>
                <a:cs typeface="Courier"/>
                <a:sym typeface="Courier New"/>
              </a:rPr>
              <a:t>!'</a:t>
            </a:r>
            <a:r>
              <a:rPr lang="en-US" sz="2400" dirty="0">
                <a:solidFill>
                  <a:srgbClr val="FFFF00"/>
                </a:solidFill>
                <a:latin typeface="Courier"/>
                <a:ea typeface="Courier"/>
                <a:cs typeface="Courier"/>
                <a:sym typeface="Courier New"/>
              </a:rPr>
              <a:t>)</a:t>
            </a:r>
          </a:p>
        </p:txBody>
      </p:sp>
      <p:sp>
        <p:nvSpPr>
          <p:cNvPr id="205" name="Shape 205"/>
          <p:cNvSpPr txBox="1"/>
          <p:nvPr/>
        </p:nvSpPr>
        <p:spPr>
          <a:xfrm>
            <a:off x="10658475" y="4051100"/>
            <a:ext cx="4943475" cy="218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l-GR" sz="3200" u="none" strike="noStrike" cap="none" dirty="0">
                <a:solidFill>
                  <a:srgbClr val="FF00FF"/>
                </a:solidFill>
                <a:latin typeface="Arial" charset="0"/>
                <a:ea typeface="Arial" charset="0"/>
                <a:cs typeface="Arial" charset="0"/>
                <a:sym typeface="Cabin"/>
              </a:rPr>
              <a:t>Καλή Χρονιά</a:t>
            </a:r>
            <a:r>
              <a:rPr lang="en-US" sz="3200" u="none" strike="noStrike" cap="none" dirty="0">
                <a:solidFill>
                  <a:srgbClr val="FF00FF"/>
                </a:solidFill>
                <a:latin typeface="Arial" charset="0"/>
                <a:ea typeface="Arial" charset="0"/>
                <a:cs typeface="Arial" charset="0"/>
                <a:sym typeface="Cabin"/>
              </a:rPr>
              <a:t>: </a:t>
            </a:r>
            <a:r>
              <a:rPr lang="el-GR" sz="3200" u="none" strike="noStrike" cap="none" dirty="0">
                <a:solidFill>
                  <a:srgbClr val="FF00FF"/>
                </a:solidFill>
                <a:latin typeface="Arial" charset="0"/>
                <a:ea typeface="Arial" charset="0"/>
                <a:cs typeface="Arial" charset="0"/>
                <a:sym typeface="Cabin"/>
              </a:rPr>
              <a:t>Ιωσήφ</a:t>
            </a:r>
            <a:endParaRPr lang="en-US" sz="3200" u="none" strike="noStrike" cap="none" dirty="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3200" u="none" strike="noStrike" cap="none" dirty="0">
                <a:solidFill>
                  <a:srgbClr val="FF00FF"/>
                </a:solidFill>
                <a:latin typeface="Arial" charset="0"/>
                <a:ea typeface="Arial" charset="0"/>
                <a:cs typeface="Arial" charset="0"/>
                <a:sym typeface="Cabin"/>
              </a:rPr>
              <a:t>Καλή Χρονιά</a:t>
            </a:r>
            <a:r>
              <a:rPr lang="en-US" sz="3200" u="none" strike="noStrike" cap="none" dirty="0">
                <a:solidFill>
                  <a:srgbClr val="FF00FF"/>
                </a:solidFill>
                <a:latin typeface="Arial" charset="0"/>
                <a:ea typeface="Arial" charset="0"/>
                <a:cs typeface="Arial" charset="0"/>
                <a:sym typeface="Cabin"/>
              </a:rPr>
              <a:t>: </a:t>
            </a:r>
            <a:r>
              <a:rPr lang="el-GR" sz="3200" u="none" strike="noStrike" cap="none" dirty="0">
                <a:solidFill>
                  <a:srgbClr val="FF00FF"/>
                </a:solidFill>
                <a:latin typeface="Arial" charset="0"/>
                <a:ea typeface="Arial" charset="0"/>
                <a:cs typeface="Arial" charset="0"/>
                <a:sym typeface="Cabin"/>
              </a:rPr>
              <a:t>Κατερίνα</a:t>
            </a:r>
            <a:endParaRPr lang="en-US" sz="3200" u="none" strike="noStrike" cap="none" dirty="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3200" u="none" strike="noStrike" cap="none" dirty="0">
                <a:solidFill>
                  <a:srgbClr val="FF00FF"/>
                </a:solidFill>
                <a:latin typeface="Arial" charset="0"/>
                <a:ea typeface="Arial" charset="0"/>
                <a:cs typeface="Arial" charset="0"/>
                <a:sym typeface="Cabin"/>
              </a:rPr>
              <a:t>Καλή Χρονιά</a:t>
            </a:r>
            <a:r>
              <a:rPr lang="en-US" sz="3200" u="none" strike="noStrike" cap="none" dirty="0">
                <a:solidFill>
                  <a:srgbClr val="FF00FF"/>
                </a:solidFill>
                <a:latin typeface="Arial" charset="0"/>
                <a:ea typeface="Arial" charset="0"/>
                <a:cs typeface="Arial" charset="0"/>
                <a:sym typeface="Cabin"/>
              </a:rPr>
              <a:t>: </a:t>
            </a:r>
            <a:r>
              <a:rPr lang="el-GR" sz="3200" u="none" strike="noStrike" cap="none" dirty="0">
                <a:solidFill>
                  <a:srgbClr val="FF00FF"/>
                </a:solidFill>
                <a:latin typeface="Arial" charset="0"/>
                <a:ea typeface="Arial" charset="0"/>
                <a:cs typeface="Arial" charset="0"/>
                <a:sym typeface="Cabin"/>
              </a:rPr>
              <a:t>Σπύρο</a:t>
            </a:r>
            <a:endParaRPr lang="en-US" sz="3200" u="none" strike="noStrike" cap="none" dirty="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3200" u="none" strike="noStrike" cap="none" dirty="0">
                <a:solidFill>
                  <a:srgbClr val="FF00FF"/>
                </a:solidFill>
                <a:latin typeface="Arial" charset="0"/>
                <a:ea typeface="Arial" charset="0"/>
                <a:cs typeface="Arial" charset="0"/>
                <a:sym typeface="Cabin"/>
              </a:rPr>
              <a:t>Τέλος</a:t>
            </a:r>
            <a:r>
              <a:rPr lang="en-US" sz="3200" u="none" strike="noStrike" cap="none" dirty="0">
                <a:solidFill>
                  <a:srgbClr val="FF00FF"/>
                </a:solidFill>
                <a:latin typeface="Arial" charset="0"/>
                <a:ea typeface="Arial" charset="0"/>
                <a:cs typeface="Arial" charset="0"/>
                <a:sym typeface="Cabin"/>
              </a:rPr>
              <a:t>!</a:t>
            </a:r>
          </a:p>
        </p:txBody>
      </p:sp>
      <p:cxnSp>
        <p:nvCxnSpPr>
          <p:cNvPr id="206" name="Shape 206"/>
          <p:cNvCxnSpPr/>
          <p:nvPr/>
        </p:nvCxnSpPr>
        <p:spPr>
          <a:xfrm flipH="1">
            <a:off x="8443912" y="4353475"/>
            <a:ext cx="1986512" cy="318538"/>
          </a:xfrm>
          <a:prstGeom prst="straightConnector1">
            <a:avLst/>
          </a:prstGeom>
          <a:noFill/>
          <a:ln w="50800" cap="rnd" cmpd="sng">
            <a:solidFill>
              <a:srgbClr val="FFFF00"/>
            </a:solidFill>
            <a:prstDash val="solid"/>
            <a:miter/>
            <a:headEnd type="stealth" w="med" len="med"/>
            <a:tailEnd type="none" w="med" len="med"/>
          </a:ln>
        </p:spPr>
      </p:cxnSp>
      <p:cxnSp>
        <p:nvCxnSpPr>
          <p:cNvPr id="207" name="Shape 207"/>
          <p:cNvCxnSpPr/>
          <p:nvPr/>
        </p:nvCxnSpPr>
        <p:spPr>
          <a:xfrm flipH="1" flipV="1">
            <a:off x="8464060" y="4672014"/>
            <a:ext cx="1961138" cy="839786"/>
          </a:xfrm>
          <a:prstGeom prst="straightConnector1">
            <a:avLst/>
          </a:prstGeom>
          <a:noFill/>
          <a:ln w="50800" cap="rnd" cmpd="sng">
            <a:solidFill>
              <a:srgbClr val="FFFF00"/>
            </a:solidFill>
            <a:prstDash val="solid"/>
            <a:miter/>
            <a:headEnd type="stealth" w="med" len="med"/>
            <a:tailEnd type="none" w="med" len="med"/>
          </a:ln>
        </p:spPr>
      </p:cxnSp>
      <p:cxnSp>
        <p:nvCxnSpPr>
          <p:cNvPr id="208" name="Shape 208"/>
          <p:cNvCxnSpPr/>
          <p:nvPr/>
        </p:nvCxnSpPr>
        <p:spPr>
          <a:xfrm rot="10800000">
            <a:off x="3904399" y="5160163"/>
            <a:ext cx="6596999" cy="798899"/>
          </a:xfrm>
          <a:prstGeom prst="straightConnector1">
            <a:avLst/>
          </a:prstGeom>
          <a:noFill/>
          <a:ln w="50800" cap="rnd" cmpd="sng">
            <a:solidFill>
              <a:srgbClr val="FFFF00"/>
            </a:solidFill>
            <a:prstDash val="solid"/>
            <a:miter/>
            <a:headEnd type="stealth" w="med" len="med"/>
            <a:tailEnd type="none" w="med" len="med"/>
          </a:ln>
        </p:spPr>
      </p:cxnSp>
      <p:sp>
        <p:nvSpPr>
          <p:cNvPr id="8" name="Shape 204"/>
          <p:cNvSpPr txBox="1"/>
          <p:nvPr/>
        </p:nvSpPr>
        <p:spPr>
          <a:xfrm>
            <a:off x="1279124" y="5997591"/>
            <a:ext cx="7280400" cy="2216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400" i="0" u="none" strike="noStrike" cap="none" dirty="0">
                <a:solidFill>
                  <a:srgbClr val="00FF00"/>
                </a:solidFill>
                <a:latin typeface="Courier"/>
                <a:ea typeface="Courier"/>
                <a:cs typeface="Courier"/>
                <a:sym typeface="Courier New"/>
              </a:rPr>
              <a:t>z </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7F00"/>
                </a:solidFill>
                <a:latin typeface="Courier"/>
                <a:ea typeface="Courier"/>
                <a:cs typeface="Courier"/>
                <a:sym typeface="Courier New"/>
              </a:rPr>
              <a:t>['</a:t>
            </a:r>
            <a:r>
              <a:rPr lang="el-GR" sz="2400" i="0" u="none" strike="noStrike" cap="none" dirty="0">
                <a:solidFill>
                  <a:srgbClr val="FF7F00"/>
                </a:solidFill>
                <a:latin typeface="Courier"/>
                <a:ea typeface="Courier"/>
                <a:cs typeface="Courier"/>
                <a:sym typeface="Courier New"/>
              </a:rPr>
              <a:t>Ιωσήφ</a:t>
            </a:r>
            <a:r>
              <a:rPr lang="en-US" sz="2400" i="0" u="none" strike="noStrike" cap="none" dirty="0">
                <a:solidFill>
                  <a:srgbClr val="FF7F00"/>
                </a:solidFill>
                <a:latin typeface="Courier"/>
                <a:ea typeface="Courier"/>
                <a:cs typeface="Courier"/>
                <a:sym typeface="Courier New"/>
              </a:rPr>
              <a:t>', '</a:t>
            </a:r>
            <a:r>
              <a:rPr lang="el-GR" sz="2400" i="0" u="none" strike="noStrike" cap="none" dirty="0">
                <a:solidFill>
                  <a:srgbClr val="FF7F00"/>
                </a:solidFill>
                <a:latin typeface="Courier"/>
                <a:ea typeface="Courier"/>
                <a:cs typeface="Courier"/>
                <a:sym typeface="Courier New"/>
              </a:rPr>
              <a:t>Κατερίνα</a:t>
            </a:r>
            <a:r>
              <a:rPr lang="en-US" sz="2400" i="0" u="none" strike="noStrike" cap="none" dirty="0">
                <a:solidFill>
                  <a:srgbClr val="FF7F00"/>
                </a:solidFill>
                <a:latin typeface="Courier"/>
                <a:ea typeface="Courier"/>
                <a:cs typeface="Courier"/>
                <a:sym typeface="Courier New"/>
              </a:rPr>
              <a:t>', '</a:t>
            </a:r>
            <a:r>
              <a:rPr lang="el-GR" sz="2400" i="0" u="none" strike="noStrike" cap="none" dirty="0">
                <a:solidFill>
                  <a:srgbClr val="FF7F00"/>
                </a:solidFill>
                <a:latin typeface="Courier"/>
                <a:ea typeface="Courier"/>
                <a:cs typeface="Courier"/>
                <a:sym typeface="Courier New"/>
              </a:rPr>
              <a:t>Σπύρο</a:t>
            </a:r>
            <a:r>
              <a:rPr lang="en-US" sz="2400" i="0" u="none" strike="noStrike" cap="none"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for</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00FF00"/>
                </a:solidFill>
                <a:latin typeface="Courier"/>
                <a:ea typeface="Courier"/>
                <a:cs typeface="Courier"/>
                <a:sym typeface="Courier New"/>
              </a:rPr>
              <a:t>x </a:t>
            </a:r>
            <a:r>
              <a:rPr lang="en-US" sz="2400" i="0" u="none" strike="noStrike" cap="none" dirty="0">
                <a:solidFill>
                  <a:srgbClr val="FFFF00"/>
                </a:solidFill>
                <a:latin typeface="Courier"/>
                <a:ea typeface="Courier"/>
                <a:cs typeface="Courier"/>
                <a:sym typeface="Courier New"/>
              </a:rPr>
              <a:t>in</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00FF00"/>
                </a:solidFill>
                <a:latin typeface="Courier"/>
                <a:ea typeface="Courier"/>
                <a:cs typeface="Courier"/>
                <a:sym typeface="Courier New"/>
              </a:rPr>
              <a:t>z</a:t>
            </a:r>
            <a:r>
              <a:rPr lang="en-US" sz="2400" i="0" u="none" strike="noStrike" cap="none" dirty="0">
                <a:solidFill>
                  <a:schemeClr val="lt1"/>
                </a:solidFill>
                <a:latin typeface="Courier"/>
                <a:ea typeface="Courier"/>
                <a:cs typeface="Courier"/>
                <a:sym typeface="Courier New"/>
              </a:rPr>
              <a:t>:</a:t>
            </a:r>
          </a:p>
          <a:p>
            <a:pPr>
              <a:buClr>
                <a:schemeClr val="lt1"/>
              </a:buClr>
              <a:buSzPct val="25000"/>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print(</a:t>
            </a:r>
            <a:r>
              <a:rPr lang="en-US" sz="2400" i="0" u="none" strike="noStrike" cap="none" dirty="0">
                <a:solidFill>
                  <a:srgbClr val="FF7F00"/>
                </a:solidFill>
                <a:latin typeface="Courier"/>
                <a:ea typeface="Courier"/>
                <a:cs typeface="Courier"/>
                <a:sym typeface="Courier New"/>
              </a:rPr>
              <a:t>'</a:t>
            </a:r>
            <a:r>
              <a:rPr lang="el-GR" sz="2400" i="0" u="none" strike="noStrike" cap="none" dirty="0">
                <a:solidFill>
                  <a:srgbClr val="FF7F00"/>
                </a:solidFill>
                <a:latin typeface="Courier"/>
                <a:ea typeface="Courier"/>
                <a:cs typeface="Courier"/>
                <a:sym typeface="Courier New"/>
              </a:rPr>
              <a:t>Καλή Χρονιά</a:t>
            </a:r>
            <a:r>
              <a:rPr lang="en-US" sz="2400" i="0" u="none" strike="noStrike" cap="none" dirty="0">
                <a:solidFill>
                  <a:srgbClr val="FF7F00"/>
                </a:solidFill>
                <a:latin typeface="Courier"/>
                <a:ea typeface="Courier"/>
                <a:cs typeface="Courier"/>
                <a:sym typeface="Courier New"/>
              </a:rPr>
              <a:t>:'</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00FF00"/>
                </a:solidFill>
                <a:latin typeface="Courier"/>
                <a:ea typeface="Courier"/>
                <a:cs typeface="Courier"/>
                <a:sym typeface="Courier New"/>
              </a:rPr>
              <a:t>x</a:t>
            </a:r>
            <a:r>
              <a:rPr lang="en-US" sz="2400" dirty="0">
                <a:solidFill>
                  <a:srgbClr val="FFFF00"/>
                </a:solidFill>
                <a:latin typeface="Courier"/>
                <a:ea typeface="Courier"/>
                <a:cs typeface="Courier"/>
                <a:sym typeface="Courier New"/>
              </a:rPr>
              <a:t>)</a:t>
            </a:r>
            <a:endParaRPr lang="en-US" sz="2400" i="0" u="none" strike="noStrike" cap="none" dirty="0">
              <a:solidFill>
                <a:srgbClr val="00FF00"/>
              </a:solidFill>
              <a:latin typeface="Courier"/>
              <a:ea typeface="Courier"/>
              <a:cs typeface="Courier"/>
              <a:sym typeface="Courier New"/>
            </a:endParaRPr>
          </a:p>
          <a:p>
            <a:pPr>
              <a:buClr>
                <a:srgbClr val="FFFF00"/>
              </a:buClr>
              <a:buSzPct val="25000"/>
            </a:pPr>
            <a:r>
              <a:rPr lang="en-US" sz="2400" i="0" u="none" strike="noStrike" cap="none" dirty="0">
                <a:solidFill>
                  <a:srgbClr val="FFFF00"/>
                </a:solidFill>
                <a:latin typeface="Courier"/>
                <a:ea typeface="Courier"/>
                <a:cs typeface="Courier"/>
                <a:sym typeface="Courier New"/>
              </a:rPr>
              <a:t>print</a:t>
            </a:r>
            <a:r>
              <a:rPr lang="en-US" sz="2400" dirty="0">
                <a:solidFill>
                  <a:schemeClr val="lt1"/>
                </a:solidFill>
                <a:latin typeface="Courier"/>
                <a:ea typeface="Courier"/>
                <a:cs typeface="Courier"/>
                <a:sym typeface="Courier New"/>
              </a:rPr>
              <a:t>(</a:t>
            </a:r>
            <a:r>
              <a:rPr lang="en-US" sz="2400" i="0" u="none" strike="noStrike" cap="none" dirty="0">
                <a:solidFill>
                  <a:srgbClr val="FF7F00"/>
                </a:solidFill>
                <a:latin typeface="Courier"/>
                <a:ea typeface="Courier"/>
                <a:cs typeface="Courier"/>
                <a:sym typeface="Courier New"/>
              </a:rPr>
              <a:t>'</a:t>
            </a:r>
            <a:r>
              <a:rPr lang="el-GR" sz="2400" i="0" u="none" strike="noStrike" cap="none" dirty="0">
                <a:solidFill>
                  <a:srgbClr val="FF7F00"/>
                </a:solidFill>
                <a:latin typeface="Courier"/>
                <a:ea typeface="Courier"/>
                <a:cs typeface="Courier"/>
                <a:sym typeface="Courier New"/>
              </a:rPr>
              <a:t>Τέλος</a:t>
            </a:r>
            <a:r>
              <a:rPr lang="en-US" sz="2400" i="0" u="none" strike="noStrike" cap="none" dirty="0">
                <a:solidFill>
                  <a:srgbClr val="FF7F00"/>
                </a:solidFill>
                <a:latin typeface="Courier"/>
                <a:ea typeface="Courier"/>
                <a:cs typeface="Courier"/>
                <a:sym typeface="Courier New"/>
              </a:rPr>
              <a:t>!'</a:t>
            </a:r>
            <a:r>
              <a:rPr lang="en-US" sz="2400" dirty="0">
                <a:solidFill>
                  <a:srgbClr val="FFFF00"/>
                </a:solidFill>
                <a:latin typeface="Courier"/>
                <a:ea typeface="Courier"/>
                <a:cs typeface="Courier"/>
                <a:sym typeface="Courier New"/>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txBox="1">
            <a:spLocks noGrp="1"/>
          </p:cNvSpPr>
          <p:nvPr>
            <p:ph type="title"/>
          </p:nvPr>
        </p:nvSpPr>
        <p:spPr>
          <a:xfrm>
            <a:off x="3035298" y="789709"/>
            <a:ext cx="12052301"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Κοιτάζοντας Μέσα σε Λίστες</a:t>
            </a:r>
            <a:endParaRPr lang="en-US" sz="7600" u="none" strike="noStrike" cap="none" dirty="0">
              <a:solidFill>
                <a:srgbClr val="FFD966"/>
              </a:solidFill>
              <a:latin typeface="Arial" charset="0"/>
              <a:ea typeface="Arial" charset="0"/>
              <a:cs typeface="Arial" charset="0"/>
              <a:sym typeface="Cabin"/>
            </a:endParaRPr>
          </a:p>
        </p:txBody>
      </p:sp>
      <p:sp>
        <p:nvSpPr>
          <p:cNvPr id="214" name="Shape 214"/>
          <p:cNvSpPr txBox="1">
            <a:spLocks noGrp="1"/>
          </p:cNvSpPr>
          <p:nvPr>
            <p:ph type="body" idx="1"/>
          </p:nvPr>
        </p:nvSpPr>
        <p:spPr>
          <a:xfrm>
            <a:off x="1155700" y="2603501"/>
            <a:ext cx="13931900" cy="3086100"/>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None/>
            </a:pPr>
            <a:r>
              <a:rPr lang="el-GR" sz="3600" u="none" strike="noStrike" cap="none" dirty="0">
                <a:solidFill>
                  <a:schemeClr val="lt1"/>
                </a:solidFill>
                <a:latin typeface="Arial" charset="0"/>
                <a:ea typeface="Arial" charset="0"/>
                <a:cs typeface="Arial" charset="0"/>
                <a:sym typeface="Cabin"/>
              </a:rPr>
              <a:t>Ακριβώς όπως οι συμβολοσειρές, μπορούμε να πάρουμε οποιοδήποτε στοιχείο μιας λίστας χρησιμοποιώντας έναν δείκτη, που γράφεται μέσα σε </a:t>
            </a:r>
            <a:r>
              <a:rPr lang="el-GR" sz="3600" dirty="0">
                <a:solidFill>
                  <a:srgbClr val="00FFFF"/>
                </a:solidFill>
                <a:latin typeface="Arial" charset="0"/>
                <a:cs typeface="Arial" charset="0"/>
                <a:sym typeface="Cabin"/>
              </a:rPr>
              <a:t>αγκύλες</a:t>
            </a:r>
            <a:endParaRPr lang="en-US" sz="3600" u="none" strike="noStrike" cap="none" dirty="0">
              <a:solidFill>
                <a:srgbClr val="00FFFF"/>
              </a:solidFill>
              <a:latin typeface="Arial" charset="0"/>
              <a:ea typeface="Arial" charset="0"/>
              <a:cs typeface="Arial" charset="0"/>
              <a:sym typeface="Cabin"/>
            </a:endParaRPr>
          </a:p>
        </p:txBody>
      </p:sp>
      <p:pic>
        <p:nvPicPr>
          <p:cNvPr id="215" name="Shape 215"/>
          <p:cNvPicPr preferRelativeResize="0"/>
          <p:nvPr/>
        </p:nvPicPr>
        <p:blipFill rotWithShape="1">
          <a:blip r:embed="rId3">
            <a:alphaModFix/>
          </a:blip>
          <a:srcRect/>
          <a:stretch/>
        </p:blipFill>
        <p:spPr>
          <a:xfrm>
            <a:off x="358775" y="992909"/>
            <a:ext cx="2736850" cy="1828800"/>
          </a:xfrm>
          <a:prstGeom prst="rect">
            <a:avLst/>
          </a:prstGeom>
          <a:noFill/>
          <a:ln>
            <a:noFill/>
          </a:ln>
        </p:spPr>
      </p:pic>
      <p:sp>
        <p:nvSpPr>
          <p:cNvPr id="216" name="Shape 216"/>
          <p:cNvSpPr txBox="1"/>
          <p:nvPr/>
        </p:nvSpPr>
        <p:spPr>
          <a:xfrm>
            <a:off x="1727200" y="6375401"/>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0</a:t>
            </a:r>
          </a:p>
        </p:txBody>
      </p:sp>
      <p:sp>
        <p:nvSpPr>
          <p:cNvPr id="217" name="Shape 217"/>
          <p:cNvSpPr txBox="1"/>
          <p:nvPr/>
        </p:nvSpPr>
        <p:spPr>
          <a:xfrm>
            <a:off x="1155700" y="5651501"/>
            <a:ext cx="1879599"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000" u="none" strike="noStrike" cap="none" dirty="0">
                <a:solidFill>
                  <a:schemeClr val="lt1"/>
                </a:solidFill>
                <a:latin typeface="Arial" charset="0"/>
                <a:ea typeface="Arial" charset="0"/>
                <a:cs typeface="Arial" charset="0"/>
                <a:sym typeface="Cabin"/>
              </a:rPr>
              <a:t>Ιωσήφ</a:t>
            </a:r>
            <a:endParaRPr lang="en-US" sz="4000" u="none" strike="noStrike" cap="none" dirty="0">
              <a:solidFill>
                <a:schemeClr val="lt1"/>
              </a:solidFill>
              <a:latin typeface="Arial" charset="0"/>
              <a:ea typeface="Arial" charset="0"/>
              <a:cs typeface="Arial" charset="0"/>
              <a:sym typeface="Cabin"/>
            </a:endParaRPr>
          </a:p>
        </p:txBody>
      </p:sp>
      <p:sp>
        <p:nvSpPr>
          <p:cNvPr id="218" name="Shape 218"/>
          <p:cNvSpPr txBox="1"/>
          <p:nvPr/>
        </p:nvSpPr>
        <p:spPr>
          <a:xfrm>
            <a:off x="7429500" y="5065701"/>
            <a:ext cx="8156400" cy="23399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chemeClr val="lt1"/>
                </a:solidFill>
                <a:latin typeface="Courier"/>
                <a:ea typeface="Courier"/>
                <a:cs typeface="Courier"/>
                <a:sym typeface="Courier New"/>
              </a:rPr>
              <a:t> = </a:t>
            </a:r>
            <a:r>
              <a:rPr lang="en-US" sz="2400" i="0" u="none" strike="noStrike" cap="none" dirty="0">
                <a:solidFill>
                  <a:srgbClr val="FF7F00"/>
                </a:solidFill>
                <a:latin typeface="Courier"/>
                <a:ea typeface="Courier"/>
                <a:cs typeface="Courier"/>
                <a:sym typeface="Courier New"/>
              </a:rPr>
              <a:t>['</a:t>
            </a:r>
            <a:r>
              <a:rPr lang="el-GR" sz="2400" i="0" u="none" strike="noStrike" cap="none" dirty="0">
                <a:solidFill>
                  <a:srgbClr val="FF7F00"/>
                </a:solidFill>
                <a:latin typeface="Courier"/>
                <a:ea typeface="Courier"/>
                <a:cs typeface="Courier"/>
                <a:sym typeface="Courier New"/>
              </a:rPr>
              <a:t>Ιωσήφ</a:t>
            </a:r>
            <a:r>
              <a:rPr lang="en-US" sz="2400" i="0" u="none" strike="noStrike" cap="none" dirty="0">
                <a:solidFill>
                  <a:srgbClr val="FF7F00"/>
                </a:solidFill>
                <a:latin typeface="Courier"/>
                <a:ea typeface="Courier"/>
                <a:cs typeface="Courier"/>
                <a:sym typeface="Courier New"/>
              </a:rPr>
              <a:t>', '</a:t>
            </a:r>
            <a:r>
              <a:rPr lang="el-GR" sz="2400" i="0" u="none" strike="noStrike" cap="none" dirty="0">
                <a:solidFill>
                  <a:srgbClr val="FF7F00"/>
                </a:solidFill>
                <a:latin typeface="Courier"/>
                <a:ea typeface="Courier"/>
                <a:cs typeface="Courier"/>
                <a:sym typeface="Courier New"/>
              </a:rPr>
              <a:t>Κατερίνα</a:t>
            </a:r>
            <a:r>
              <a:rPr lang="en-US" sz="2400" i="0" u="none" strike="noStrike" cap="none" dirty="0">
                <a:solidFill>
                  <a:srgbClr val="FF7F00"/>
                </a:solidFill>
                <a:latin typeface="Courier"/>
                <a:ea typeface="Courier"/>
                <a:cs typeface="Courier"/>
                <a:sym typeface="Courier New"/>
              </a:rPr>
              <a:t>', '</a:t>
            </a:r>
            <a:r>
              <a:rPr lang="el-GR" sz="2400" i="0" u="none" strike="noStrike" cap="none" dirty="0">
                <a:solidFill>
                  <a:srgbClr val="FF7F00"/>
                </a:solidFill>
                <a:latin typeface="Courier"/>
                <a:ea typeface="Courier"/>
                <a:cs typeface="Courier"/>
                <a:sym typeface="Courier New"/>
              </a:rPr>
              <a:t>Σπύρο</a:t>
            </a:r>
            <a:r>
              <a:rPr lang="en-US" sz="2400" i="0" u="none" strike="noStrike" cap="none"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FFFF00"/>
                </a:solidFill>
                <a:latin typeface="Courier"/>
                <a:ea typeface="Courier"/>
                <a:cs typeface="Courier"/>
                <a:sym typeface="Courier New"/>
              </a:rPr>
              <a:t>print(</a:t>
            </a:r>
            <a:r>
              <a:rPr lang="el-GR" sz="2400" i="0" u="none" strike="noStrike" cap="none" dirty="0">
                <a:solidFill>
                  <a:srgbClr val="00FF00"/>
                </a:solidFill>
                <a:latin typeface="Courier"/>
                <a:ea typeface="Courier"/>
                <a:cs typeface="Courier"/>
                <a:sym typeface="Courier New"/>
              </a:rPr>
              <a:t>φίλοι</a:t>
            </a:r>
            <a:r>
              <a:rPr lang="en-US" sz="2400" i="0" u="none" strike="noStrike" cap="none" dirty="0">
                <a:solidFill>
                  <a:srgbClr val="00FFFF"/>
                </a:solidFill>
                <a:latin typeface="Courier"/>
                <a:ea typeface="Courier"/>
                <a:cs typeface="Courier"/>
                <a:sym typeface="Courier New"/>
              </a:rPr>
              <a:t>[</a:t>
            </a:r>
            <a:r>
              <a:rPr lang="en-US" sz="2400" i="0" u="none" strike="noStrike" cap="none" dirty="0">
                <a:solidFill>
                  <a:schemeClr val="lt1"/>
                </a:solidFill>
                <a:latin typeface="Courier"/>
                <a:ea typeface="Courier"/>
                <a:cs typeface="Courier"/>
                <a:sym typeface="Courier New"/>
              </a:rPr>
              <a:t>1</a:t>
            </a:r>
            <a:r>
              <a:rPr lang="en-US" sz="2400" i="0" u="none" strike="noStrike" cap="none" dirty="0">
                <a:solidFill>
                  <a:srgbClr val="00FFFF"/>
                </a:solidFill>
                <a:latin typeface="Courier"/>
                <a:ea typeface="Courier"/>
                <a:cs typeface="Courier"/>
                <a:sym typeface="Courier New"/>
              </a:rPr>
              <a:t>]</a:t>
            </a:r>
            <a:r>
              <a:rPr lang="en-US" sz="2400" i="0" u="none" strike="noStrike" cap="none" dirty="0">
                <a:solidFill>
                  <a:srgbClr val="FFFF00"/>
                </a:solidFill>
                <a:latin typeface="Courier"/>
                <a:ea typeface="Courier"/>
                <a:cs typeface="Courier"/>
                <a:sym typeface="Courier New"/>
              </a:rPr>
              <a:t>)</a:t>
            </a:r>
            <a:endParaRPr lang="en-US" sz="2400"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l-GR" sz="2400" i="0" u="none" strike="noStrike" cap="none" dirty="0">
                <a:solidFill>
                  <a:schemeClr val="lt1"/>
                </a:solidFill>
                <a:latin typeface="Courier"/>
                <a:ea typeface="Courier"/>
                <a:cs typeface="Courier"/>
                <a:sym typeface="Courier New"/>
              </a:rPr>
              <a:t>Κατερίνα</a:t>
            </a:r>
            <a:endParaRPr lang="en-US" sz="24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p>
        </p:txBody>
      </p:sp>
      <p:sp>
        <p:nvSpPr>
          <p:cNvPr id="219" name="Shape 219"/>
          <p:cNvSpPr txBox="1"/>
          <p:nvPr/>
        </p:nvSpPr>
        <p:spPr>
          <a:xfrm>
            <a:off x="3606800" y="6375401"/>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1</a:t>
            </a:r>
          </a:p>
        </p:txBody>
      </p:sp>
      <p:sp>
        <p:nvSpPr>
          <p:cNvPr id="220" name="Shape 220"/>
          <p:cNvSpPr txBox="1"/>
          <p:nvPr/>
        </p:nvSpPr>
        <p:spPr>
          <a:xfrm>
            <a:off x="3035300" y="5651501"/>
            <a:ext cx="2178384"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000" u="none" strike="noStrike" cap="none" dirty="0">
                <a:solidFill>
                  <a:schemeClr val="lt1"/>
                </a:solidFill>
                <a:latin typeface="Arial" charset="0"/>
                <a:ea typeface="Arial" charset="0"/>
                <a:cs typeface="Arial" charset="0"/>
                <a:sym typeface="Cabin"/>
              </a:rPr>
              <a:t>Κατερίνα</a:t>
            </a:r>
            <a:endParaRPr lang="en-US" sz="4000" u="none" strike="noStrike" cap="none" dirty="0">
              <a:solidFill>
                <a:schemeClr val="lt1"/>
              </a:solidFill>
              <a:latin typeface="Arial" charset="0"/>
              <a:ea typeface="Arial" charset="0"/>
              <a:cs typeface="Arial" charset="0"/>
              <a:sym typeface="Cabin"/>
            </a:endParaRPr>
          </a:p>
        </p:txBody>
      </p:sp>
      <p:sp>
        <p:nvSpPr>
          <p:cNvPr id="221" name="Shape 221"/>
          <p:cNvSpPr txBox="1"/>
          <p:nvPr/>
        </p:nvSpPr>
        <p:spPr>
          <a:xfrm>
            <a:off x="5486400" y="6375401"/>
            <a:ext cx="736599" cy="7365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4000" u="none" strike="noStrike" cap="none">
                <a:solidFill>
                  <a:schemeClr val="lt1"/>
                </a:solidFill>
                <a:latin typeface="Arial" charset="0"/>
                <a:ea typeface="Arial" charset="0"/>
                <a:cs typeface="Arial" charset="0"/>
                <a:sym typeface="Cabin"/>
              </a:rPr>
              <a:t>2</a:t>
            </a:r>
          </a:p>
        </p:txBody>
      </p:sp>
      <p:sp>
        <p:nvSpPr>
          <p:cNvPr id="222" name="Shape 222"/>
          <p:cNvSpPr txBox="1"/>
          <p:nvPr/>
        </p:nvSpPr>
        <p:spPr>
          <a:xfrm>
            <a:off x="5213684" y="5651501"/>
            <a:ext cx="1879600" cy="736599"/>
          </a:xfrm>
          <a:prstGeom prst="rect">
            <a:avLst/>
          </a:prstGeom>
          <a:no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000" u="none" strike="noStrike" cap="none" dirty="0">
                <a:solidFill>
                  <a:schemeClr val="lt1"/>
                </a:solidFill>
                <a:latin typeface="Arial" charset="0"/>
                <a:ea typeface="Arial" charset="0"/>
                <a:cs typeface="Arial" charset="0"/>
                <a:sym typeface="Cabin"/>
              </a:rPr>
              <a:t>Σπύρο</a:t>
            </a:r>
            <a:endParaRPr lang="en-US" sz="40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a:spLocks noGrp="1"/>
          </p:cNvSpPr>
          <p:nvPr>
            <p:ph type="title"/>
          </p:nvPr>
        </p:nvSpPr>
        <p:spPr>
          <a:xfrm>
            <a:off x="1155700" y="789709"/>
            <a:ext cx="13449300" cy="175029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Οι Λίστες είναι Μεταβλητές</a:t>
            </a:r>
            <a:endParaRPr lang="en-US" sz="7600" u="none" strike="noStrike" cap="none" dirty="0">
              <a:solidFill>
                <a:srgbClr val="FFD966"/>
              </a:solidFill>
              <a:latin typeface="Arial" charset="0"/>
              <a:ea typeface="Arial" charset="0"/>
              <a:cs typeface="Arial" charset="0"/>
              <a:sym typeface="Cabin"/>
            </a:endParaRPr>
          </a:p>
        </p:txBody>
      </p:sp>
      <p:sp>
        <p:nvSpPr>
          <p:cNvPr id="228" name="Shape 228"/>
          <p:cNvSpPr txBox="1">
            <a:spLocks noGrp="1"/>
          </p:cNvSpPr>
          <p:nvPr>
            <p:ph type="body" idx="1"/>
          </p:nvPr>
        </p:nvSpPr>
        <p:spPr>
          <a:xfrm>
            <a:off x="753979" y="2800574"/>
            <a:ext cx="7876673" cy="5156200"/>
          </a:xfrm>
          <a:prstGeom prst="rect">
            <a:avLst/>
          </a:prstGeom>
          <a:noFill/>
          <a:ln>
            <a:noFill/>
          </a:ln>
        </p:spPr>
        <p:txBody>
          <a:bodyPr lIns="38100" tIns="38100" rIns="38100" bIns="38100" anchor="ctr" anchorCtr="0">
            <a:noAutofit/>
          </a:bodyPr>
          <a:lstStyle/>
          <a:p>
            <a:pPr marL="457200" marR="0" lvl="0" indent="-444500" algn="l" rtl="0">
              <a:lnSpc>
                <a:spcPct val="100000"/>
              </a:lnSpc>
              <a:spcBef>
                <a:spcPts val="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Οι συμβολοσειρές είναι «</a:t>
            </a:r>
            <a:r>
              <a:rPr lang="el-GR" sz="3400" dirty="0">
                <a:solidFill>
                  <a:srgbClr val="00FF00"/>
                </a:solidFill>
                <a:latin typeface="Arial" charset="0"/>
                <a:cs typeface="Arial" charset="0"/>
                <a:sym typeface="Cabin"/>
              </a:rPr>
              <a:t>αμετάβλητες</a:t>
            </a:r>
            <a:r>
              <a:rPr lang="el-GR" sz="3400" u="none" strike="noStrike" cap="none" dirty="0">
                <a:solidFill>
                  <a:schemeClr val="lt1"/>
                </a:solidFill>
                <a:latin typeface="Arial" charset="0"/>
                <a:ea typeface="Arial" charset="0"/>
                <a:cs typeface="Arial" charset="0"/>
                <a:sym typeface="Cabin"/>
              </a:rPr>
              <a:t>» - δεν μπορούμε να αλλάξουμε το περιεχόμενο μιας συμβολοσειράς - πρέπει να κάνουμε μια </a:t>
            </a:r>
            <a:r>
              <a:rPr lang="el-GR" sz="3400" dirty="0">
                <a:solidFill>
                  <a:srgbClr val="FF00FF"/>
                </a:solidFill>
                <a:latin typeface="Arial" charset="0"/>
                <a:cs typeface="Arial" charset="0"/>
                <a:sym typeface="Cabin"/>
              </a:rPr>
              <a:t>νέα</a:t>
            </a:r>
            <a:r>
              <a:rPr lang="el-GR" sz="3400" u="none" strike="noStrike" cap="none" dirty="0">
                <a:solidFill>
                  <a:schemeClr val="lt1"/>
                </a:solidFill>
                <a:latin typeface="Arial" charset="0"/>
                <a:ea typeface="Arial" charset="0"/>
                <a:cs typeface="Arial" charset="0"/>
                <a:sym typeface="Cabin"/>
              </a:rPr>
              <a:t> </a:t>
            </a:r>
            <a:r>
              <a:rPr lang="el-GR" sz="3400" dirty="0">
                <a:solidFill>
                  <a:srgbClr val="FF00FF"/>
                </a:solidFill>
                <a:latin typeface="Arial" charset="0"/>
                <a:cs typeface="Arial" charset="0"/>
                <a:sym typeface="Cabin"/>
              </a:rPr>
              <a:t>συμβολοσειρά</a:t>
            </a:r>
            <a:r>
              <a:rPr lang="el-GR" sz="3400" u="none" strike="noStrike" cap="none" dirty="0">
                <a:solidFill>
                  <a:schemeClr val="lt1"/>
                </a:solidFill>
                <a:latin typeface="Arial" charset="0"/>
                <a:ea typeface="Arial" charset="0"/>
                <a:cs typeface="Arial" charset="0"/>
                <a:sym typeface="Cabin"/>
              </a:rPr>
              <a:t> για να κάνουμε οποιαδήποτε αλλαγή</a:t>
            </a:r>
            <a:endParaRPr lang="en-US" sz="3400" u="none" strike="noStrike" cap="none" dirty="0">
              <a:solidFill>
                <a:schemeClr val="lt1"/>
              </a:solidFill>
              <a:latin typeface="Arial" charset="0"/>
              <a:ea typeface="Arial" charset="0"/>
              <a:cs typeface="Arial" charset="0"/>
              <a:sym typeface="Cabin"/>
            </a:endParaRPr>
          </a:p>
          <a:p>
            <a:pPr marL="457200" lvl="0" indent="-444500">
              <a:spcAft>
                <a:spcPts val="1000"/>
              </a:spcAft>
              <a:buSzPct val="100000"/>
            </a:pPr>
            <a:r>
              <a:rPr lang="el-GR" sz="3400" u="none" strike="noStrike" cap="none" dirty="0">
                <a:solidFill>
                  <a:schemeClr val="lt1"/>
                </a:solidFill>
                <a:latin typeface="Arial" charset="0"/>
                <a:ea typeface="Arial" charset="0"/>
                <a:cs typeface="Arial" charset="0"/>
                <a:sym typeface="Cabin"/>
              </a:rPr>
              <a:t>Οι λίστες είναι «</a:t>
            </a:r>
            <a:r>
              <a:rPr lang="el-GR" sz="3400" dirty="0">
                <a:solidFill>
                  <a:srgbClr val="00FF00"/>
                </a:solidFill>
                <a:latin typeface="Arial" charset="0"/>
                <a:cs typeface="Arial" charset="0"/>
                <a:sym typeface="Cabin"/>
              </a:rPr>
              <a:t>μεταβλητές</a:t>
            </a:r>
            <a:r>
              <a:rPr lang="el-GR" sz="3400" u="none" strike="noStrike" cap="none" dirty="0">
                <a:solidFill>
                  <a:schemeClr val="lt1"/>
                </a:solidFill>
                <a:latin typeface="Arial" charset="0"/>
                <a:ea typeface="Arial" charset="0"/>
                <a:cs typeface="Arial" charset="0"/>
                <a:sym typeface="Cabin"/>
              </a:rPr>
              <a:t>» - μπορούμε να </a:t>
            </a:r>
            <a:r>
              <a:rPr lang="el-GR" sz="3400" dirty="0">
                <a:solidFill>
                  <a:srgbClr val="FF00FF"/>
                </a:solidFill>
                <a:latin typeface="Arial" charset="0"/>
                <a:cs typeface="Arial" charset="0"/>
                <a:sym typeface="Cabin"/>
              </a:rPr>
              <a:t>αλλάξουμε</a:t>
            </a:r>
            <a:r>
              <a:rPr lang="el-GR" sz="3400" u="none" strike="noStrike" cap="none" dirty="0">
                <a:solidFill>
                  <a:schemeClr val="lt1"/>
                </a:solidFill>
                <a:latin typeface="Arial" charset="0"/>
                <a:ea typeface="Arial" charset="0"/>
                <a:cs typeface="Arial" charset="0"/>
                <a:sym typeface="Cabin"/>
              </a:rPr>
              <a:t> ένα στοιχείο μιας λίστας χρησιμοποιώντας τον τελεστή </a:t>
            </a:r>
            <a:r>
              <a:rPr lang="el-GR" sz="3400" dirty="0">
                <a:solidFill>
                  <a:srgbClr val="00FFFF"/>
                </a:solidFill>
                <a:latin typeface="Arial" charset="0"/>
                <a:cs typeface="Arial" charset="0"/>
                <a:sym typeface="Cabin"/>
              </a:rPr>
              <a:t>δείκτη</a:t>
            </a:r>
            <a:endParaRPr lang="en-US" sz="3400" u="none" strike="noStrike" cap="none" dirty="0">
              <a:solidFill>
                <a:schemeClr val="lt1"/>
              </a:solidFill>
              <a:latin typeface="Arial" charset="0"/>
              <a:ea typeface="Arial" charset="0"/>
              <a:cs typeface="Arial" charset="0"/>
              <a:sym typeface="Cabin"/>
            </a:endParaRPr>
          </a:p>
        </p:txBody>
      </p:sp>
      <p:sp>
        <p:nvSpPr>
          <p:cNvPr id="229" name="Shape 229"/>
          <p:cNvSpPr txBox="1"/>
          <p:nvPr/>
        </p:nvSpPr>
        <p:spPr>
          <a:xfrm>
            <a:off x="9334300" y="2247900"/>
            <a:ext cx="6464399" cy="596944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r>
              <a:rPr lang="el-GR" sz="2400" i="0" u="none" strike="noStrike" cap="none" dirty="0">
                <a:solidFill>
                  <a:srgbClr val="00FF00"/>
                </a:solidFill>
                <a:latin typeface="Courier"/>
                <a:ea typeface="Courier"/>
                <a:cs typeface="Courier"/>
                <a:sym typeface="Courier New"/>
              </a:rPr>
              <a:t>φρούτο</a:t>
            </a:r>
            <a:r>
              <a:rPr lang="en-US" sz="2400" i="0" u="none" strike="noStrike" cap="none" dirty="0">
                <a:solidFill>
                  <a:schemeClr val="lt1"/>
                </a:solidFill>
                <a:latin typeface="Courier"/>
                <a:ea typeface="Courier"/>
                <a:cs typeface="Courier"/>
                <a:sym typeface="Courier New"/>
              </a:rPr>
              <a:t> = 'Banana</a:t>
            </a:r>
            <a:r>
              <a:rPr lang="en-US" sz="24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r>
              <a:rPr lang="el-GR" sz="2400" i="0" u="none" strike="noStrike" cap="none" dirty="0">
                <a:solidFill>
                  <a:srgbClr val="00FF00"/>
                </a:solidFill>
                <a:latin typeface="Courier"/>
                <a:ea typeface="Courier"/>
                <a:cs typeface="Courier"/>
                <a:sym typeface="Courier New"/>
              </a:rPr>
              <a:t>φρούτο</a:t>
            </a:r>
            <a:r>
              <a:rPr lang="en-US" sz="2400" i="0" u="none" strike="noStrike" cap="none" dirty="0">
                <a:solidFill>
                  <a:srgbClr val="00FFFF"/>
                </a:solidFill>
                <a:latin typeface="Courier"/>
                <a:ea typeface="Courier"/>
                <a:cs typeface="Courier"/>
                <a:sym typeface="Courier New"/>
              </a:rPr>
              <a:t>[</a:t>
            </a:r>
            <a:r>
              <a:rPr lang="en-US" sz="2400" i="0" u="none" strike="noStrike" cap="none" dirty="0">
                <a:solidFill>
                  <a:schemeClr val="lt1"/>
                </a:solidFill>
                <a:latin typeface="Courier"/>
                <a:ea typeface="Courier"/>
                <a:cs typeface="Courier"/>
                <a:sym typeface="Courier New"/>
              </a:rPr>
              <a:t>0</a:t>
            </a:r>
            <a:r>
              <a:rPr lang="en-US" sz="2400" i="0" u="none" strike="noStrike" cap="none" dirty="0">
                <a:solidFill>
                  <a:srgbClr val="00FFFF"/>
                </a:solidFill>
                <a:latin typeface="Courier"/>
                <a:ea typeface="Courier"/>
                <a:cs typeface="Courier"/>
                <a:sym typeface="Courier New"/>
              </a:rPr>
              <a:t>]</a:t>
            </a:r>
            <a:r>
              <a:rPr lang="en-US" sz="2400" i="0" u="none" strike="noStrike" cap="none" dirty="0">
                <a:solidFill>
                  <a:schemeClr val="lt1"/>
                </a:solidFill>
                <a:latin typeface="Courier"/>
                <a:ea typeface="Courier"/>
                <a:cs typeface="Courier"/>
                <a:sym typeface="Courier New"/>
              </a:rPr>
              <a:t> = 'b</a:t>
            </a:r>
            <a:r>
              <a:rPr lang="en-US" sz="24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66FF"/>
              </a:buClr>
              <a:buSzPct val="25000"/>
              <a:buFont typeface="Cabin"/>
              <a:buNone/>
            </a:pPr>
            <a:r>
              <a:rPr lang="en-US" sz="2400" i="0" u="none" strike="noStrike" cap="none" dirty="0" err="1">
                <a:solidFill>
                  <a:srgbClr val="E06666"/>
                </a:solidFill>
                <a:latin typeface="Courier"/>
                <a:ea typeface="Courier"/>
                <a:cs typeface="Courier"/>
                <a:sym typeface="Courier New"/>
              </a:rPr>
              <a:t>Traceback</a:t>
            </a:r>
            <a:r>
              <a:rPr lang="en-US" sz="2400" i="0" u="none" strike="noStrike" cap="none" dirty="0">
                <a:solidFill>
                  <a:srgbClr val="E06666"/>
                </a:solidFill>
                <a:latin typeface="Courier"/>
                <a:ea typeface="Courier"/>
                <a:cs typeface="Courier"/>
                <a:sym typeface="Courier New"/>
              </a:rPr>
              <a:t> </a:t>
            </a:r>
          </a:p>
          <a:p>
            <a:pPr marL="0" marR="0" lvl="0" indent="0" algn="l" rtl="0">
              <a:lnSpc>
                <a:spcPct val="100000"/>
              </a:lnSpc>
              <a:spcBef>
                <a:spcPts val="0"/>
              </a:spcBef>
              <a:spcAft>
                <a:spcPts val="0"/>
              </a:spcAft>
              <a:buClr>
                <a:srgbClr val="FF66FF"/>
              </a:buClr>
              <a:buSzPct val="25000"/>
              <a:buFont typeface="Cabin"/>
              <a:buNone/>
            </a:pPr>
            <a:r>
              <a:rPr lang="en-US" sz="2400" i="0" u="none" strike="noStrike" cap="none" dirty="0" err="1">
                <a:solidFill>
                  <a:srgbClr val="E06666"/>
                </a:solidFill>
                <a:latin typeface="Courier"/>
                <a:ea typeface="Courier"/>
                <a:cs typeface="Courier"/>
                <a:sym typeface="Courier New"/>
              </a:rPr>
              <a:t>TypeError</a:t>
            </a:r>
            <a:r>
              <a:rPr lang="en-US" sz="2400" i="0" u="none" strike="noStrike" cap="none" dirty="0">
                <a:solidFill>
                  <a:srgbClr val="E06666"/>
                </a:solidFill>
                <a:latin typeface="Courier"/>
                <a:ea typeface="Courier"/>
                <a:cs typeface="Courier"/>
                <a:sym typeface="Courier New"/>
              </a:rPr>
              <a:t>: '</a:t>
            </a:r>
            <a:r>
              <a:rPr lang="en-US" sz="2400" i="0" u="none" strike="noStrike" cap="none" dirty="0" err="1">
                <a:solidFill>
                  <a:srgbClr val="E06666"/>
                </a:solidFill>
                <a:latin typeface="Courier"/>
                <a:ea typeface="Courier"/>
                <a:cs typeface="Courier"/>
                <a:sym typeface="Courier New"/>
              </a:rPr>
              <a:t>str</a:t>
            </a:r>
            <a:r>
              <a:rPr lang="en-US" sz="2400" i="0" u="none" strike="noStrike" cap="none" dirty="0">
                <a:solidFill>
                  <a:srgbClr val="E06666"/>
                </a:solidFill>
                <a:latin typeface="Courier"/>
                <a:ea typeface="Courier"/>
                <a:cs typeface="Courier"/>
                <a:sym typeface="Courier New"/>
              </a:rPr>
              <a:t>' object does not </a:t>
            </a:r>
          </a:p>
          <a:p>
            <a:pPr marL="0" marR="0" lvl="0" indent="0" algn="l" rtl="0">
              <a:lnSpc>
                <a:spcPct val="100000"/>
              </a:lnSpc>
              <a:spcBef>
                <a:spcPts val="0"/>
              </a:spcBef>
              <a:spcAft>
                <a:spcPts val="0"/>
              </a:spcAft>
              <a:buClr>
                <a:srgbClr val="FF66FF"/>
              </a:buClr>
              <a:buSzPct val="25000"/>
              <a:buFont typeface="Cabin"/>
              <a:buNone/>
            </a:pPr>
            <a:r>
              <a:rPr lang="en-US" sz="2400" i="0" u="none" strike="noStrike" cap="none" dirty="0">
                <a:solidFill>
                  <a:srgbClr val="E06666"/>
                </a:solidFill>
                <a:latin typeface="Courier"/>
                <a:ea typeface="Courier"/>
                <a:cs typeface="Courier"/>
                <a:sym typeface="Courier New"/>
              </a:rPr>
              <a:t>support item assignment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00FF00"/>
                </a:solidFill>
                <a:latin typeface="Courier"/>
                <a:ea typeface="Courier"/>
                <a:cs typeface="Courier"/>
                <a:sym typeface="Courier New"/>
              </a:rPr>
              <a:t>x</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00FF00"/>
                </a:solidFill>
                <a:latin typeface="Courier"/>
                <a:ea typeface="Courier"/>
                <a:cs typeface="Courier"/>
                <a:sym typeface="Courier New"/>
              </a:rPr>
              <a:t>φρούτο</a:t>
            </a:r>
            <a:r>
              <a:rPr lang="en-US" sz="2400" i="0" u="none" strike="noStrike" cap="none" dirty="0">
                <a:solidFill>
                  <a:srgbClr val="FF00FF"/>
                </a:solidFill>
                <a:latin typeface="Courier"/>
                <a:ea typeface="Courier"/>
                <a:cs typeface="Courier"/>
                <a:sym typeface="Courier New"/>
              </a:rPr>
              <a:t>.lower</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FFFF00"/>
                </a:solidFill>
                <a:latin typeface="Courier"/>
                <a:ea typeface="Courier"/>
                <a:cs typeface="Courier"/>
                <a:sym typeface="Courier New"/>
              </a:rPr>
              <a:t>print(</a:t>
            </a:r>
            <a:r>
              <a:rPr lang="en-US" sz="2400" i="0" u="none" strike="noStrike" cap="none" dirty="0">
                <a:solidFill>
                  <a:srgbClr val="00FF00"/>
                </a:solidFill>
                <a:latin typeface="Courier"/>
                <a:ea typeface="Courier"/>
                <a:cs typeface="Courier"/>
                <a:sym typeface="Courier New"/>
              </a:rPr>
              <a:t>x</a:t>
            </a:r>
            <a:r>
              <a:rPr lang="en-US" sz="24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banana</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00FF00"/>
                </a:solidFill>
                <a:latin typeface="Courier"/>
                <a:ea typeface="Courier"/>
                <a:cs typeface="Courier"/>
                <a:sym typeface="Courier New"/>
              </a:rPr>
              <a:t>lotto</a:t>
            </a:r>
            <a:r>
              <a:rPr lang="en-US" sz="2400" i="0" u="none" strike="noStrike" cap="none" dirty="0">
                <a:solidFill>
                  <a:schemeClr val="lt1"/>
                </a:solidFill>
                <a:latin typeface="Courier"/>
                <a:ea typeface="Courier"/>
                <a:cs typeface="Courier"/>
                <a:sym typeface="Courier New"/>
              </a:rPr>
              <a:t> = </a:t>
            </a:r>
            <a:r>
              <a:rPr lang="en-US" sz="2400" i="0" u="none" strike="noStrike" cap="none" dirty="0">
                <a:solidFill>
                  <a:srgbClr val="FF7F00"/>
                </a:solidFill>
                <a:latin typeface="Courier"/>
                <a:ea typeface="Courier"/>
                <a:cs typeface="Courier"/>
                <a:sym typeface="Courier New"/>
              </a:rPr>
              <a:t>[2, 14, 26, 41, 63]</a:t>
            </a:r>
          </a:p>
          <a:p>
            <a:pPr lvl="0">
              <a:buClr>
                <a:schemeClr val="lt1"/>
              </a:buClr>
              <a:buSzPct val="25000"/>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FFFF00"/>
                </a:solidFill>
                <a:latin typeface="Courier"/>
                <a:ea typeface="Courier"/>
                <a:cs typeface="Courier"/>
                <a:sym typeface="Courier New"/>
              </a:rPr>
              <a:t>print(</a:t>
            </a:r>
            <a:r>
              <a:rPr lang="en-US" sz="2400" i="0" u="none" strike="noStrike" cap="none" dirty="0">
                <a:solidFill>
                  <a:srgbClr val="00FF00"/>
                </a:solidFill>
                <a:latin typeface="Courier"/>
                <a:ea typeface="Courier"/>
                <a:cs typeface="Courier"/>
                <a:sym typeface="Courier New"/>
              </a:rPr>
              <a:t>lotto</a:t>
            </a:r>
            <a:r>
              <a:rPr lang="en-US" sz="2400" dirty="0">
                <a:solidFill>
                  <a:srgbClr val="FFFF00"/>
                </a:solidFill>
                <a:latin typeface="Courier"/>
                <a:ea typeface="Courier"/>
                <a:cs typeface="Courier"/>
                <a:sym typeface="Courier New"/>
              </a:rPr>
              <a:t>)</a:t>
            </a:r>
            <a:endParaRPr lang="en-US" sz="24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[2, 14, 26, 41, 63]</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00FF00"/>
                </a:solidFill>
                <a:latin typeface="Courier"/>
                <a:ea typeface="Courier"/>
                <a:cs typeface="Courier"/>
                <a:sym typeface="Courier New"/>
              </a:rPr>
              <a:t>lotto</a:t>
            </a:r>
            <a:r>
              <a:rPr lang="en-US" sz="2400" i="0" u="none" strike="noStrike" cap="none" dirty="0">
                <a:solidFill>
                  <a:srgbClr val="00FFFF"/>
                </a:solidFill>
                <a:latin typeface="Courier"/>
                <a:ea typeface="Courier"/>
                <a:cs typeface="Courier"/>
                <a:sym typeface="Courier New"/>
              </a:rPr>
              <a:t>[</a:t>
            </a:r>
            <a:r>
              <a:rPr lang="en-US" sz="2400" i="0" u="none" strike="noStrike" cap="none" dirty="0">
                <a:solidFill>
                  <a:schemeClr val="lt1"/>
                </a:solidFill>
                <a:latin typeface="Courier"/>
                <a:ea typeface="Courier"/>
                <a:cs typeface="Courier"/>
                <a:sym typeface="Courier New"/>
              </a:rPr>
              <a:t>2</a:t>
            </a:r>
            <a:r>
              <a:rPr lang="en-US" sz="2400" i="0" u="none" strike="noStrike" cap="none" dirty="0">
                <a:solidFill>
                  <a:srgbClr val="00FFFF"/>
                </a:solidFill>
                <a:latin typeface="Courier"/>
                <a:ea typeface="Courier"/>
                <a:cs typeface="Courier"/>
                <a:sym typeface="Courier New"/>
              </a:rPr>
              <a:t>]</a:t>
            </a:r>
            <a:r>
              <a:rPr lang="en-US" sz="2400" i="0" u="none" strike="noStrike" cap="none" dirty="0">
                <a:solidFill>
                  <a:schemeClr val="lt1"/>
                </a:solidFill>
                <a:latin typeface="Courier"/>
                <a:ea typeface="Courier"/>
                <a:cs typeface="Courier"/>
                <a:sym typeface="Courier New"/>
              </a:rPr>
              <a:t> = 28</a:t>
            </a:r>
          </a:p>
          <a:p>
            <a:pPr lvl="0">
              <a:buClr>
                <a:schemeClr val="lt1"/>
              </a:buClr>
              <a:buSzPct val="25000"/>
            </a:pPr>
            <a:r>
              <a:rPr lang="en-US" sz="2400" i="0" u="none" strike="noStrike" cap="none" dirty="0">
                <a:solidFill>
                  <a:schemeClr val="lt1"/>
                </a:solidFill>
                <a:latin typeface="Courier"/>
                <a:ea typeface="Courier"/>
                <a:cs typeface="Courier"/>
                <a:sym typeface="Courier New"/>
              </a:rPr>
              <a:t>&gt;&gt;&gt; </a:t>
            </a:r>
            <a:r>
              <a:rPr lang="en-US" sz="2400" i="0" u="none" strike="noStrike" cap="none" dirty="0">
                <a:solidFill>
                  <a:srgbClr val="FFFF00"/>
                </a:solidFill>
                <a:latin typeface="Courier"/>
                <a:ea typeface="Courier"/>
                <a:cs typeface="Courier"/>
                <a:sym typeface="Courier New"/>
              </a:rPr>
              <a:t>print(</a:t>
            </a:r>
            <a:r>
              <a:rPr lang="en-US" sz="2400" i="0" u="none" strike="noStrike" cap="none" dirty="0">
                <a:solidFill>
                  <a:srgbClr val="00FF00"/>
                </a:solidFill>
                <a:latin typeface="Courier"/>
                <a:ea typeface="Courier"/>
                <a:cs typeface="Courier"/>
                <a:sym typeface="Courier New"/>
              </a:rPr>
              <a:t>lotto</a:t>
            </a:r>
            <a:r>
              <a:rPr lang="en-US" sz="2400" dirty="0">
                <a:solidFill>
                  <a:srgbClr val="FFFF00"/>
                </a:solidFill>
                <a:latin typeface="Courier"/>
                <a:ea typeface="Courier"/>
                <a:cs typeface="Courier"/>
                <a:sym typeface="Courier New"/>
              </a:rPr>
              <a:t>)</a:t>
            </a:r>
            <a:endParaRPr lang="en-US" sz="24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[2, 14, </a:t>
            </a:r>
            <a:r>
              <a:rPr lang="en-US" sz="2400" i="0" u="none" strike="noStrike" cap="none" dirty="0">
                <a:solidFill>
                  <a:srgbClr val="FF00FF"/>
                </a:solidFill>
                <a:latin typeface="Courier"/>
                <a:ea typeface="Courier"/>
                <a:cs typeface="Courier"/>
                <a:sym typeface="Courier New"/>
              </a:rPr>
              <a:t>28</a:t>
            </a:r>
            <a:r>
              <a:rPr lang="en-US" sz="2400" i="0" u="none" strike="noStrike" cap="none" dirty="0">
                <a:solidFill>
                  <a:schemeClr val="lt1"/>
                </a:solidFill>
                <a:latin typeface="Courier"/>
                <a:ea typeface="Courier"/>
                <a:cs typeface="Courier"/>
                <a:sym typeface="Courier New"/>
              </a:rPr>
              <a:t>, 41, 63]</a:t>
            </a:r>
          </a:p>
        </p:txBody>
      </p:sp>
    </p:spTree>
  </p:cSld>
  <p:clrMapOvr>
    <a:masterClrMapping/>
  </p:clrMapOvr>
</p:sld>
</file>

<file path=ppt/theme/theme1.xml><?xml version="1.0" encoding="utf-8"?>
<a:theme xmlns:a="http://schemas.openxmlformats.org/drawingml/2006/main" name="Title &amp; Subtitle">
  <a:themeElements>
    <a:clrScheme name="">
      <a:dk1>
        <a:srgbClr val="808080"/>
      </a:dk1>
      <a:lt1>
        <a:srgbClr val="FFFFFF"/>
      </a:lt1>
      <a:dk2>
        <a:srgbClr val="000000"/>
      </a:dk2>
      <a:lt2>
        <a:srgbClr val="000000"/>
      </a:lt2>
      <a:accent1>
        <a:srgbClr val="BBE0E3"/>
      </a:accent1>
      <a:accent2>
        <a:srgbClr val="333399"/>
      </a:accent2>
      <a:accent3>
        <a:srgbClr val="AAAAAA"/>
      </a:accent3>
      <a:accent4>
        <a:srgbClr val="DADADA"/>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708</TotalTime>
  <Words>2368</Words>
  <Application>Microsoft Office PowerPoint</Application>
  <PresentationFormat>Προσαρμογή</PresentationFormat>
  <Paragraphs>336</Paragraphs>
  <Slides>29</Slides>
  <Notes>29</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29</vt:i4>
      </vt:variant>
    </vt:vector>
  </HeadingPairs>
  <TitlesOfParts>
    <vt:vector size="35" baseType="lpstr">
      <vt:lpstr>Arial</vt:lpstr>
      <vt:lpstr>Cabin</vt:lpstr>
      <vt:lpstr>Courier</vt:lpstr>
      <vt:lpstr>Courier New</vt:lpstr>
      <vt:lpstr>Gill Sans</vt:lpstr>
      <vt:lpstr>Title &amp; Subtitle</vt:lpstr>
      <vt:lpstr>Λίστες στην Python</vt:lpstr>
      <vt:lpstr>Προγραμματισμός</vt:lpstr>
      <vt:lpstr>Τι δεν είναι μια «Συλλογή»;</vt:lpstr>
      <vt:lpstr>Μια Λίστα είναι ένα Είδος Συλλογής</vt:lpstr>
      <vt:lpstr>Λίστα Σταθερών</vt:lpstr>
      <vt:lpstr>Χρησιμοποιήσαμε Ήδη Λίστες!</vt:lpstr>
      <vt:lpstr>Λίστες και Καθορισμένοι Βρόχοι – Οι Καλύτεροι Φίλοι</vt:lpstr>
      <vt:lpstr>Κοιτάζοντας Μέσα σε Λίστες</vt:lpstr>
      <vt:lpstr>Οι Λίστες είναι Μεταβλητές</vt:lpstr>
      <vt:lpstr>Τι Μήκος έχει μια Λίστα;</vt:lpstr>
      <vt:lpstr>Χρησιμοποιώντας τη Συνάρτηση range</vt:lpstr>
      <vt:lpstr>Μια Ιστορία Δύο Βρόχων...</vt:lpstr>
      <vt:lpstr>Συνένωση Λιστών με Χρήση +</vt:lpstr>
      <vt:lpstr>Οι Λίστες Μπορούν να Τεμαχιστούν με Χρήση του :</vt:lpstr>
      <vt:lpstr>Μέθοδοι Λιστών</vt:lpstr>
      <vt:lpstr>Δημιουργία Λίστας από την Αρχή</vt:lpstr>
      <vt:lpstr>Υπάρχει Κάτι στη Λίστα;</vt:lpstr>
      <vt:lpstr>Οι λίστες είναι σε Σειρά</vt:lpstr>
      <vt:lpstr>Ενσωματωμένες Συναρτήσεις και Λίστες</vt:lpstr>
      <vt:lpstr>Παρουσίαση του PowerPoint</vt:lpstr>
      <vt:lpstr>Καλύτερες Φίλες: Συμβολοσειρές και Λίστες</vt:lpstr>
      <vt:lpstr>Παρουσίαση του PowerPoint</vt:lpstr>
      <vt:lpstr>Παρουσίαση του PowerPoint</vt:lpstr>
      <vt:lpstr>Το Μοτίβο Διπλού Διαχωρισμού</vt:lpstr>
      <vt:lpstr>Το Μοτίβο Διπλού Διαχωρισμού</vt:lpstr>
      <vt:lpstr>Το Μοτίβο Διπλού Διαχωρισμού</vt:lpstr>
      <vt:lpstr>Το Μοτίβο Διπλού Διαχωρισμού</vt:lpstr>
      <vt:lpstr>Σύνοψη</vt:lpstr>
      <vt:lpstr>Ευχαριστίες / Συνεισφορές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Lists</dc:title>
  <cp:lastModifiedBy>Konstantia Kiourtidou</cp:lastModifiedBy>
  <cp:revision>66</cp:revision>
  <dcterms:modified xsi:type="dcterms:W3CDTF">2021-08-25T09:21:07Z</dcterms:modified>
</cp:coreProperties>
</file>