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15" r:id="rId1"/>
  </p:sldMasterIdLst>
  <p:notesMasterIdLst>
    <p:notesMasterId r:id="rId63"/>
  </p:notesMasterIdLst>
  <p:sldIdLst>
    <p:sldId id="256" r:id="rId2"/>
    <p:sldId id="348" r:id="rId3"/>
    <p:sldId id="260" r:id="rId4"/>
    <p:sldId id="261" r:id="rId5"/>
    <p:sldId id="262" r:id="rId6"/>
    <p:sldId id="263" r:id="rId7"/>
    <p:sldId id="264" r:id="rId8"/>
    <p:sldId id="265" r:id="rId9"/>
    <p:sldId id="266" r:id="rId10"/>
    <p:sldId id="267" r:id="rId11"/>
    <p:sldId id="268" r:id="rId12"/>
    <p:sldId id="349" r:id="rId13"/>
    <p:sldId id="269" r:id="rId14"/>
    <p:sldId id="270" r:id="rId15"/>
    <p:sldId id="271" r:id="rId16"/>
    <p:sldId id="272" r:id="rId17"/>
    <p:sldId id="273" r:id="rId18"/>
    <p:sldId id="317" r:id="rId19"/>
    <p:sldId id="318" r:id="rId20"/>
    <p:sldId id="351" r:id="rId21"/>
    <p:sldId id="352" r:id="rId22"/>
    <p:sldId id="353" r:id="rId23"/>
    <p:sldId id="354" r:id="rId24"/>
    <p:sldId id="325" r:id="rId25"/>
    <p:sldId id="326" r:id="rId26"/>
    <p:sldId id="327" r:id="rId27"/>
    <p:sldId id="328" r:id="rId28"/>
    <p:sldId id="329" r:id="rId29"/>
    <p:sldId id="330" r:id="rId30"/>
    <p:sldId id="295" r:id="rId31"/>
    <p:sldId id="296" r:id="rId32"/>
    <p:sldId id="297" r:id="rId33"/>
    <p:sldId id="333" r:id="rId34"/>
    <p:sldId id="335" r:id="rId35"/>
    <p:sldId id="337" r:id="rId36"/>
    <p:sldId id="338" r:id="rId37"/>
    <p:sldId id="339" r:id="rId38"/>
    <p:sldId id="340" r:id="rId39"/>
    <p:sldId id="342" r:id="rId40"/>
    <p:sldId id="343" r:id="rId41"/>
    <p:sldId id="341" r:id="rId42"/>
    <p:sldId id="344" r:id="rId43"/>
    <p:sldId id="345" r:id="rId44"/>
    <p:sldId id="346" r:id="rId45"/>
    <p:sldId id="347" r:id="rId46"/>
    <p:sldId id="298" r:id="rId47"/>
    <p:sldId id="299" r:id="rId48"/>
    <p:sldId id="300" r:id="rId49"/>
    <p:sldId id="301" r:id="rId50"/>
    <p:sldId id="302" r:id="rId51"/>
    <p:sldId id="331" r:id="rId52"/>
    <p:sldId id="304" r:id="rId53"/>
    <p:sldId id="305" r:id="rId54"/>
    <p:sldId id="306" r:id="rId55"/>
    <p:sldId id="308" r:id="rId56"/>
    <p:sldId id="309" r:id="rId57"/>
    <p:sldId id="311" r:id="rId58"/>
    <p:sldId id="312" r:id="rId59"/>
    <p:sldId id="332" r:id="rId60"/>
    <p:sldId id="314" r:id="rId61"/>
    <p:sldId id="350" r:id="rId62"/>
  </p:sldIdLst>
  <p:sldSz cx="16256000" cy="9144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5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CCCB"/>
    <a:srgbClr val="4EAFB6"/>
    <a:srgbClr val="FFD966"/>
    <a:srgbClr val="FF40FF"/>
    <a:srgbClr val="00F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79"/>
    <p:restoredTop sz="93566"/>
  </p:normalViewPr>
  <p:slideViewPr>
    <p:cSldViewPr snapToGrid="0" snapToObjects="1">
      <p:cViewPr varScale="1">
        <p:scale>
          <a:sx n="61" d="100"/>
          <a:sy n="61" d="100"/>
        </p:scale>
        <p:origin x="84" y="426"/>
      </p:cViewPr>
      <p:guideLst>
        <p:guide orient="horz" pos="2880"/>
        <p:guide pos="512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5" name="Shape 5"/>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7" name="Shape 7"/>
          <p:cNvSpPr txBox="1">
            <a:spLocks noGrp="1"/>
          </p:cNvSpPr>
          <p:nvPr>
            <p:ph type="ftr" idx="11"/>
          </p:nvPr>
        </p:nvSpPr>
        <p:spPr>
          <a:xfrm>
            <a:off x="0" y="8685211"/>
            <a:ext cx="2971799" cy="457200"/>
          </a:xfrm>
          <a:prstGeom prst="rect">
            <a:avLst/>
          </a:prstGeom>
          <a:noFill/>
          <a:ln>
            <a:noFill/>
          </a:ln>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8" name="Shape 8"/>
          <p:cNvSpPr txBox="1">
            <a:spLocks noGrp="1"/>
          </p:cNvSpPr>
          <p:nvPr>
            <p:ph type="sldNum" idx="12"/>
          </p:nvPr>
        </p:nvSpPr>
        <p:spPr>
          <a:xfrm>
            <a:off x="3884612" y="8685211"/>
            <a:ext cx="2971799" cy="457200"/>
          </a:xfrm>
          <a:prstGeom prst="rect">
            <a:avLst/>
          </a:prstGeom>
          <a:noFill/>
          <a:ln>
            <a:noFill/>
          </a:ln>
        </p:spPr>
        <p:txBody>
          <a:bodyPr lIns="91425" tIns="91425" rIns="91425" bIns="91425" anchor="b" anchorCtr="0">
            <a:noAutofit/>
          </a:bodyPr>
          <a:lstStyle/>
          <a:p>
            <a:pPr marL="0" marR="0" lvl="0" indent="0" algn="r" rtl="0">
              <a:spcBef>
                <a:spcPts val="0"/>
              </a:spcBef>
            </a:pPr>
            <a:endParaRPr/>
          </a:p>
          <a:p>
            <a:pPr lvl="1">
              <a:spcBef>
                <a:spcPts val="0"/>
              </a:spcBef>
            </a:pPr>
            <a:endParaRPr/>
          </a:p>
          <a:p>
            <a:pPr lvl="2">
              <a:spcBef>
                <a:spcPts val="0"/>
              </a:spcBef>
            </a:pPr>
            <a:endParaRPr/>
          </a:p>
          <a:p>
            <a:pPr lvl="3">
              <a:spcBef>
                <a:spcPts val="0"/>
              </a:spcBef>
            </a:pPr>
            <a:endParaRPr/>
          </a:p>
          <a:p>
            <a:pPr lvl="4">
              <a:spcBef>
                <a:spcPts val="0"/>
              </a:spcBef>
            </a:pPr>
            <a:endParaRPr/>
          </a:p>
          <a:p>
            <a:pPr lvl="5">
              <a:spcBef>
                <a:spcPts val="0"/>
              </a:spcBef>
            </a:pPr>
            <a:endParaRPr/>
          </a:p>
          <a:p>
            <a:pPr lvl="6">
              <a:spcBef>
                <a:spcPts val="0"/>
              </a:spcBef>
            </a:pPr>
            <a:endParaRPr/>
          </a:p>
          <a:p>
            <a:pPr lvl="7">
              <a:spcBef>
                <a:spcPts val="0"/>
              </a:spcBef>
            </a:pPr>
            <a:endParaRPr/>
          </a:p>
          <a:p>
            <a:pPr lvl="8">
              <a:spcBef>
                <a:spcPts val="0"/>
              </a:spcBef>
            </a:pPr>
            <a:endParaRPr/>
          </a:p>
        </p:txBody>
      </p:sp>
    </p:spTree>
    <p:extLst>
      <p:ext uri="{BB962C8B-B14F-4D97-AF65-F5344CB8AC3E}">
        <p14:creationId xmlns:p14="http://schemas.microsoft.com/office/powerpoint/2010/main" val="62903243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r>
              <a:rPr lang="el-GR" dirty="0">
                <a:solidFill>
                  <a:schemeClr val="dk2"/>
                </a:solidFill>
              </a:rPr>
              <a:t>Σημείωση από τον </a:t>
            </a:r>
            <a:r>
              <a:rPr lang="en-US" dirty="0">
                <a:solidFill>
                  <a:schemeClr val="dk2"/>
                </a:solidFill>
              </a:rPr>
              <a:t> Chuck</a:t>
            </a:r>
            <a:r>
              <a:rPr lang="el-GR" dirty="0">
                <a:solidFill>
                  <a:schemeClr val="dk2"/>
                </a:solidFill>
              </a:rPr>
              <a:t>. Εάν χρησιμοποιείτε αυτό το υλικό, μπορείτε να αφαιρέσετε το λογότυπο UM και να το αντικαταστήσετε με το δικό σας, αλλά διατηρήστε το λογότυπο CC-BY στην πρώτη σελίδα καθώς την/τις σελίδα/</a:t>
            </a:r>
            <a:r>
              <a:rPr lang="el-GR" dirty="0" err="1">
                <a:solidFill>
                  <a:schemeClr val="dk2"/>
                </a:solidFill>
              </a:rPr>
              <a:t>ες</a:t>
            </a:r>
            <a:r>
              <a:rPr lang="el-GR">
                <a:solidFill>
                  <a:schemeClr val="dk2"/>
                </a:solidFill>
              </a:rPr>
              <a:t> αναγνώρισης.</a:t>
            </a:r>
            <a:endParaRPr lang="en-US" dirty="0">
              <a:solidFill>
                <a:schemeClr val="dk2"/>
              </a:solidFill>
            </a:endParaRPr>
          </a:p>
        </p:txBody>
      </p:sp>
      <p:sp>
        <p:nvSpPr>
          <p:cNvPr id="251" name="Shape 2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090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20" name="Shape 4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1932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Shape 42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26" name="Shape 4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0698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35" name="Shape 4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9957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Shape 44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42" name="Shape 4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982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48" name="Shape 4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0979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Shape 45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56" name="Shape 4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577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ea typeface="ＭＳ Ｐゴシック" charset="-128"/>
            </a:endParaRPr>
          </a:p>
        </p:txBody>
      </p:sp>
    </p:spTree>
    <p:extLst>
      <p:ext uri="{BB962C8B-B14F-4D97-AF65-F5344CB8AC3E}">
        <p14:creationId xmlns:p14="http://schemas.microsoft.com/office/powerpoint/2010/main" val="1611174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ln/>
        </p:spPr>
      </p:sp>
      <p:sp>
        <p:nvSpPr>
          <p:cNvPr id="34818"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ea typeface="ＭＳ Ｐゴシック" charset="-128"/>
            </a:endParaRPr>
          </a:p>
        </p:txBody>
      </p:sp>
    </p:spTree>
    <p:extLst>
      <p:ext uri="{BB962C8B-B14F-4D97-AF65-F5344CB8AC3E}">
        <p14:creationId xmlns:p14="http://schemas.microsoft.com/office/powerpoint/2010/main" val="9558566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ln/>
        </p:spPr>
      </p:sp>
      <p:sp>
        <p:nvSpPr>
          <p:cNvPr id="34818"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ea typeface="ＭＳ Ｐゴシック" charset="-128"/>
            </a:endParaRPr>
          </a:p>
        </p:txBody>
      </p:sp>
    </p:spTree>
    <p:extLst>
      <p:ext uri="{BB962C8B-B14F-4D97-AF65-F5344CB8AC3E}">
        <p14:creationId xmlns:p14="http://schemas.microsoft.com/office/powerpoint/2010/main" val="42722388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ln/>
        </p:spPr>
      </p:sp>
      <p:sp>
        <p:nvSpPr>
          <p:cNvPr id="34818"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ea typeface="ＭＳ Ｐゴシック" charset="-128"/>
            </a:endParaRPr>
          </a:p>
        </p:txBody>
      </p:sp>
    </p:spTree>
    <p:extLst>
      <p:ext uri="{BB962C8B-B14F-4D97-AF65-F5344CB8AC3E}">
        <p14:creationId xmlns:p14="http://schemas.microsoft.com/office/powerpoint/2010/main" val="1812102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01" name="Shape 3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25796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ln/>
        </p:spPr>
      </p:sp>
      <p:sp>
        <p:nvSpPr>
          <p:cNvPr id="34818"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ea typeface="ＭＳ Ｐゴシック" charset="-128"/>
            </a:endParaRPr>
          </a:p>
        </p:txBody>
      </p:sp>
    </p:spTree>
    <p:extLst>
      <p:ext uri="{BB962C8B-B14F-4D97-AF65-F5344CB8AC3E}">
        <p14:creationId xmlns:p14="http://schemas.microsoft.com/office/powerpoint/2010/main" val="15431030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ln/>
        </p:spPr>
      </p:sp>
      <p:sp>
        <p:nvSpPr>
          <p:cNvPr id="34818"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ea typeface="ＭＳ Ｐゴシック" charset="-128"/>
            </a:endParaRPr>
          </a:p>
        </p:txBody>
      </p:sp>
    </p:spTree>
    <p:extLst>
      <p:ext uri="{BB962C8B-B14F-4D97-AF65-F5344CB8AC3E}">
        <p14:creationId xmlns:p14="http://schemas.microsoft.com/office/powerpoint/2010/main" val="10338334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a:ln/>
        </p:spPr>
      </p:sp>
      <p:sp>
        <p:nvSpPr>
          <p:cNvPr id="40962"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ea typeface="ＭＳ Ｐゴシック" charset="-128"/>
            </a:endParaRPr>
          </a:p>
        </p:txBody>
      </p:sp>
    </p:spTree>
    <p:extLst>
      <p:ext uri="{BB962C8B-B14F-4D97-AF65-F5344CB8AC3E}">
        <p14:creationId xmlns:p14="http://schemas.microsoft.com/office/powerpoint/2010/main" val="7029914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a:ln/>
        </p:spPr>
      </p:sp>
      <p:sp>
        <p:nvSpPr>
          <p:cNvPr id="41986"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ea typeface="ＭＳ Ｐゴシック" charset="-128"/>
            </a:endParaRPr>
          </a:p>
        </p:txBody>
      </p:sp>
    </p:spTree>
    <p:extLst>
      <p:ext uri="{BB962C8B-B14F-4D97-AF65-F5344CB8AC3E}">
        <p14:creationId xmlns:p14="http://schemas.microsoft.com/office/powerpoint/2010/main" val="10068682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a:ln/>
        </p:spPr>
      </p:sp>
      <p:sp>
        <p:nvSpPr>
          <p:cNvPr id="43010"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ea typeface="ＭＳ Ｐゴシック" charset="-128"/>
            </a:endParaRPr>
          </a:p>
        </p:txBody>
      </p:sp>
    </p:spTree>
    <p:extLst>
      <p:ext uri="{BB962C8B-B14F-4D97-AF65-F5344CB8AC3E}">
        <p14:creationId xmlns:p14="http://schemas.microsoft.com/office/powerpoint/2010/main" val="20460321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
        <p:nvSpPr>
          <p:cNvPr id="44034"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ea typeface="ＭＳ Ｐゴシック" charset="-128"/>
            </a:endParaRPr>
          </a:p>
        </p:txBody>
      </p:sp>
    </p:spTree>
    <p:extLst>
      <p:ext uri="{BB962C8B-B14F-4D97-AF65-F5344CB8AC3E}">
        <p14:creationId xmlns:p14="http://schemas.microsoft.com/office/powerpoint/2010/main" val="13728388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a:ln/>
        </p:spPr>
      </p:sp>
      <p:sp>
        <p:nvSpPr>
          <p:cNvPr id="45058"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ea typeface="ＭＳ Ｐゴシック" charset="-128"/>
            </a:endParaRPr>
          </a:p>
        </p:txBody>
      </p:sp>
    </p:spTree>
    <p:extLst>
      <p:ext uri="{BB962C8B-B14F-4D97-AF65-F5344CB8AC3E}">
        <p14:creationId xmlns:p14="http://schemas.microsoft.com/office/powerpoint/2010/main" val="2061943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ea typeface="ＭＳ Ｐゴシック" charset="-128"/>
            </a:endParaRPr>
          </a:p>
        </p:txBody>
      </p:sp>
    </p:spTree>
    <p:extLst>
      <p:ext uri="{BB962C8B-B14F-4D97-AF65-F5344CB8AC3E}">
        <p14:creationId xmlns:p14="http://schemas.microsoft.com/office/powerpoint/2010/main" val="15025614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Shape 64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645" name="Shape 6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62251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Shape 65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651" name="Shape 6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2901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10" name="Shape 3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73241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Shape 65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658" name="Shape 6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78475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Shape 65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651" name="Shape 6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56191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Shape 66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666" name="Shape 6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7935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Shape 67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672" name="Shape 6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6222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Shape 68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681" name="Shape 6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98828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Shape 68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689" name="Shape 6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12622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Shape 69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696" name="Shape 6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72249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Shape 69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696" name="Shape 6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70473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Shape 71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711" name="Shape 7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88197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Shape 71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717" name="Shape 7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3875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18" name="Shape 3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67928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Shape 72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723" name="Shape 7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3815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Shape 74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745" name="Shape 7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94471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Shape 75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751" name="Shape 7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02726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Shape 76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764" name="Shape 7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40194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Shape 77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773" name="Shape 7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28891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Shape 77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773" name="Shape 7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41938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Shape 78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dirty="0"/>
          </a:p>
        </p:txBody>
      </p:sp>
      <p:sp>
        <p:nvSpPr>
          <p:cNvPr id="786" name="Shape 7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3169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Shape 6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4" name="Shape 64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781231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30" name="Shape 3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8356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37" name="Shape 3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5662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Shape 39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94" name="Shape 3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6603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01" name="Shape 4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9281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Shape 40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08" name="Shape 4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5834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Opening Titlle">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1155700" y="1536700"/>
            <a:ext cx="13931900" cy="3086099"/>
          </a:xfrm>
          <a:prstGeom prst="rect">
            <a:avLst/>
          </a:prstGeom>
          <a:noFill/>
          <a:ln>
            <a:noFill/>
          </a:ln>
        </p:spPr>
        <p:txBody>
          <a:bodyPr lIns="91425" tIns="91425" rIns="91425" bIns="91425" anchor="b"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
        <p:nvSpPr>
          <p:cNvPr id="44" name="Shape 44"/>
          <p:cNvSpPr txBox="1">
            <a:spLocks noGrp="1"/>
          </p:cNvSpPr>
          <p:nvPr>
            <p:ph type="body" idx="1"/>
          </p:nvPr>
        </p:nvSpPr>
        <p:spPr>
          <a:xfrm>
            <a:off x="1155700" y="4711700"/>
            <a:ext cx="13931900" cy="1054100"/>
          </a:xfrm>
          <a:prstGeom prst="rect">
            <a:avLst/>
          </a:prstGeom>
          <a:noFill/>
          <a:ln>
            <a:noFill/>
          </a:ln>
        </p:spPr>
        <p:txBody>
          <a:bodyPr lIns="91425" tIns="91425" rIns="91425" bIns="91425" anchor="t" anchorCtr="0"/>
          <a:lstStyle>
            <a:lvl1pPr marL="342900" lvl="0" indent="-342900" algn="ctr" rtl="0">
              <a:spcBef>
                <a:spcPts val="0"/>
              </a:spcBef>
              <a:spcAft>
                <a:spcPts val="0"/>
              </a:spcAft>
              <a:defRPr/>
            </a:lvl1pPr>
            <a:lvl2pPr marL="742950" lvl="1" indent="-285750" algn="ctr" rtl="0">
              <a:spcBef>
                <a:spcPts val="0"/>
              </a:spcBef>
              <a:spcAft>
                <a:spcPts val="0"/>
              </a:spcAft>
              <a:defRPr/>
            </a:lvl2pPr>
            <a:lvl3pPr marL="1143000" lvl="2" indent="-228600" algn="ctr" rtl="0">
              <a:spcBef>
                <a:spcPts val="0"/>
              </a:spcBef>
              <a:spcAft>
                <a:spcPts val="0"/>
              </a:spcAft>
              <a:defRPr/>
            </a:lvl3pPr>
            <a:lvl4pPr marL="1600200" lvl="3" indent="-228600" algn="ctr" rtl="0">
              <a:spcBef>
                <a:spcPts val="0"/>
              </a:spcBef>
              <a:spcAft>
                <a:spcPts val="0"/>
              </a:spcAft>
              <a:defRPr/>
            </a:lvl4pPr>
            <a:lvl5pPr marL="2057400" lvl="4" indent="-228600"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1155700" y="847164"/>
            <a:ext cx="13932000" cy="1692735"/>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
        <p:nvSpPr>
          <p:cNvPr id="245" name="Shape 245"/>
          <p:cNvSpPr txBox="1">
            <a:spLocks noGrp="1"/>
          </p:cNvSpPr>
          <p:nvPr>
            <p:ph type="body" idx="1" hasCustomPrompt="1"/>
          </p:nvPr>
        </p:nvSpPr>
        <p:spPr>
          <a:xfrm>
            <a:off x="1155700" y="2603500"/>
            <a:ext cx="13932000" cy="5702399"/>
          </a:xfrm>
          <a:prstGeom prst="rect">
            <a:avLst/>
          </a:prstGeom>
          <a:noFill/>
          <a:ln>
            <a:noFill/>
          </a:ln>
        </p:spPr>
        <p:txBody>
          <a:bodyPr lIns="91425" tIns="0" rIns="91440" bIns="0" anchor="t" anchorCtr="0"/>
          <a:lstStyle>
            <a:lvl1pPr marL="871538" lvl="0" indent="-301625" algn="l" rtl="0">
              <a:spcBef>
                <a:spcPts val="3500"/>
              </a:spcBef>
              <a:spcAft>
                <a:spcPts val="0"/>
              </a:spcAft>
              <a:buClr>
                <a:schemeClr val="lt1"/>
              </a:buClr>
              <a:buFont typeface="Arial" charset="0"/>
              <a:buChar char="•"/>
              <a:tabLst/>
              <a:defRPr sz="3200">
                <a:solidFill>
                  <a:schemeClr val="bg1"/>
                </a:solidFill>
              </a:defRPr>
            </a:lvl1pPr>
            <a:lvl2pPr marL="1212850" lvl="1" indent="-303213" algn="l" rtl="0">
              <a:spcBef>
                <a:spcPts val="3500"/>
              </a:spcBef>
              <a:spcAft>
                <a:spcPts val="0"/>
              </a:spcAft>
              <a:buClr>
                <a:schemeClr val="lt1"/>
              </a:buClr>
              <a:buFont typeface="Arial" charset="0"/>
              <a:buChar char="•"/>
              <a:tabLst/>
              <a:defRPr sz="3200">
                <a:solidFill>
                  <a:schemeClr val="bg1"/>
                </a:solidFill>
              </a:defRPr>
            </a:lvl2pPr>
            <a:lvl3pPr marL="1439863" lvl="2" indent="-285750" algn="l" rtl="0">
              <a:spcBef>
                <a:spcPts val="3500"/>
              </a:spcBef>
              <a:spcAft>
                <a:spcPts val="0"/>
              </a:spcAft>
              <a:buClr>
                <a:schemeClr val="lt1"/>
              </a:buClr>
              <a:buFont typeface="Cabin"/>
              <a:buChar char="•"/>
              <a:tabLst/>
              <a:defRPr sz="2800">
                <a:solidFill>
                  <a:schemeClr val="bg1"/>
                </a:solidFill>
              </a:defRPr>
            </a:lvl3pPr>
            <a:lvl4pPr marL="1600200" lvl="3" indent="-142494" algn="l" rtl="0">
              <a:spcBef>
                <a:spcPts val="3500"/>
              </a:spcBef>
              <a:spcAft>
                <a:spcPts val="0"/>
              </a:spcAft>
              <a:buClr>
                <a:schemeClr val="lt1"/>
              </a:buClr>
              <a:buFont typeface="Cabin"/>
              <a:buChar char="•"/>
              <a:defRPr/>
            </a:lvl4pPr>
            <a:lvl5pPr marL="1892300" lvl="4" indent="-142494" algn="l" rtl="0">
              <a:spcBef>
                <a:spcPts val="3500"/>
              </a:spcBef>
              <a:spcAft>
                <a:spcPts val="0"/>
              </a:spcAft>
              <a:buClr>
                <a:schemeClr val="lt1"/>
              </a:buClr>
              <a:buFont typeface="Cabin"/>
              <a:buChar char="•"/>
              <a:defRPr/>
            </a:lvl5pPr>
            <a:lvl6pPr marL="2349500" lvl="5" indent="-142494" algn="l" rtl="0">
              <a:spcBef>
                <a:spcPts val="3500"/>
              </a:spcBef>
              <a:spcAft>
                <a:spcPts val="0"/>
              </a:spcAft>
              <a:buClr>
                <a:schemeClr val="lt1"/>
              </a:buClr>
              <a:buFont typeface="Cabin"/>
              <a:buChar char="•"/>
              <a:defRPr/>
            </a:lvl6pPr>
            <a:lvl7pPr marL="2806700" lvl="6" indent="-142494" algn="l" rtl="0">
              <a:spcBef>
                <a:spcPts val="3500"/>
              </a:spcBef>
              <a:spcAft>
                <a:spcPts val="0"/>
              </a:spcAft>
              <a:buClr>
                <a:schemeClr val="lt1"/>
              </a:buClr>
              <a:buFont typeface="Cabin"/>
              <a:buChar char="•"/>
              <a:defRPr/>
            </a:lvl7pPr>
            <a:lvl8pPr marL="3263900" lvl="7" indent="-142494" algn="l" rtl="0">
              <a:spcBef>
                <a:spcPts val="3500"/>
              </a:spcBef>
              <a:spcAft>
                <a:spcPts val="0"/>
              </a:spcAft>
              <a:buClr>
                <a:schemeClr val="lt1"/>
              </a:buClr>
              <a:buFont typeface="Cabin"/>
              <a:buChar char="•"/>
              <a:defRPr/>
            </a:lvl8pPr>
            <a:lvl9pPr marL="3721100" lvl="8" indent="-142494" algn="l" rtl="0">
              <a:spcBef>
                <a:spcPts val="3500"/>
              </a:spcBef>
              <a:spcAft>
                <a:spcPts val="0"/>
              </a:spcAft>
              <a:buClr>
                <a:schemeClr val="lt1"/>
              </a:buClr>
              <a:buFont typeface="Cabin"/>
              <a:buChar char="•"/>
              <a:defRPr/>
            </a:lvl9pPr>
          </a:lstStyle>
          <a:p>
            <a:r>
              <a:rPr lang="en-US" dirty="0"/>
              <a:t>First</a:t>
            </a:r>
          </a:p>
          <a:p>
            <a:pPr lvl="1"/>
            <a:r>
              <a:rPr lang="en-US" dirty="0"/>
              <a:t>Second</a:t>
            </a:r>
          </a:p>
          <a:p>
            <a:pPr lvl="2"/>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1155700" y="847164"/>
            <a:ext cx="13932000" cy="1692735"/>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Tree>
    <p:extLst>
      <p:ext uri="{BB962C8B-B14F-4D97-AF65-F5344CB8AC3E}">
        <p14:creationId xmlns:p14="http://schemas.microsoft.com/office/powerpoint/2010/main" val="1651119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Shape 243"/>
        <p:cNvGrpSpPr/>
        <p:nvPr/>
      </p:nvGrpSpPr>
      <p:grpSpPr>
        <a:xfrm>
          <a:off x="0" y="0"/>
          <a:ext cx="0" cy="0"/>
          <a:chOff x="0" y="0"/>
          <a:chExt cx="0" cy="0"/>
        </a:xfrm>
      </p:grpSpPr>
    </p:spTree>
    <p:extLst>
      <p:ext uri="{BB962C8B-B14F-4D97-AF65-F5344CB8AC3E}">
        <p14:creationId xmlns:p14="http://schemas.microsoft.com/office/powerpoint/2010/main" val="124091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1155700" y="833718"/>
            <a:ext cx="13932000" cy="1706182"/>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Tree>
    <p:extLst>
      <p:ext uri="{BB962C8B-B14F-4D97-AF65-F5344CB8AC3E}">
        <p14:creationId xmlns:p14="http://schemas.microsoft.com/office/powerpoint/2010/main" val="8541007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1155700" y="1536700"/>
            <a:ext cx="13931900" cy="3086099"/>
          </a:xfrm>
          <a:prstGeom prst="rect">
            <a:avLst/>
          </a:prstGeom>
          <a:noFill/>
          <a:ln>
            <a:noFill/>
          </a:ln>
        </p:spPr>
        <p:txBody>
          <a:bodyPr lIns="91425" tIns="91425" rIns="91425" bIns="91425" anchor="b" anchorCtr="0"/>
          <a:lstStyle>
            <a:lvl1pPr marL="0" marR="0" lvl="0" indent="0" algn="ctr" rtl="0">
              <a:spcBef>
                <a:spcPts val="0"/>
              </a:spcBef>
              <a:spcAft>
                <a:spcPts val="0"/>
              </a:spcAft>
              <a:defRPr/>
            </a:lvl1pPr>
            <a:lvl2pPr marL="0" marR="0" lvl="1" indent="0" algn="ctr" rtl="0">
              <a:spcBef>
                <a:spcPts val="0"/>
              </a:spcBef>
              <a:spcAft>
                <a:spcPts val="0"/>
              </a:spcAft>
              <a:defRPr/>
            </a:lvl2pPr>
            <a:lvl3pPr marL="0" marR="0" lvl="2" indent="0" algn="ctr" rtl="0">
              <a:spcBef>
                <a:spcPts val="0"/>
              </a:spcBef>
              <a:spcAft>
                <a:spcPts val="0"/>
              </a:spcAft>
              <a:defRPr/>
            </a:lvl3pPr>
            <a:lvl4pPr marL="0" marR="0" lvl="3" indent="0" algn="ctr" rtl="0">
              <a:spcBef>
                <a:spcPts val="0"/>
              </a:spcBef>
              <a:spcAft>
                <a:spcPts val="0"/>
              </a:spcAft>
              <a:defRPr/>
            </a:lvl4pPr>
            <a:lvl5pPr marL="0" marR="0" lvl="4" indent="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dirty="0"/>
          </a:p>
        </p:txBody>
      </p:sp>
      <p:sp>
        <p:nvSpPr>
          <p:cNvPr id="11" name="Shape 11"/>
          <p:cNvSpPr txBox="1">
            <a:spLocks noGrp="1"/>
          </p:cNvSpPr>
          <p:nvPr>
            <p:ph type="body" idx="1"/>
          </p:nvPr>
        </p:nvSpPr>
        <p:spPr>
          <a:xfrm>
            <a:off x="1155700" y="4711700"/>
            <a:ext cx="13931900" cy="1054100"/>
          </a:xfrm>
          <a:prstGeom prst="rect">
            <a:avLst/>
          </a:prstGeom>
          <a:noFill/>
          <a:ln>
            <a:noFill/>
          </a:ln>
        </p:spPr>
        <p:txBody>
          <a:bodyPr lIns="91425" tIns="91425" rIns="91425" bIns="91425" anchor="t" anchorCtr="0"/>
          <a:lstStyle>
            <a:lvl1pPr marL="342900" marR="0" lvl="0" indent="-342900" algn="ctr" rtl="0">
              <a:spcBef>
                <a:spcPts val="0"/>
              </a:spcBef>
              <a:spcAft>
                <a:spcPts val="0"/>
              </a:spcAft>
              <a:defRPr/>
            </a:lvl1pPr>
            <a:lvl2pPr marL="742950" marR="0" lvl="1" indent="-285750" algn="ctr" rtl="0">
              <a:spcBef>
                <a:spcPts val="0"/>
              </a:spcBef>
              <a:spcAft>
                <a:spcPts val="0"/>
              </a:spcAft>
              <a:defRPr/>
            </a:lvl2pPr>
            <a:lvl3pPr marL="1143000" marR="0" lvl="2" indent="-228600" algn="ctr" rtl="0">
              <a:spcBef>
                <a:spcPts val="0"/>
              </a:spcBef>
              <a:spcAft>
                <a:spcPts val="0"/>
              </a:spcAft>
              <a:defRPr/>
            </a:lvl3pPr>
            <a:lvl4pPr marL="1600200" marR="0" lvl="3" indent="-228600" algn="ctr" rtl="0">
              <a:spcBef>
                <a:spcPts val="0"/>
              </a:spcBef>
              <a:spcAft>
                <a:spcPts val="0"/>
              </a:spcAft>
              <a:defRPr/>
            </a:lvl4pPr>
            <a:lvl5pPr marL="2057400" marR="0" lvl="4" indent="-22860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dirty="0"/>
          </a:p>
        </p:txBody>
      </p:sp>
      <p:sp>
        <p:nvSpPr>
          <p:cNvPr id="4" name="Rectangle 3"/>
          <p:cNvSpPr>
            <a:spLocks noChangeArrowheads="1"/>
          </p:cNvSpPr>
          <p:nvPr userDrawn="1"/>
        </p:nvSpPr>
        <p:spPr bwMode="auto">
          <a:xfrm>
            <a:off x="0" y="0"/>
            <a:ext cx="16256000" cy="768096"/>
          </a:xfrm>
          <a:prstGeom prst="rect">
            <a:avLst/>
          </a:prstGeom>
          <a:solidFill>
            <a:schemeClr val="bg2"/>
          </a:solidFill>
          <a:ln>
            <a:noFill/>
          </a:ln>
        </p:spPr>
        <p:txBody>
          <a:bodyPr/>
          <a:lstStyle>
            <a:lvl1pPr algn="ctr">
              <a:defRPr sz="2000">
                <a:solidFill>
                  <a:srgbClr val="FFFFFF"/>
                </a:solidFill>
                <a:latin typeface="Gill Sans" charset="0"/>
                <a:ea typeface="ヒラギノ角ゴ ProN W3" charset="-128"/>
                <a:sym typeface="Gill Sans" charset="0"/>
              </a:defRPr>
            </a:lvl1pPr>
            <a:lvl2pPr marL="742950" indent="-285750" algn="ctr">
              <a:defRPr sz="2000">
                <a:solidFill>
                  <a:srgbClr val="FFFFFF"/>
                </a:solidFill>
                <a:latin typeface="Gill Sans" charset="0"/>
                <a:ea typeface="ヒラギノ角ゴ ProN W3" charset="-128"/>
                <a:sym typeface="Gill Sans" charset="0"/>
              </a:defRPr>
            </a:lvl2pPr>
            <a:lvl3pPr marL="1143000" indent="-228600" algn="ctr">
              <a:defRPr sz="2000">
                <a:solidFill>
                  <a:srgbClr val="FFFFFF"/>
                </a:solidFill>
                <a:latin typeface="Gill Sans" charset="0"/>
                <a:ea typeface="ヒラギノ角ゴ ProN W3" charset="-128"/>
                <a:sym typeface="Gill Sans" charset="0"/>
              </a:defRPr>
            </a:lvl3pPr>
            <a:lvl4pPr marL="1600200" indent="-228600" algn="ctr">
              <a:defRPr sz="2000">
                <a:solidFill>
                  <a:srgbClr val="FFFFFF"/>
                </a:solidFill>
                <a:latin typeface="Gill Sans" charset="0"/>
                <a:ea typeface="ヒラギノ角ゴ ProN W3" charset="-128"/>
                <a:sym typeface="Gill Sans" charset="0"/>
              </a:defRPr>
            </a:lvl4pPr>
            <a:lvl5pPr marL="2057400" indent="-228600" algn="ctr">
              <a:defRPr sz="20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9pPr>
          </a:lstStyle>
          <a:p>
            <a:pPr eaLnBrk="1" hangingPunct="1">
              <a:defRPr/>
            </a:pPr>
            <a:endParaRPr lang="en-US" altLang="en-US" sz="3600"/>
          </a:p>
        </p:txBody>
      </p:sp>
      <p:sp>
        <p:nvSpPr>
          <p:cNvPr id="5" name="Rectangle 3"/>
          <p:cNvSpPr>
            <a:spLocks noChangeArrowheads="1"/>
          </p:cNvSpPr>
          <p:nvPr userDrawn="1"/>
        </p:nvSpPr>
        <p:spPr bwMode="auto">
          <a:xfrm>
            <a:off x="0" y="8357616"/>
            <a:ext cx="16256000" cy="786384"/>
          </a:xfrm>
          <a:prstGeom prst="rect">
            <a:avLst/>
          </a:prstGeom>
          <a:solidFill>
            <a:schemeClr val="bg2"/>
          </a:solidFill>
          <a:ln>
            <a:noFill/>
          </a:ln>
        </p:spPr>
        <p:txBody>
          <a:bodyPr/>
          <a:lstStyle>
            <a:lvl1pPr algn="ctr">
              <a:defRPr sz="2000">
                <a:solidFill>
                  <a:srgbClr val="FFFFFF"/>
                </a:solidFill>
                <a:latin typeface="Gill Sans" charset="0"/>
                <a:ea typeface="ヒラギノ角ゴ ProN W3" charset="-128"/>
                <a:sym typeface="Gill Sans" charset="0"/>
              </a:defRPr>
            </a:lvl1pPr>
            <a:lvl2pPr marL="742950" indent="-285750" algn="ctr">
              <a:defRPr sz="2000">
                <a:solidFill>
                  <a:srgbClr val="FFFFFF"/>
                </a:solidFill>
                <a:latin typeface="Gill Sans" charset="0"/>
                <a:ea typeface="ヒラギノ角ゴ ProN W3" charset="-128"/>
                <a:sym typeface="Gill Sans" charset="0"/>
              </a:defRPr>
            </a:lvl2pPr>
            <a:lvl3pPr marL="1143000" indent="-228600" algn="ctr">
              <a:defRPr sz="2000">
                <a:solidFill>
                  <a:srgbClr val="FFFFFF"/>
                </a:solidFill>
                <a:latin typeface="Gill Sans" charset="0"/>
                <a:ea typeface="ヒラギノ角ゴ ProN W3" charset="-128"/>
                <a:sym typeface="Gill Sans" charset="0"/>
              </a:defRPr>
            </a:lvl3pPr>
            <a:lvl4pPr marL="1600200" indent="-228600" algn="ctr">
              <a:defRPr sz="2000">
                <a:solidFill>
                  <a:srgbClr val="FFFFFF"/>
                </a:solidFill>
                <a:latin typeface="Gill Sans" charset="0"/>
                <a:ea typeface="ヒラギノ角ゴ ProN W3" charset="-128"/>
                <a:sym typeface="Gill Sans" charset="0"/>
              </a:defRPr>
            </a:lvl4pPr>
            <a:lvl5pPr marL="2057400" indent="-228600" algn="ctr">
              <a:defRPr sz="20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9pPr>
          </a:lstStyle>
          <a:p>
            <a:pPr eaLnBrk="1" hangingPunct="1">
              <a:defRPr/>
            </a:pPr>
            <a:endParaRPr lang="en-US" altLang="en-US" sz="3600"/>
          </a:p>
        </p:txBody>
      </p:sp>
    </p:spTree>
  </p:cSld>
  <p:clrMap bg1="lt1" tx1="dk1" bg2="dk2" tx2="lt2" accent1="accent1" accent2="accent2" accent3="accent3" accent4="accent4" accent5="accent5" accent6="accent6" hlink="hlink" folHlink="folHlink"/>
  <p:sldLayoutIdLst>
    <p:sldLayoutId id="2147483657" r:id="rId1"/>
    <p:sldLayoutId id="2147483713" r:id="rId2"/>
    <p:sldLayoutId id="2147483716" r:id="rId3"/>
    <p:sldLayoutId id="2147483717" r:id="rId4"/>
    <p:sldLayoutId id="2147483718"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7200" b="0" i="0" u="none" strike="noStrike" cap="none">
          <a:solidFill>
            <a:srgbClr val="FFFF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3200" b="0" i="0" u="none" strike="noStrike" cap="none">
          <a:solidFill>
            <a:schemeClr val="bg1"/>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y4e.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hyperlink" Target="www.pythonlearn.com"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docs.python.org/library/socket.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xkcd.com/353/"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en.wikipedia.org/wiki/Internet_Protocol_Suit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Http"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www.youtube.com/watch?v=x2GylLq59rI"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hyperlink" Target="http://tools.ietf.org/html/rfc791"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en.wikipedia.org/wiki/Internet_Protocol_Suite"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www.flickr.com/photos/kitcowan/2103850699/"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en.wikipedia.org/wiki/Tin_can_telephone" TargetMode="External"/><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Internet_socket"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en.wikipedia.org/wiki/Web_scraping"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en.wikipedia.org/wiki/Web_crawler"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TCP_and_UDP_por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www.dr-chuck.com"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9.jp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en.wikipedia.org/wiki/List_of_TCP_and_UDP_port_number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1155700" y="1536700"/>
            <a:ext cx="13931900" cy="3086099"/>
          </a:xfrm>
          <a:prstGeom prst="rect">
            <a:avLst/>
          </a:prstGeom>
          <a:noFill/>
          <a:ln>
            <a:noFill/>
          </a:ln>
        </p:spPr>
        <p:txBody>
          <a:bodyPr lIns="38100" tIns="38100" rIns="38100" bIns="38100" anchor="b" anchorCtr="0">
            <a:noAutofit/>
          </a:bodyPr>
          <a:lstStyle/>
          <a:p>
            <a:pPr marL="0" marR="0" lvl="0" indent="0" algn="ctr" rtl="0">
              <a:lnSpc>
                <a:spcPct val="100000"/>
              </a:lnSpc>
              <a:spcBef>
                <a:spcPts val="0"/>
              </a:spcBef>
              <a:spcAft>
                <a:spcPts val="0"/>
              </a:spcAft>
              <a:buClr>
                <a:srgbClr val="FF00FF"/>
              </a:buClr>
              <a:buSzPct val="25000"/>
              <a:buFont typeface="Cabin"/>
              <a:buNone/>
            </a:pPr>
            <a:r>
              <a:rPr lang="el-GR" sz="7600" u="none" strike="noStrike" cap="none" dirty="0">
                <a:solidFill>
                  <a:srgbClr val="FFD966"/>
                </a:solidFill>
                <a:latin typeface="Arial" charset="0"/>
                <a:ea typeface="Arial" charset="0"/>
                <a:cs typeface="Arial" charset="0"/>
                <a:sym typeface="Cabin"/>
              </a:rPr>
              <a:t>Δικτυακά Προγράμματα</a:t>
            </a:r>
            <a:endParaRPr lang="en-US" sz="7600" u="none" strike="noStrike" cap="none" dirty="0">
              <a:solidFill>
                <a:srgbClr val="FFD966"/>
              </a:solidFill>
              <a:latin typeface="Arial" charset="0"/>
              <a:ea typeface="Arial" charset="0"/>
              <a:cs typeface="Arial" charset="0"/>
              <a:sym typeface="Cabin"/>
            </a:endParaRPr>
          </a:p>
        </p:txBody>
      </p:sp>
      <p:sp>
        <p:nvSpPr>
          <p:cNvPr id="254" name="Shape 254"/>
          <p:cNvSpPr txBox="1">
            <a:spLocks noGrp="1"/>
          </p:cNvSpPr>
          <p:nvPr>
            <p:ph type="body" idx="1"/>
          </p:nvPr>
        </p:nvSpPr>
        <p:spPr>
          <a:xfrm>
            <a:off x="1155700" y="4711700"/>
            <a:ext cx="13931900" cy="1549400"/>
          </a:xfrm>
          <a:prstGeom prst="rect">
            <a:avLst/>
          </a:prstGeom>
          <a:noFill/>
          <a:ln>
            <a:noFill/>
          </a:ln>
        </p:spPr>
        <p:txBody>
          <a:bodyPr lIns="38100" tIns="38100" rIns="38100" bIns="38100" anchor="t"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4800" u="none" strike="noStrike" cap="none" dirty="0">
                <a:solidFill>
                  <a:schemeClr val="lt1"/>
                </a:solidFill>
                <a:latin typeface="Arial" charset="0"/>
                <a:ea typeface="Arial" charset="0"/>
                <a:cs typeface="Arial" charset="0"/>
                <a:sym typeface="Cabin"/>
              </a:rPr>
              <a:t>Κεφ</a:t>
            </a:r>
            <a:r>
              <a:rPr lang="el-GR" sz="4800" dirty="0">
                <a:solidFill>
                  <a:schemeClr val="lt1"/>
                </a:solidFill>
                <a:latin typeface="Arial" charset="0"/>
                <a:ea typeface="Arial" charset="0"/>
                <a:cs typeface="Arial" charset="0"/>
                <a:sym typeface="Cabin"/>
              </a:rPr>
              <a:t>ά</a:t>
            </a:r>
            <a:r>
              <a:rPr lang="el-GR" sz="4800" u="none" strike="noStrike" cap="none" dirty="0">
                <a:solidFill>
                  <a:schemeClr val="lt1"/>
                </a:solidFill>
                <a:latin typeface="Arial" charset="0"/>
                <a:ea typeface="Arial" charset="0"/>
                <a:cs typeface="Arial" charset="0"/>
                <a:sym typeface="Cabin"/>
              </a:rPr>
              <a:t>λαιο</a:t>
            </a:r>
            <a:r>
              <a:rPr lang="en-US" sz="4800" u="none" strike="noStrike" cap="none" dirty="0">
                <a:solidFill>
                  <a:schemeClr val="lt1"/>
                </a:solidFill>
                <a:latin typeface="Arial" charset="0"/>
                <a:ea typeface="Arial" charset="0"/>
                <a:cs typeface="Arial" charset="0"/>
                <a:sym typeface="Cabin"/>
              </a:rPr>
              <a:t> 12</a:t>
            </a:r>
          </a:p>
        </p:txBody>
      </p:sp>
      <p:sp>
        <p:nvSpPr>
          <p:cNvPr id="7" name="Shape 206"/>
          <p:cNvSpPr txBox="1"/>
          <p:nvPr/>
        </p:nvSpPr>
        <p:spPr>
          <a:xfrm>
            <a:off x="2990025" y="6988169"/>
            <a:ext cx="9985799" cy="10160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200" u="none" strike="noStrike" cap="none" dirty="0">
                <a:solidFill>
                  <a:srgbClr val="FFFF00"/>
                </a:solidFill>
                <a:latin typeface="Arial" charset="0"/>
                <a:ea typeface="Arial" charset="0"/>
                <a:cs typeface="Arial" charset="0"/>
                <a:sym typeface="Cabin"/>
              </a:rPr>
              <a:t>Python </a:t>
            </a:r>
            <a:r>
              <a:rPr lang="el-GR" sz="3200" u="none" strike="noStrike" cap="none" dirty="0">
                <a:solidFill>
                  <a:srgbClr val="FFFF00"/>
                </a:solidFill>
                <a:latin typeface="Arial" charset="0"/>
                <a:ea typeface="Arial" charset="0"/>
                <a:cs typeface="Arial" charset="0"/>
                <a:sym typeface="Cabin"/>
              </a:rPr>
              <a:t>για Όλους</a:t>
            </a:r>
            <a:endParaRPr lang="en-US" sz="3200" u="none" strike="noStrike" cap="none" dirty="0">
              <a:solidFill>
                <a:srgbClr val="FFFF00"/>
              </a:solidFill>
              <a:latin typeface="Arial" charset="0"/>
              <a:ea typeface="Arial" charset="0"/>
              <a:cs typeface="Arial" charset="0"/>
              <a:sym typeface="Cabin"/>
            </a:endParaRPr>
          </a:p>
          <a:p>
            <a:pPr marL="0" marR="0" lvl="0" indent="0" algn="ctr" rtl="0">
              <a:lnSpc>
                <a:spcPct val="100000"/>
              </a:lnSpc>
              <a:spcBef>
                <a:spcPts val="0"/>
              </a:spcBef>
              <a:spcAft>
                <a:spcPts val="0"/>
              </a:spcAft>
              <a:buClr>
                <a:srgbClr val="FFFF00"/>
              </a:buClr>
              <a:buSzPct val="25000"/>
              <a:buFont typeface="Cabin"/>
              <a:buNone/>
            </a:pPr>
            <a:r>
              <a:rPr lang="en-US" sz="3200" dirty="0">
                <a:solidFill>
                  <a:srgbClr val="FFFF00"/>
                </a:solidFill>
                <a:latin typeface="Arial" charset="0"/>
                <a:ea typeface="Arial" charset="0"/>
                <a:cs typeface="Arial" charset="0"/>
                <a:sym typeface="Cabin"/>
                <a:hlinkClick r:id="rId3"/>
              </a:rPr>
              <a:t>www.py4e.com</a:t>
            </a:r>
            <a:endParaRPr lang="en-US" sz="3200" u="sng" strike="noStrike" cap="none" dirty="0">
              <a:solidFill>
                <a:schemeClr val="hlink"/>
              </a:solidFill>
              <a:latin typeface="Arial" charset="0"/>
              <a:ea typeface="Arial" charset="0"/>
              <a:cs typeface="Arial" charset="0"/>
              <a:sym typeface="Cabin"/>
              <a:hlinkClick r:id="rId4"/>
            </a:endParaRPr>
          </a:p>
        </p:txBody>
      </p:sp>
      <p:pic>
        <p:nvPicPr>
          <p:cNvPr id="8" name="Shape 207"/>
          <p:cNvPicPr preferRelativeResize="0"/>
          <p:nvPr/>
        </p:nvPicPr>
        <p:blipFill rotWithShape="1">
          <a:blip r:embed="rId5">
            <a:alphaModFix/>
          </a:blip>
          <a:srcRect/>
          <a:stretch/>
        </p:blipFill>
        <p:spPr>
          <a:xfrm>
            <a:off x="13130212" y="7346944"/>
            <a:ext cx="1968500" cy="668337"/>
          </a:xfrm>
          <a:prstGeom prst="rect">
            <a:avLst/>
          </a:prstGeom>
          <a:noFill/>
          <a:ln>
            <a:noFill/>
          </a:ln>
        </p:spPr>
      </p:pic>
      <p:pic>
        <p:nvPicPr>
          <p:cNvPr id="9" name="Shape 208"/>
          <p:cNvPicPr preferRelativeResize="0"/>
          <p:nvPr/>
        </p:nvPicPr>
        <p:blipFill rotWithShape="1">
          <a:blip r:embed="rId6">
            <a:alphaModFix/>
          </a:blip>
          <a:srcRect/>
          <a:stretch/>
        </p:blipFill>
        <p:spPr>
          <a:xfrm>
            <a:off x="526325" y="6669169"/>
            <a:ext cx="1346100" cy="13461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Shape 410"/>
          <p:cNvSpPr txBox="1">
            <a:spLocks noGrp="1"/>
          </p:cNvSpPr>
          <p:nvPr>
            <p:ph type="title"/>
          </p:nvPr>
        </p:nvSpPr>
        <p:spPr>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rgbClr val="00FFFF"/>
              </a:buClr>
              <a:buSzPct val="25000"/>
              <a:buFont typeface="Cabin"/>
              <a:buNone/>
            </a:pPr>
            <a:r>
              <a:rPr lang="el-GR" sz="7800" u="none" strike="noStrike" cap="none" dirty="0">
                <a:solidFill>
                  <a:srgbClr val="FFD966"/>
                </a:solidFill>
                <a:latin typeface="Arial" charset="0"/>
                <a:ea typeface="Arial" charset="0"/>
                <a:cs typeface="Arial" charset="0"/>
                <a:sym typeface="Cabin"/>
              </a:rPr>
              <a:t>Υποδοχές στην </a:t>
            </a:r>
            <a:r>
              <a:rPr lang="en-US" sz="7800" u="none" strike="noStrike" cap="none" dirty="0">
                <a:solidFill>
                  <a:srgbClr val="FFD966"/>
                </a:solidFill>
                <a:latin typeface="Arial" charset="0"/>
                <a:ea typeface="Arial" charset="0"/>
                <a:cs typeface="Arial" charset="0"/>
                <a:sym typeface="Cabin"/>
              </a:rPr>
              <a:t>Python</a:t>
            </a:r>
          </a:p>
        </p:txBody>
      </p:sp>
      <p:sp>
        <p:nvSpPr>
          <p:cNvPr id="411" name="Shape 411"/>
          <p:cNvSpPr txBox="1">
            <a:spLocks noGrp="1"/>
          </p:cNvSpPr>
          <p:nvPr>
            <p:ph type="body" idx="1"/>
          </p:nvPr>
        </p:nvSpPr>
        <p:spPr>
          <a:xfrm>
            <a:off x="1155700" y="2905299"/>
            <a:ext cx="13932000" cy="1334125"/>
          </a:xfrm>
          <a:prstGeom prst="rect">
            <a:avLst/>
          </a:prstGeom>
          <a:noFill/>
          <a:ln>
            <a:noFill/>
          </a:ln>
        </p:spPr>
        <p:txBody>
          <a:bodyPr lIns="50800" tIns="50800" rIns="50800" bIns="50800" anchor="t" anchorCtr="0">
            <a:noAutofit/>
          </a:bodyPr>
          <a:lstStyle/>
          <a:p>
            <a:pPr marL="0" marR="0" lvl="0" indent="0" algn="l" rtl="0">
              <a:lnSpc>
                <a:spcPct val="100000"/>
              </a:lnSpc>
              <a:spcBef>
                <a:spcPts val="0"/>
              </a:spcBef>
              <a:spcAft>
                <a:spcPts val="0"/>
              </a:spcAft>
              <a:buSzPct val="100000"/>
              <a:buNone/>
            </a:pPr>
            <a:r>
              <a:rPr lang="el-GR" sz="3800" u="none" strike="noStrike" cap="none" dirty="0">
                <a:solidFill>
                  <a:schemeClr val="lt1"/>
                </a:solidFill>
                <a:latin typeface="Arial" charset="0"/>
                <a:ea typeface="Arial" charset="0"/>
                <a:cs typeface="Arial" charset="0"/>
                <a:sym typeface="Cabin"/>
              </a:rPr>
              <a:t>Η </a:t>
            </a:r>
            <a:r>
              <a:rPr lang="en-US" sz="3800" u="none" strike="noStrike" cap="none" dirty="0">
                <a:solidFill>
                  <a:schemeClr val="lt1"/>
                </a:solidFill>
                <a:latin typeface="Arial" charset="0"/>
                <a:ea typeface="Arial" charset="0"/>
                <a:cs typeface="Arial" charset="0"/>
                <a:sym typeface="Cabin"/>
              </a:rPr>
              <a:t>Python </a:t>
            </a:r>
            <a:r>
              <a:rPr lang="el-GR" sz="3800" u="none" strike="noStrike" cap="none" dirty="0">
                <a:solidFill>
                  <a:schemeClr val="lt1"/>
                </a:solidFill>
                <a:latin typeface="Arial" charset="0"/>
                <a:ea typeface="Arial" charset="0"/>
                <a:cs typeface="Arial" charset="0"/>
                <a:sym typeface="Cabin"/>
              </a:rPr>
              <a:t>έχει ενσωματωμένη υποστήριξη για υποδοχές TCP</a:t>
            </a:r>
            <a:endParaRPr lang="en-US" sz="3800" u="none" strike="noStrike" cap="none" dirty="0">
              <a:solidFill>
                <a:schemeClr val="lt1"/>
              </a:solidFill>
              <a:latin typeface="Arial" charset="0"/>
              <a:ea typeface="Arial" charset="0"/>
              <a:cs typeface="Arial" charset="0"/>
              <a:sym typeface="Cabin"/>
            </a:endParaRPr>
          </a:p>
        </p:txBody>
      </p:sp>
      <p:sp>
        <p:nvSpPr>
          <p:cNvPr id="412" name="Shape 412"/>
          <p:cNvSpPr txBox="1"/>
          <p:nvPr/>
        </p:nvSpPr>
        <p:spPr>
          <a:xfrm>
            <a:off x="1574800" y="3897300"/>
            <a:ext cx="14092799" cy="17559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US" sz="3000" i="0" u="none" strike="noStrike" cap="none" dirty="0">
                <a:solidFill>
                  <a:srgbClr val="FFFF00"/>
                </a:solidFill>
                <a:latin typeface="Courier"/>
                <a:ea typeface="Courier New"/>
                <a:cs typeface="Courier"/>
                <a:sym typeface="Courier New"/>
              </a:rPr>
              <a:t>import socket</a:t>
            </a:r>
          </a:p>
          <a:p>
            <a:pPr marL="0" marR="0" lvl="0" indent="0" algn="l" rtl="0">
              <a:lnSpc>
                <a:spcPct val="100000"/>
              </a:lnSpc>
              <a:spcBef>
                <a:spcPts val="0"/>
              </a:spcBef>
              <a:spcAft>
                <a:spcPts val="0"/>
              </a:spcAft>
              <a:buClr>
                <a:srgbClr val="FFFF00"/>
              </a:buClr>
              <a:buSzPct val="25000"/>
              <a:buFont typeface="Cabin"/>
              <a:buNone/>
            </a:pPr>
            <a:r>
              <a:rPr lang="en-US" sz="3000" i="0" u="none" strike="noStrike" cap="none" dirty="0" err="1">
                <a:solidFill>
                  <a:srgbClr val="FFFF00"/>
                </a:solidFill>
                <a:latin typeface="Courier"/>
                <a:ea typeface="Courier New"/>
                <a:cs typeface="Courier"/>
                <a:sym typeface="Courier New"/>
              </a:rPr>
              <a:t>mysock</a:t>
            </a:r>
            <a:r>
              <a:rPr lang="en-US" sz="3000" i="0" u="none" strike="noStrike" cap="none" dirty="0">
                <a:solidFill>
                  <a:srgbClr val="FFFF00"/>
                </a:solidFill>
                <a:latin typeface="Courier"/>
                <a:ea typeface="Courier New"/>
                <a:cs typeface="Courier"/>
                <a:sym typeface="Courier New"/>
              </a:rPr>
              <a:t> = </a:t>
            </a:r>
            <a:r>
              <a:rPr lang="en-US" sz="3000" i="0" u="none" strike="noStrike" cap="none" dirty="0" err="1">
                <a:solidFill>
                  <a:srgbClr val="FFFF00"/>
                </a:solidFill>
                <a:latin typeface="Courier"/>
                <a:ea typeface="Courier New"/>
                <a:cs typeface="Courier"/>
                <a:sym typeface="Courier New"/>
              </a:rPr>
              <a:t>socket.socket</a:t>
            </a:r>
            <a:r>
              <a:rPr lang="en-US" sz="3000" i="0" u="none" strike="noStrike" cap="none" dirty="0">
                <a:solidFill>
                  <a:srgbClr val="FFFF00"/>
                </a:solidFill>
                <a:latin typeface="Courier"/>
                <a:ea typeface="Courier New"/>
                <a:cs typeface="Courier"/>
                <a:sym typeface="Courier New"/>
              </a:rPr>
              <a:t>(</a:t>
            </a:r>
            <a:r>
              <a:rPr lang="en-US" sz="3000" i="0" u="none" strike="noStrike" cap="none" dirty="0" err="1">
                <a:solidFill>
                  <a:srgbClr val="FFFF00"/>
                </a:solidFill>
                <a:latin typeface="Courier"/>
                <a:ea typeface="Courier New"/>
                <a:cs typeface="Courier"/>
                <a:sym typeface="Courier New"/>
              </a:rPr>
              <a:t>socket.AF_INET</a:t>
            </a:r>
            <a:r>
              <a:rPr lang="en-US" sz="3000" i="0" u="none" strike="noStrike" cap="none" dirty="0">
                <a:solidFill>
                  <a:srgbClr val="FFFF00"/>
                </a:solidFill>
                <a:latin typeface="Courier"/>
                <a:ea typeface="Courier New"/>
                <a:cs typeface="Courier"/>
                <a:sym typeface="Courier New"/>
              </a:rPr>
              <a:t>, </a:t>
            </a:r>
            <a:r>
              <a:rPr lang="en-US" sz="3000" i="0" u="none" strike="noStrike" cap="none" dirty="0" err="1">
                <a:solidFill>
                  <a:srgbClr val="FFFF00"/>
                </a:solidFill>
                <a:latin typeface="Courier"/>
                <a:ea typeface="Courier New"/>
                <a:cs typeface="Courier"/>
                <a:sym typeface="Courier New"/>
              </a:rPr>
              <a:t>socket.SOCK_STREAM</a:t>
            </a:r>
            <a:r>
              <a:rPr lang="en-US" sz="3000" i="0" u="none" strike="noStrike" cap="none" dirty="0">
                <a:solidFill>
                  <a:srgbClr val="FFFF00"/>
                </a:solidFill>
                <a:latin typeface="Courier"/>
                <a:ea typeface="Courier New"/>
                <a:cs typeface="Courier"/>
                <a:sym typeface="Courier New"/>
              </a:rPr>
              <a:t>)</a:t>
            </a:r>
          </a:p>
          <a:p>
            <a:pPr lvl="0">
              <a:buClr>
                <a:srgbClr val="FFFF00"/>
              </a:buClr>
              <a:buSzPct val="25000"/>
            </a:pPr>
            <a:r>
              <a:rPr lang="en-US" sz="3000" i="0" u="none" strike="noStrike" cap="none" dirty="0" err="1">
                <a:solidFill>
                  <a:srgbClr val="FFFF00"/>
                </a:solidFill>
                <a:latin typeface="Courier"/>
                <a:ea typeface="Courier New"/>
                <a:cs typeface="Courier"/>
                <a:sym typeface="Courier New"/>
              </a:rPr>
              <a:t>mysock.connect</a:t>
            </a:r>
            <a:r>
              <a:rPr lang="en-US" sz="3000" i="0" u="none" strike="noStrike" cap="none" dirty="0">
                <a:solidFill>
                  <a:srgbClr val="FFFF00"/>
                </a:solidFill>
                <a:latin typeface="Courier"/>
                <a:ea typeface="Courier New"/>
                <a:cs typeface="Courier"/>
                <a:sym typeface="Courier New"/>
              </a:rPr>
              <a:t>( ('</a:t>
            </a:r>
            <a:r>
              <a:rPr lang="en-US" sz="3000" dirty="0">
                <a:solidFill>
                  <a:srgbClr val="FF00FF"/>
                </a:solidFill>
                <a:latin typeface="Courier"/>
                <a:ea typeface="Courier New"/>
                <a:cs typeface="Courier"/>
                <a:sym typeface="Courier New"/>
              </a:rPr>
              <a:t>data.pr4e.org</a:t>
            </a:r>
            <a:r>
              <a:rPr lang="en-US" sz="3000" i="0" u="none" strike="noStrike" cap="none" dirty="0">
                <a:solidFill>
                  <a:srgbClr val="FFFF00"/>
                </a:solidFill>
                <a:latin typeface="Courier"/>
                <a:ea typeface="Courier New"/>
                <a:cs typeface="Courier"/>
                <a:sym typeface="Courier New"/>
              </a:rPr>
              <a:t>',</a:t>
            </a:r>
            <a:r>
              <a:rPr lang="en-US" sz="3000" i="0" u="none" strike="noStrike" cap="none" dirty="0">
                <a:solidFill>
                  <a:srgbClr val="00FF00"/>
                </a:solidFill>
                <a:latin typeface="Courier"/>
                <a:ea typeface="Courier New"/>
                <a:cs typeface="Courier"/>
                <a:sym typeface="Courier New"/>
              </a:rPr>
              <a:t> 80</a:t>
            </a:r>
            <a:r>
              <a:rPr lang="en-US" sz="3000" i="0" u="none" strike="noStrike" cap="none" dirty="0">
                <a:solidFill>
                  <a:srgbClr val="FFFF00"/>
                </a:solidFill>
                <a:latin typeface="Courier"/>
                <a:ea typeface="Courier New"/>
                <a:cs typeface="Courier"/>
                <a:sym typeface="Courier New"/>
              </a:rPr>
              <a:t>) )</a:t>
            </a:r>
          </a:p>
        </p:txBody>
      </p:sp>
      <p:sp>
        <p:nvSpPr>
          <p:cNvPr id="413" name="Shape 413"/>
          <p:cNvSpPr txBox="1"/>
          <p:nvPr/>
        </p:nvSpPr>
        <p:spPr>
          <a:xfrm>
            <a:off x="3212625" y="7430175"/>
            <a:ext cx="8963999" cy="6603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US" sz="3000" u="sng" strike="noStrike" cap="none">
                <a:solidFill>
                  <a:srgbClr val="FFFF00"/>
                </a:solidFill>
                <a:latin typeface="Arial" charset="0"/>
                <a:ea typeface="Arial" charset="0"/>
                <a:cs typeface="Arial" charset="0"/>
                <a:sym typeface="Cabin"/>
                <a:hlinkClick r:id="rId3"/>
              </a:rPr>
              <a:t>http://docs.python.org/library/socket.html</a:t>
            </a:r>
          </a:p>
        </p:txBody>
      </p:sp>
      <p:sp>
        <p:nvSpPr>
          <p:cNvPr id="414" name="Shape 414"/>
          <p:cNvSpPr txBox="1"/>
          <p:nvPr/>
        </p:nvSpPr>
        <p:spPr>
          <a:xfrm>
            <a:off x="1155700" y="6388100"/>
            <a:ext cx="3041550" cy="6603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3800" u="none" strike="noStrike" cap="none" dirty="0">
                <a:solidFill>
                  <a:srgbClr val="FF00FF"/>
                </a:solidFill>
                <a:latin typeface="Arial" charset="0"/>
                <a:ea typeface="Arial" charset="0"/>
                <a:cs typeface="Arial" charset="0"/>
                <a:sym typeface="Cabin"/>
              </a:rPr>
              <a:t>Host</a:t>
            </a:r>
            <a:r>
              <a:rPr lang="el-GR" sz="3800" u="none" strike="noStrike" cap="none" dirty="0">
                <a:solidFill>
                  <a:srgbClr val="FF00FF"/>
                </a:solidFill>
                <a:latin typeface="Arial" charset="0"/>
                <a:ea typeface="Arial" charset="0"/>
                <a:cs typeface="Arial" charset="0"/>
                <a:sym typeface="Cabin"/>
              </a:rPr>
              <a:t>-Ξενιστής</a:t>
            </a:r>
            <a:endParaRPr lang="en-US" sz="3800" u="none" strike="noStrike" cap="none" dirty="0">
              <a:solidFill>
                <a:srgbClr val="FF00FF"/>
              </a:solidFill>
              <a:latin typeface="Arial" charset="0"/>
              <a:ea typeface="Arial" charset="0"/>
              <a:cs typeface="Arial" charset="0"/>
              <a:sym typeface="Cabin"/>
            </a:endParaRPr>
          </a:p>
        </p:txBody>
      </p:sp>
      <p:sp>
        <p:nvSpPr>
          <p:cNvPr id="415" name="Shape 415"/>
          <p:cNvSpPr txBox="1"/>
          <p:nvPr/>
        </p:nvSpPr>
        <p:spPr>
          <a:xfrm>
            <a:off x="10909300" y="6388100"/>
            <a:ext cx="1267324" cy="6603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l-GR" sz="3800" dirty="0">
                <a:solidFill>
                  <a:srgbClr val="00FF00"/>
                </a:solidFill>
                <a:latin typeface="Arial" charset="0"/>
                <a:ea typeface="Arial" charset="0"/>
                <a:cs typeface="Arial" charset="0"/>
                <a:sym typeface="Cabin"/>
              </a:rPr>
              <a:t>Θύρα</a:t>
            </a:r>
            <a:endParaRPr lang="en-US" sz="3800" u="none" strike="noStrike" cap="none" dirty="0">
              <a:solidFill>
                <a:srgbClr val="00FF00"/>
              </a:solidFill>
              <a:latin typeface="Arial" charset="0"/>
              <a:ea typeface="Arial" charset="0"/>
              <a:cs typeface="Arial" charset="0"/>
              <a:sym typeface="Cabin"/>
            </a:endParaRPr>
          </a:p>
        </p:txBody>
      </p:sp>
      <p:cxnSp>
        <p:nvCxnSpPr>
          <p:cNvPr id="416" name="Shape 416"/>
          <p:cNvCxnSpPr/>
          <p:nvPr/>
        </p:nvCxnSpPr>
        <p:spPr>
          <a:xfrm flipH="1">
            <a:off x="4404840" y="5653200"/>
            <a:ext cx="2089198" cy="991985"/>
          </a:xfrm>
          <a:prstGeom prst="straightConnector1">
            <a:avLst/>
          </a:prstGeom>
          <a:noFill/>
          <a:ln w="101600" cap="rnd" cmpd="sng">
            <a:solidFill>
              <a:srgbClr val="FF00FF"/>
            </a:solidFill>
            <a:prstDash val="solid"/>
            <a:miter/>
            <a:headEnd type="stealth" w="med" len="med"/>
            <a:tailEnd type="none" w="med" len="med"/>
          </a:ln>
        </p:spPr>
      </p:cxnSp>
      <p:cxnSp>
        <p:nvCxnSpPr>
          <p:cNvPr id="417" name="Shape 417"/>
          <p:cNvCxnSpPr/>
          <p:nvPr/>
        </p:nvCxnSpPr>
        <p:spPr>
          <a:xfrm>
            <a:off x="9714530" y="5647015"/>
            <a:ext cx="988949" cy="998170"/>
          </a:xfrm>
          <a:prstGeom prst="straightConnector1">
            <a:avLst/>
          </a:prstGeom>
          <a:noFill/>
          <a:ln w="101600" cap="rnd" cmpd="sng">
            <a:solidFill>
              <a:srgbClr val="00FF00"/>
            </a:solidFill>
            <a:prstDash val="solid"/>
            <a:miter/>
            <a:headEnd type="stealth" w="med" len="med"/>
            <a:tailEnd type="non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Shape 422"/>
          <p:cNvSpPr txBox="1"/>
          <p:nvPr/>
        </p:nvSpPr>
        <p:spPr>
          <a:xfrm>
            <a:off x="11607800" y="4254500"/>
            <a:ext cx="4557899"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400" u="sng" strike="noStrike" cap="none">
                <a:solidFill>
                  <a:srgbClr val="FFFF00"/>
                </a:solidFill>
                <a:latin typeface="Arial" charset="0"/>
                <a:ea typeface="Arial" charset="0"/>
                <a:cs typeface="Arial" charset="0"/>
                <a:sym typeface="Cabin"/>
                <a:hlinkClick r:id="rId3"/>
              </a:rPr>
              <a:t>http://xkcd.com/353/</a:t>
            </a:r>
          </a:p>
        </p:txBody>
      </p:sp>
      <p:pic>
        <p:nvPicPr>
          <p:cNvPr id="423" name="Shape 423"/>
          <p:cNvPicPr preferRelativeResize="0"/>
          <p:nvPr/>
        </p:nvPicPr>
        <p:blipFill rotWithShape="1">
          <a:blip r:embed="rId4">
            <a:alphaModFix/>
          </a:blip>
          <a:srcRect/>
          <a:stretch/>
        </p:blipFill>
        <p:spPr>
          <a:xfrm>
            <a:off x="4457701" y="801611"/>
            <a:ext cx="6115050" cy="75279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D966"/>
                </a:solidFill>
              </a:rPr>
              <a:t>Επίπεδο Εφαρμογής</a:t>
            </a:r>
            <a:endParaRPr lang="en-US" dirty="0">
              <a:solidFill>
                <a:srgbClr val="FFD966"/>
              </a:solidFill>
            </a:endParaRPr>
          </a:p>
        </p:txBody>
      </p:sp>
    </p:spTree>
    <p:extLst>
      <p:ext uri="{BB962C8B-B14F-4D97-AF65-F5344CB8AC3E}">
        <p14:creationId xmlns:p14="http://schemas.microsoft.com/office/powerpoint/2010/main" val="1216421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Shape 428"/>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l-GR" sz="8000" dirty="0">
                <a:solidFill>
                  <a:srgbClr val="FFD966"/>
                </a:solidFill>
              </a:rPr>
              <a:t>Επίπεδο Εφαρμογής</a:t>
            </a:r>
            <a:endParaRPr lang="en-US" sz="7600" u="none" strike="noStrike" cap="none" dirty="0">
              <a:solidFill>
                <a:srgbClr val="FFD966"/>
              </a:solidFill>
              <a:latin typeface="Arial" charset="0"/>
              <a:ea typeface="Arial" charset="0"/>
              <a:cs typeface="Arial" charset="0"/>
              <a:sym typeface="Cabin"/>
            </a:endParaRPr>
          </a:p>
        </p:txBody>
      </p:sp>
      <p:sp>
        <p:nvSpPr>
          <p:cNvPr id="429" name="Shape 429"/>
          <p:cNvSpPr txBox="1">
            <a:spLocks noGrp="1"/>
          </p:cNvSpPr>
          <p:nvPr>
            <p:ph type="body" idx="1"/>
          </p:nvPr>
        </p:nvSpPr>
        <p:spPr>
          <a:xfrm>
            <a:off x="1155700" y="2603500"/>
            <a:ext cx="7493000" cy="5702399"/>
          </a:xfrm>
          <a:prstGeom prst="rect">
            <a:avLst/>
          </a:prstGeom>
          <a:noFill/>
          <a:ln>
            <a:noFill/>
          </a:ln>
        </p:spPr>
        <p:txBody>
          <a:bodyPr lIns="38100" tIns="38100" rIns="38100" bIns="38100" anchor="ctr" anchorCtr="0">
            <a:noAutofit/>
          </a:bodyPr>
          <a:lstStyle/>
          <a:p>
            <a:pPr marL="457200" marR="0" lvl="0" indent="-444500" algn="l" rtl="0">
              <a:lnSpc>
                <a:spcPct val="100000"/>
              </a:lnSpc>
              <a:spcBef>
                <a:spcPts val="0"/>
              </a:spcBef>
              <a:spcAft>
                <a:spcPts val="1000"/>
              </a:spcAft>
              <a:buSzPct val="100000"/>
              <a:buFont typeface="Cabin"/>
            </a:pPr>
            <a:r>
              <a:rPr lang="el-GR" sz="3400" u="none" strike="noStrike" cap="none" dirty="0">
                <a:solidFill>
                  <a:schemeClr val="lt1"/>
                </a:solidFill>
                <a:latin typeface="Arial" charset="0"/>
                <a:ea typeface="Arial" charset="0"/>
                <a:cs typeface="Arial" charset="0"/>
                <a:sym typeface="Cabin"/>
              </a:rPr>
              <a:t>Δεδομένου ότι το TCP (και η </a:t>
            </a:r>
            <a:r>
              <a:rPr lang="el-GR" sz="3400" u="none" strike="noStrike" cap="none" dirty="0" err="1">
                <a:solidFill>
                  <a:schemeClr val="lt1"/>
                </a:solidFill>
                <a:latin typeface="Arial" charset="0"/>
                <a:ea typeface="Arial" charset="0"/>
                <a:cs typeface="Arial" charset="0"/>
                <a:sym typeface="Cabin"/>
              </a:rPr>
              <a:t>Python</a:t>
            </a:r>
            <a:r>
              <a:rPr lang="el-GR" sz="3400" u="none" strike="noStrike" cap="none" dirty="0">
                <a:solidFill>
                  <a:schemeClr val="lt1"/>
                </a:solidFill>
                <a:latin typeface="Arial" charset="0"/>
                <a:ea typeface="Arial" charset="0"/>
                <a:cs typeface="Arial" charset="0"/>
                <a:sym typeface="Cabin"/>
              </a:rPr>
              <a:t>) μας δίνουν μια αξιόπιστη </a:t>
            </a:r>
            <a:r>
              <a:rPr lang="el-GR" sz="3400" dirty="0">
                <a:solidFill>
                  <a:srgbClr val="FFFF00"/>
                </a:solidFill>
                <a:latin typeface="Arial" charset="0"/>
                <a:cs typeface="Arial" charset="0"/>
                <a:sym typeface="Cabin"/>
              </a:rPr>
              <a:t>υποδοχή</a:t>
            </a:r>
            <a:r>
              <a:rPr lang="el-GR" sz="3400" u="none" strike="noStrike" cap="none" dirty="0">
                <a:solidFill>
                  <a:schemeClr val="lt1"/>
                </a:solidFill>
                <a:latin typeface="Arial" charset="0"/>
                <a:ea typeface="Arial" charset="0"/>
                <a:cs typeface="Arial" charset="0"/>
                <a:sym typeface="Cabin"/>
              </a:rPr>
              <a:t>, τι θέλουμε να κάνουμε με την </a:t>
            </a:r>
            <a:r>
              <a:rPr lang="el-GR" sz="3400" dirty="0">
                <a:solidFill>
                  <a:srgbClr val="FFFF00"/>
                </a:solidFill>
                <a:latin typeface="Arial" charset="0"/>
                <a:cs typeface="Arial" charset="0"/>
                <a:sym typeface="Cabin"/>
              </a:rPr>
              <a:t>υποδοχή</a:t>
            </a:r>
            <a:r>
              <a:rPr lang="el-GR" sz="3400" u="none" strike="noStrike" cap="none" dirty="0">
                <a:solidFill>
                  <a:schemeClr val="lt1"/>
                </a:solidFill>
                <a:latin typeface="Arial" charset="0"/>
                <a:ea typeface="Arial" charset="0"/>
                <a:cs typeface="Arial" charset="0"/>
                <a:sym typeface="Cabin"/>
              </a:rPr>
              <a:t>; Τι πρόβλημα θέλουμε να λύσουμε;</a:t>
            </a:r>
            <a:endParaRPr lang="en-US" sz="3400" u="none" strike="noStrike" cap="none" dirty="0">
              <a:solidFill>
                <a:schemeClr val="lt1"/>
              </a:solidFill>
              <a:latin typeface="Arial" charset="0"/>
              <a:ea typeface="Arial" charset="0"/>
              <a:cs typeface="Arial" charset="0"/>
              <a:sym typeface="Cabin"/>
            </a:endParaRPr>
          </a:p>
          <a:p>
            <a:pPr marL="457200" marR="0" lvl="0" indent="-444500" algn="l" rtl="0">
              <a:lnSpc>
                <a:spcPct val="100000"/>
              </a:lnSpc>
              <a:spcBef>
                <a:spcPts val="3500"/>
              </a:spcBef>
              <a:spcAft>
                <a:spcPts val="1000"/>
              </a:spcAft>
              <a:buSzPct val="100000"/>
              <a:buFont typeface="Cabin"/>
            </a:pPr>
            <a:r>
              <a:rPr lang="el-GR" sz="3400" u="none" strike="noStrike" cap="none" dirty="0">
                <a:solidFill>
                  <a:schemeClr val="lt1"/>
                </a:solidFill>
                <a:latin typeface="Arial" charset="0"/>
                <a:ea typeface="Arial" charset="0"/>
                <a:cs typeface="Arial" charset="0"/>
                <a:sym typeface="Cabin"/>
              </a:rPr>
              <a:t>Επίπεδο Εφαρμογής</a:t>
            </a:r>
            <a:endParaRPr lang="en-US" sz="3400" u="none" strike="noStrike" cap="none" dirty="0">
              <a:solidFill>
                <a:schemeClr val="lt1"/>
              </a:solidFill>
              <a:latin typeface="Arial" charset="0"/>
              <a:ea typeface="Arial" charset="0"/>
              <a:cs typeface="Arial" charset="0"/>
              <a:sym typeface="Cabin"/>
            </a:endParaRPr>
          </a:p>
          <a:p>
            <a:pPr marL="469900" marR="0" lvl="1" indent="0" algn="l" rtl="0">
              <a:lnSpc>
                <a:spcPct val="100000"/>
              </a:lnSpc>
              <a:spcBef>
                <a:spcPts val="3500"/>
              </a:spcBef>
              <a:spcAft>
                <a:spcPts val="1000"/>
              </a:spcAft>
              <a:buSzPct val="100000"/>
              <a:buNone/>
            </a:pPr>
            <a:r>
              <a:rPr lang="en-US" sz="3400" u="none" strike="noStrike" cap="none" dirty="0">
                <a:solidFill>
                  <a:schemeClr val="lt1"/>
                </a:solidFill>
                <a:latin typeface="Arial" charset="0"/>
                <a:ea typeface="Arial" charset="0"/>
                <a:cs typeface="Arial" charset="0"/>
                <a:sym typeface="Cabin"/>
              </a:rPr>
              <a:t>-  </a:t>
            </a:r>
            <a:r>
              <a:rPr lang="el-GR" sz="3400" u="none" strike="noStrike" cap="none" dirty="0">
                <a:solidFill>
                  <a:schemeClr val="lt1"/>
                </a:solidFill>
                <a:latin typeface="Arial" charset="0"/>
                <a:ea typeface="Arial" charset="0"/>
                <a:cs typeface="Arial" charset="0"/>
                <a:sym typeface="Cabin"/>
              </a:rPr>
              <a:t>Αλληλογραφία</a:t>
            </a:r>
            <a:endParaRPr lang="en-US" sz="3400" u="none" strike="noStrike" cap="none" dirty="0">
              <a:solidFill>
                <a:schemeClr val="lt1"/>
              </a:solidFill>
              <a:latin typeface="Arial" charset="0"/>
              <a:ea typeface="Arial" charset="0"/>
              <a:cs typeface="Arial" charset="0"/>
              <a:sym typeface="Cabin"/>
            </a:endParaRPr>
          </a:p>
          <a:p>
            <a:pPr marL="469900" marR="0" lvl="1" indent="0" algn="l" rtl="0">
              <a:lnSpc>
                <a:spcPct val="100000"/>
              </a:lnSpc>
              <a:spcBef>
                <a:spcPts val="3500"/>
              </a:spcBef>
              <a:spcAft>
                <a:spcPts val="1000"/>
              </a:spcAft>
              <a:buSzPct val="100000"/>
              <a:buNone/>
            </a:pPr>
            <a:r>
              <a:rPr lang="en-US" sz="3400" u="none" strike="noStrike" cap="none" dirty="0">
                <a:solidFill>
                  <a:schemeClr val="lt1"/>
                </a:solidFill>
                <a:latin typeface="Arial" charset="0"/>
                <a:ea typeface="Arial" charset="0"/>
                <a:cs typeface="Arial" charset="0"/>
                <a:sym typeface="Cabin"/>
              </a:rPr>
              <a:t>-  </a:t>
            </a:r>
            <a:r>
              <a:rPr lang="el-GR" sz="3400" u="none" strike="noStrike" cap="none" dirty="0">
                <a:solidFill>
                  <a:schemeClr val="lt1"/>
                </a:solidFill>
                <a:latin typeface="Arial" charset="0"/>
                <a:ea typeface="Arial" charset="0"/>
                <a:cs typeface="Arial" charset="0"/>
                <a:sym typeface="Cabin"/>
              </a:rPr>
              <a:t>Ιστός Παγκόσμιας Εμβέλειας</a:t>
            </a:r>
            <a:endParaRPr lang="en-US" sz="3400" u="none" strike="noStrike" cap="none" dirty="0">
              <a:solidFill>
                <a:schemeClr val="lt1"/>
              </a:solidFill>
              <a:latin typeface="Arial" charset="0"/>
              <a:ea typeface="Arial" charset="0"/>
              <a:cs typeface="Arial" charset="0"/>
              <a:sym typeface="Cabin"/>
            </a:endParaRPr>
          </a:p>
        </p:txBody>
      </p:sp>
      <p:pic>
        <p:nvPicPr>
          <p:cNvPr id="430" name="Shape 430"/>
          <p:cNvPicPr preferRelativeResize="0"/>
          <p:nvPr/>
        </p:nvPicPr>
        <p:blipFill rotWithShape="1">
          <a:blip r:embed="rId3">
            <a:alphaModFix/>
          </a:blip>
          <a:srcRect/>
          <a:stretch/>
        </p:blipFill>
        <p:spPr>
          <a:xfrm>
            <a:off x="9309100" y="2806700"/>
            <a:ext cx="6007100" cy="4698999"/>
          </a:xfrm>
          <a:prstGeom prst="rect">
            <a:avLst/>
          </a:prstGeom>
          <a:noFill/>
          <a:ln>
            <a:noFill/>
          </a:ln>
        </p:spPr>
      </p:pic>
      <p:sp>
        <p:nvSpPr>
          <p:cNvPr id="431" name="Shape 431"/>
          <p:cNvSpPr txBox="1"/>
          <p:nvPr/>
        </p:nvSpPr>
        <p:spPr>
          <a:xfrm>
            <a:off x="9613900" y="3390900"/>
            <a:ext cx="5410200" cy="673099"/>
          </a:xfrm>
          <a:prstGeom prst="rect">
            <a:avLst/>
          </a:prstGeom>
          <a:noFill/>
          <a:ln w="25400" cap="rnd" cmpd="sng">
            <a:solidFill>
              <a:srgbClr val="00FF00"/>
            </a:solidFill>
            <a:prstDash val="solid"/>
            <a:miter/>
            <a:headEnd type="none" w="med" len="med"/>
            <a:tailEnd type="none" w="med" len="med"/>
          </a:ln>
        </p:spPr>
        <p:txBody>
          <a:bodyPr lIns="0" tIns="0" rIns="0" bIns="0" anchor="t" anchorCtr="0">
            <a:noAutofit/>
          </a:bodyPr>
          <a:lstStyle/>
          <a:p>
            <a:pPr marL="0" marR="0" lvl="0" indent="0" algn="ctr" rtl="0">
              <a:lnSpc>
                <a:spcPct val="100000"/>
              </a:lnSpc>
              <a:spcBef>
                <a:spcPts val="0"/>
              </a:spcBef>
              <a:spcAft>
                <a:spcPts val="0"/>
              </a:spcAft>
              <a:buNone/>
            </a:pPr>
            <a:endParaRPr/>
          </a:p>
        </p:txBody>
      </p:sp>
      <p:sp>
        <p:nvSpPr>
          <p:cNvPr id="432" name="Shape 432"/>
          <p:cNvSpPr txBox="1"/>
          <p:nvPr/>
        </p:nvSpPr>
        <p:spPr>
          <a:xfrm>
            <a:off x="7934325" y="7610950"/>
            <a:ext cx="8152200" cy="9144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l-GR" sz="2400" u="none" strike="noStrike" cap="none" dirty="0">
                <a:solidFill>
                  <a:schemeClr val="lt1"/>
                </a:solidFill>
                <a:latin typeface="Arial" charset="0"/>
                <a:ea typeface="Arial" charset="0"/>
                <a:cs typeface="Arial" charset="0"/>
                <a:sym typeface="Cabin"/>
              </a:rPr>
              <a:t>Πηγή</a:t>
            </a:r>
            <a:r>
              <a:rPr lang="en-US" sz="2400" u="none" strike="noStrike" cap="none" dirty="0">
                <a:solidFill>
                  <a:schemeClr val="lt1"/>
                </a:solidFill>
                <a:latin typeface="Arial" charset="0"/>
                <a:ea typeface="Arial" charset="0"/>
                <a:cs typeface="Arial" charset="0"/>
                <a:sym typeface="Cabin"/>
              </a:rPr>
              <a:t>: </a:t>
            </a:r>
            <a:r>
              <a:rPr lang="en-US" sz="2400" u="sng" strike="noStrike" cap="none" dirty="0">
                <a:solidFill>
                  <a:srgbClr val="FFFF00"/>
                </a:solidFill>
                <a:latin typeface="Arial" charset="0"/>
                <a:ea typeface="Arial" charset="0"/>
                <a:cs typeface="Arial" charset="0"/>
                <a:sym typeface="Cabin"/>
                <a:hlinkClick r:id="rId4"/>
              </a:rPr>
              <a:t>http://en.wikipedia.org/wiki/Internet_Protocol_Suite</a:t>
            </a:r>
            <a:r>
              <a:rPr lang="en-US" sz="2400" u="none" strike="noStrike" cap="none" dirty="0">
                <a:solidFill>
                  <a:srgbClr val="FFFF00"/>
                </a:solidFill>
                <a:latin typeface="Arial" charset="0"/>
                <a:ea typeface="Arial" charset="0"/>
                <a:cs typeface="Arial" charset="0"/>
                <a:sym typeface="Cabin"/>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Shape 437"/>
          <p:cNvSpPr txBox="1">
            <a:spLocks noGrp="1"/>
          </p:cNvSpPr>
          <p:nvPr>
            <p:ph type="title"/>
          </p:nvPr>
        </p:nvSpPr>
        <p:spPr>
          <a:xfrm>
            <a:off x="1155700" y="701015"/>
            <a:ext cx="13932000" cy="1692735"/>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6600" u="none" strike="noStrike" cap="none" dirty="0">
                <a:solidFill>
                  <a:srgbClr val="FFD966"/>
                </a:solidFill>
                <a:latin typeface="Arial" charset="0"/>
                <a:ea typeface="Arial" charset="0"/>
                <a:cs typeface="Arial" charset="0"/>
                <a:sym typeface="Cabin"/>
              </a:rPr>
              <a:t>HTTP – </a:t>
            </a:r>
            <a:r>
              <a:rPr lang="el-GR" sz="6600" u="none" strike="noStrike" cap="none" dirty="0">
                <a:solidFill>
                  <a:srgbClr val="FFD966"/>
                </a:solidFill>
                <a:latin typeface="Arial" charset="0"/>
                <a:ea typeface="Arial" charset="0"/>
                <a:cs typeface="Arial" charset="0"/>
                <a:sym typeface="Cabin"/>
              </a:rPr>
              <a:t>Πρωτόκολλο Μεταφοράς Υπερκειμένου</a:t>
            </a:r>
            <a:endParaRPr lang="en-US" sz="6600" u="none" strike="noStrike" cap="none" dirty="0">
              <a:solidFill>
                <a:srgbClr val="FFD966"/>
              </a:solidFill>
              <a:latin typeface="Arial" charset="0"/>
              <a:ea typeface="Arial" charset="0"/>
              <a:cs typeface="Arial" charset="0"/>
              <a:sym typeface="Cabin"/>
            </a:endParaRPr>
          </a:p>
        </p:txBody>
      </p:sp>
      <p:sp>
        <p:nvSpPr>
          <p:cNvPr id="438" name="Shape 438"/>
          <p:cNvSpPr txBox="1">
            <a:spLocks noGrp="1"/>
          </p:cNvSpPr>
          <p:nvPr>
            <p:ph type="body" idx="1"/>
          </p:nvPr>
        </p:nvSpPr>
        <p:spPr>
          <a:prstGeom prst="rect">
            <a:avLst/>
          </a:prstGeom>
          <a:noFill/>
          <a:ln>
            <a:noFill/>
          </a:ln>
        </p:spPr>
        <p:txBody>
          <a:bodyPr lIns="38100" tIns="38100" rIns="38100" bIns="38100" anchor="t" anchorCtr="0">
            <a:noAutofit/>
          </a:bodyPr>
          <a:lstStyle/>
          <a:p>
            <a:pPr marL="457200" marR="0" lvl="0" indent="-457200" algn="l" rtl="0">
              <a:lnSpc>
                <a:spcPct val="100000"/>
              </a:lnSpc>
              <a:spcBef>
                <a:spcPts val="0"/>
              </a:spcBef>
              <a:spcAft>
                <a:spcPts val="1000"/>
              </a:spcAft>
              <a:buSzPct val="100000"/>
              <a:buFont typeface="Cabin"/>
            </a:pPr>
            <a:r>
              <a:rPr lang="el-GR" sz="3600" u="none" strike="noStrike" cap="none" dirty="0">
                <a:solidFill>
                  <a:schemeClr val="lt1"/>
                </a:solidFill>
                <a:latin typeface="Arial" charset="0"/>
                <a:ea typeface="Arial" charset="0"/>
                <a:cs typeface="Arial" charset="0"/>
                <a:sym typeface="Cabin"/>
              </a:rPr>
              <a:t>Το κυρίαρχο Πρωτόκολλο Επιπέδου Εφαρμογής στο Διαδίκτυο</a:t>
            </a:r>
            <a:endParaRPr lang="en-US" sz="3600" u="none" strike="noStrike" cap="none" dirty="0">
              <a:solidFill>
                <a:schemeClr val="lt1"/>
              </a:solidFill>
              <a:latin typeface="Arial" charset="0"/>
              <a:ea typeface="Arial" charset="0"/>
              <a:cs typeface="Arial" charset="0"/>
              <a:sym typeface="Cabin"/>
            </a:endParaRPr>
          </a:p>
          <a:p>
            <a:pPr marL="457200" marR="0" lvl="0" indent="-457200" algn="l" rtl="0">
              <a:lnSpc>
                <a:spcPct val="100000"/>
              </a:lnSpc>
              <a:spcBef>
                <a:spcPts val="3500"/>
              </a:spcBef>
              <a:spcAft>
                <a:spcPts val="1000"/>
              </a:spcAft>
              <a:buSzPct val="100000"/>
              <a:buFont typeface="Cabin"/>
            </a:pPr>
            <a:r>
              <a:rPr lang="el-GR" sz="3600" u="none" strike="noStrike" cap="none" dirty="0">
                <a:solidFill>
                  <a:schemeClr val="lt1"/>
                </a:solidFill>
                <a:latin typeface="Arial" charset="0"/>
                <a:ea typeface="Arial" charset="0"/>
                <a:cs typeface="Arial" charset="0"/>
                <a:sym typeface="Cabin"/>
              </a:rPr>
              <a:t>Εφευρέθηκε για τον Ιστό - για ανάκτηση HTML, εικόνων, εγγράφων </a:t>
            </a:r>
            <a:r>
              <a:rPr lang="el-GR" sz="3600" u="none" strike="noStrike" cap="none" dirty="0" err="1">
                <a:solidFill>
                  <a:schemeClr val="lt1"/>
                </a:solidFill>
                <a:latin typeface="Arial" charset="0"/>
                <a:ea typeface="Arial" charset="0"/>
                <a:cs typeface="Arial" charset="0"/>
                <a:sym typeface="Cabin"/>
              </a:rPr>
              <a:t>κ.λπ</a:t>
            </a:r>
            <a:r>
              <a:rPr lang="en-US" sz="3600" u="none" strike="noStrike" cap="none" dirty="0">
                <a:solidFill>
                  <a:schemeClr val="lt1"/>
                </a:solidFill>
                <a:latin typeface="Arial" charset="0"/>
                <a:ea typeface="Arial" charset="0"/>
                <a:cs typeface="Arial" charset="0"/>
                <a:sym typeface="Cabin"/>
              </a:rPr>
              <a:t>.</a:t>
            </a:r>
          </a:p>
          <a:p>
            <a:pPr marL="457200" marR="0" lvl="0" indent="-457200" algn="l" rtl="0">
              <a:lnSpc>
                <a:spcPct val="100000"/>
              </a:lnSpc>
              <a:spcBef>
                <a:spcPts val="3500"/>
              </a:spcBef>
              <a:spcAft>
                <a:spcPts val="1000"/>
              </a:spcAft>
              <a:buSzPct val="100000"/>
              <a:buFont typeface="Cabin"/>
            </a:pPr>
            <a:r>
              <a:rPr lang="el-GR" sz="3600" u="none" strike="noStrike" cap="none" dirty="0">
                <a:solidFill>
                  <a:schemeClr val="lt1"/>
                </a:solidFill>
                <a:latin typeface="Arial" charset="0"/>
                <a:ea typeface="Arial" charset="0"/>
                <a:cs typeface="Arial" charset="0"/>
                <a:sym typeface="Cabin"/>
              </a:rPr>
              <a:t>Επεκτείνεται να ανακτά δεδομένα εκτός από έγγραφα - RSS, Υπηρεσίες Ιστού κ.λπ. Βασική Ιδέα - Πραγματοποίηση Σύνδεσης - Αίτημα Εγγράφου - Ανάκτηση Εγγράφου - Κλείσιμο Σύνδεσης</a:t>
            </a:r>
            <a:endParaRPr lang="en-US" sz="3600" u="none" strike="noStrike" cap="none" dirty="0">
              <a:solidFill>
                <a:schemeClr val="lt1"/>
              </a:solidFill>
              <a:latin typeface="Arial" charset="0"/>
              <a:ea typeface="Arial" charset="0"/>
              <a:cs typeface="Arial" charset="0"/>
              <a:sym typeface="Cabin"/>
            </a:endParaRPr>
          </a:p>
        </p:txBody>
      </p:sp>
      <p:sp>
        <p:nvSpPr>
          <p:cNvPr id="439" name="Shape 439"/>
          <p:cNvSpPr txBox="1"/>
          <p:nvPr/>
        </p:nvSpPr>
        <p:spPr>
          <a:xfrm>
            <a:off x="4773597" y="7473950"/>
            <a:ext cx="7368900"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000" u="sng" strike="noStrike" cap="none" dirty="0">
                <a:solidFill>
                  <a:srgbClr val="FFFF00"/>
                </a:solidFill>
                <a:latin typeface="Arial" charset="0"/>
                <a:ea typeface="Arial" charset="0"/>
                <a:cs typeface="Arial" charset="0"/>
                <a:sym typeface="Cabin"/>
                <a:hlinkClick r:id="rId3"/>
              </a:rPr>
              <a:t>http://en.wikipedia.org/wiki/Http</a:t>
            </a:r>
            <a:r>
              <a:rPr lang="en-US" sz="3000" u="none" strike="noStrike" cap="none" dirty="0">
                <a:solidFill>
                  <a:srgbClr val="FFFF00"/>
                </a:solidFill>
                <a:latin typeface="Arial" charset="0"/>
                <a:ea typeface="Arial" charset="0"/>
                <a:cs typeface="Arial" charset="0"/>
                <a:sym typeface="Cabin"/>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Shape 444"/>
          <p:cNvSpPr txBox="1">
            <a:spLocks noGrp="1"/>
          </p:cNvSpPr>
          <p:nvPr>
            <p:ph type="title"/>
          </p:nvPr>
        </p:nvSpPr>
        <p:spPr>
          <a:xfrm>
            <a:off x="1155700" y="847164"/>
            <a:ext cx="13084537" cy="1692735"/>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400" u="none" strike="noStrike" cap="none">
                <a:solidFill>
                  <a:srgbClr val="FFD966"/>
                </a:solidFill>
                <a:latin typeface="Arial" charset="0"/>
                <a:ea typeface="Arial" charset="0"/>
                <a:cs typeface="Arial" charset="0"/>
                <a:sym typeface="Cabin"/>
              </a:rPr>
              <a:t>HTTP</a:t>
            </a:r>
          </a:p>
        </p:txBody>
      </p:sp>
      <p:sp>
        <p:nvSpPr>
          <p:cNvPr id="445" name="Shape 445"/>
          <p:cNvSpPr txBox="1">
            <a:spLocks noGrp="1"/>
          </p:cNvSpPr>
          <p:nvPr>
            <p:ph type="body" idx="4294967295"/>
          </p:nvPr>
        </p:nvSpPr>
        <p:spPr>
          <a:xfrm>
            <a:off x="1155800" y="2539899"/>
            <a:ext cx="13931900" cy="4021077"/>
          </a:xfrm>
          <a:prstGeom prst="rect">
            <a:avLst/>
          </a:prstGeom>
          <a:noFill/>
          <a:ln>
            <a:noFill/>
          </a:ln>
        </p:spPr>
        <p:txBody>
          <a:bodyPr lIns="38100" tIns="38100" rIns="38100" bIns="38100" anchor="ctr" anchorCtr="0">
            <a:noAutofit/>
          </a:bodyPr>
          <a:lstStyle/>
          <a:p>
            <a:pPr marL="0" marR="0" lvl="0" indent="0" algn="l" rtl="0">
              <a:lnSpc>
                <a:spcPct val="100000"/>
              </a:lnSpc>
              <a:spcBef>
                <a:spcPts val="0"/>
              </a:spcBef>
              <a:spcAft>
                <a:spcPts val="0"/>
              </a:spcAft>
              <a:buNone/>
            </a:pPr>
            <a:r>
              <a:rPr lang="el-GR" sz="4700" u="none" strike="noStrike" cap="none" dirty="0">
                <a:solidFill>
                  <a:schemeClr val="lt1"/>
                </a:solidFill>
                <a:latin typeface="Arial" charset="0"/>
                <a:ea typeface="Arial" charset="0"/>
                <a:cs typeface="Arial" charset="0"/>
                <a:sym typeface="Cabin"/>
              </a:rPr>
              <a:t>Το</a:t>
            </a:r>
            <a:r>
              <a:rPr lang="en-US" sz="4700" u="none" strike="noStrike" cap="none" dirty="0">
                <a:solidFill>
                  <a:schemeClr val="lt1"/>
                </a:solidFill>
                <a:latin typeface="Arial" charset="0"/>
                <a:ea typeface="Arial" charset="0"/>
                <a:cs typeface="Arial" charset="0"/>
                <a:sym typeface="Cabin"/>
              </a:rPr>
              <a:t> </a:t>
            </a:r>
            <a:r>
              <a:rPr lang="en-US" sz="4700" u="none" strike="noStrike" cap="none" dirty="0" err="1">
                <a:solidFill>
                  <a:srgbClr val="FFD966"/>
                </a:solidFill>
                <a:latin typeface="Arial" charset="0"/>
                <a:ea typeface="Arial" charset="0"/>
                <a:cs typeface="Arial" charset="0"/>
                <a:sym typeface="Cabin"/>
              </a:rPr>
              <a:t>H</a:t>
            </a:r>
            <a:r>
              <a:rPr lang="en-US" sz="4700" u="none" strike="noStrike" cap="none" dirty="0" err="1">
                <a:solidFill>
                  <a:schemeClr val="lt1"/>
                </a:solidFill>
                <a:latin typeface="Arial" charset="0"/>
                <a:ea typeface="Arial" charset="0"/>
                <a:cs typeface="Arial" charset="0"/>
                <a:sym typeface="Cabin"/>
              </a:rPr>
              <a:t>yper</a:t>
            </a:r>
            <a:r>
              <a:rPr lang="en-US" sz="4700" u="none" strike="noStrike" cap="none" dirty="0" err="1">
                <a:solidFill>
                  <a:srgbClr val="FFD966"/>
                </a:solidFill>
                <a:latin typeface="Arial" charset="0"/>
                <a:ea typeface="Arial" charset="0"/>
                <a:cs typeface="Arial" charset="0"/>
                <a:sym typeface="Cabin"/>
              </a:rPr>
              <a:t>T</a:t>
            </a:r>
            <a:r>
              <a:rPr lang="en-US" sz="4700" u="none" strike="noStrike" cap="none" dirty="0" err="1">
                <a:solidFill>
                  <a:schemeClr val="lt1"/>
                </a:solidFill>
                <a:latin typeface="Arial" charset="0"/>
                <a:ea typeface="Arial" charset="0"/>
                <a:cs typeface="Arial" charset="0"/>
                <a:sym typeface="Cabin"/>
              </a:rPr>
              <a:t>ext</a:t>
            </a:r>
            <a:r>
              <a:rPr lang="en-US" sz="4700" u="none" strike="noStrike" cap="none" dirty="0">
                <a:solidFill>
                  <a:srgbClr val="00FF00"/>
                </a:solidFill>
                <a:latin typeface="Arial" charset="0"/>
                <a:ea typeface="Arial" charset="0"/>
                <a:cs typeface="Arial" charset="0"/>
                <a:sym typeface="Cabin"/>
              </a:rPr>
              <a:t> </a:t>
            </a:r>
            <a:r>
              <a:rPr lang="en-US" sz="4700" u="none" strike="noStrike" cap="none" dirty="0">
                <a:solidFill>
                  <a:srgbClr val="FFD966"/>
                </a:solidFill>
                <a:latin typeface="Arial" charset="0"/>
                <a:ea typeface="Arial" charset="0"/>
                <a:cs typeface="Arial" charset="0"/>
                <a:sym typeface="Cabin"/>
              </a:rPr>
              <a:t>T</a:t>
            </a:r>
            <a:r>
              <a:rPr lang="en-US" sz="4700" u="none" strike="noStrike" cap="none" dirty="0">
                <a:solidFill>
                  <a:schemeClr val="lt1"/>
                </a:solidFill>
                <a:latin typeface="Arial" charset="0"/>
                <a:ea typeface="Arial" charset="0"/>
                <a:cs typeface="Arial" charset="0"/>
                <a:sym typeface="Cabin"/>
              </a:rPr>
              <a:t>rans</a:t>
            </a:r>
            <a:r>
              <a:rPr lang="en-US" sz="4700" dirty="0">
                <a:solidFill>
                  <a:schemeClr val="lt1"/>
                </a:solidFill>
                <a:latin typeface="Arial" charset="0"/>
                <a:ea typeface="Arial" charset="0"/>
                <a:cs typeface="Arial" charset="0"/>
                <a:sym typeface="Cabin"/>
              </a:rPr>
              <a:t>fer</a:t>
            </a:r>
            <a:r>
              <a:rPr lang="en-US" sz="4700" u="none" strike="noStrike" cap="none" dirty="0">
                <a:solidFill>
                  <a:schemeClr val="lt1"/>
                </a:solidFill>
                <a:latin typeface="Arial" charset="0"/>
                <a:ea typeface="Arial" charset="0"/>
                <a:cs typeface="Arial" charset="0"/>
                <a:sym typeface="Cabin"/>
              </a:rPr>
              <a:t> </a:t>
            </a:r>
            <a:r>
              <a:rPr lang="en-US" sz="4700" u="none" strike="noStrike" cap="none" dirty="0">
                <a:solidFill>
                  <a:srgbClr val="FFD966"/>
                </a:solidFill>
                <a:latin typeface="Arial" charset="0"/>
                <a:ea typeface="Arial" charset="0"/>
                <a:cs typeface="Arial" charset="0"/>
                <a:sym typeface="Cabin"/>
              </a:rPr>
              <a:t>P</a:t>
            </a:r>
            <a:r>
              <a:rPr lang="en-US" sz="4700" u="none" strike="noStrike" cap="none" dirty="0">
                <a:solidFill>
                  <a:schemeClr val="lt1"/>
                </a:solidFill>
                <a:latin typeface="Arial" charset="0"/>
                <a:ea typeface="Arial" charset="0"/>
                <a:cs typeface="Arial" charset="0"/>
                <a:sym typeface="Cabin"/>
              </a:rPr>
              <a:t>rotocol</a:t>
            </a:r>
            <a:r>
              <a:rPr lang="el-GR" sz="4700" u="none" strike="noStrike" cap="none" dirty="0">
                <a:solidFill>
                  <a:schemeClr val="lt1"/>
                </a:solidFill>
                <a:latin typeface="Arial" charset="0"/>
                <a:ea typeface="Arial" charset="0"/>
                <a:cs typeface="Arial" charset="0"/>
                <a:sym typeface="Cabin"/>
              </a:rPr>
              <a:t> (</a:t>
            </a:r>
            <a:r>
              <a:rPr lang="el-GR" sz="4800" u="none" strike="noStrike" cap="none" dirty="0">
                <a:latin typeface="Arial" charset="0"/>
                <a:ea typeface="Arial" charset="0"/>
                <a:cs typeface="Arial" charset="0"/>
                <a:sym typeface="Cabin"/>
              </a:rPr>
              <a:t>Πρωτόκολλο Μεταφοράς Υπερκειμένου)</a:t>
            </a:r>
            <a:r>
              <a:rPr lang="en-US" sz="4700" u="none" strike="noStrike" cap="none" dirty="0">
                <a:solidFill>
                  <a:schemeClr val="lt1"/>
                </a:solidFill>
                <a:latin typeface="Arial" charset="0"/>
                <a:ea typeface="Arial" charset="0"/>
                <a:cs typeface="Arial" charset="0"/>
                <a:sym typeface="Cabin"/>
              </a:rPr>
              <a:t> </a:t>
            </a:r>
            <a:r>
              <a:rPr lang="el-GR" sz="4700" u="none" strike="noStrike" cap="none" dirty="0">
                <a:solidFill>
                  <a:schemeClr val="lt1"/>
                </a:solidFill>
                <a:latin typeface="Arial" charset="0"/>
                <a:ea typeface="Arial" charset="0"/>
                <a:cs typeface="Arial" charset="0"/>
                <a:sym typeface="Cabin"/>
              </a:rPr>
              <a:t>είναι το σύνολο κανόνων που επιτρέπουν στα προγράμματα περιήγησης να ανακτήσουν έγγραφα ιστού από διακομιστές μέσω Διαδικτύου</a:t>
            </a:r>
            <a:endParaRPr lang="en-US" sz="4700" u="none" strike="noStrike" cap="none" dirty="0">
              <a:solidFill>
                <a:schemeClr val="lt1"/>
              </a:solidFill>
              <a:latin typeface="Arial" charset="0"/>
              <a:ea typeface="Arial" charset="0"/>
              <a:cs typeface="Arial" charset="0"/>
              <a:sym typeface="Cabi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Shape 450"/>
          <p:cNvSpPr txBox="1">
            <a:spLocks noGrp="1"/>
          </p:cNvSpPr>
          <p:nvPr>
            <p:ph type="title"/>
          </p:nvPr>
        </p:nvSpPr>
        <p:spPr>
          <a:xfrm>
            <a:off x="1155700" y="847164"/>
            <a:ext cx="11987654" cy="1692735"/>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l-GR" sz="7400" u="none" strike="noStrike" cap="none" dirty="0">
                <a:solidFill>
                  <a:srgbClr val="FFD966"/>
                </a:solidFill>
                <a:latin typeface="Arial" charset="0"/>
                <a:ea typeface="Arial" charset="0"/>
                <a:cs typeface="Arial" charset="0"/>
                <a:sym typeface="Cabin"/>
              </a:rPr>
              <a:t>Τί είναι ένα Πρωτόκολλο;</a:t>
            </a:r>
            <a:endParaRPr lang="en-US" sz="7400" u="none" strike="noStrike" cap="none" dirty="0">
              <a:solidFill>
                <a:srgbClr val="FFD966"/>
              </a:solidFill>
              <a:latin typeface="Arial" charset="0"/>
              <a:ea typeface="Arial" charset="0"/>
              <a:cs typeface="Arial" charset="0"/>
              <a:sym typeface="Cabin"/>
            </a:endParaRPr>
          </a:p>
        </p:txBody>
      </p:sp>
      <p:sp>
        <p:nvSpPr>
          <p:cNvPr id="451" name="Shape 451"/>
          <p:cNvSpPr txBox="1">
            <a:spLocks noGrp="1"/>
          </p:cNvSpPr>
          <p:nvPr>
            <p:ph type="body" idx="1"/>
          </p:nvPr>
        </p:nvSpPr>
        <p:spPr>
          <a:xfrm>
            <a:off x="1155700" y="2603500"/>
            <a:ext cx="9550400" cy="5702399"/>
          </a:xfrm>
          <a:prstGeom prst="rect">
            <a:avLst/>
          </a:prstGeom>
          <a:noFill/>
          <a:ln>
            <a:noFill/>
          </a:ln>
        </p:spPr>
        <p:txBody>
          <a:bodyPr lIns="38100" tIns="38100" rIns="38100" bIns="38100" anchor="ctr" anchorCtr="0">
            <a:noAutofit/>
          </a:bodyPr>
          <a:lstStyle/>
          <a:p>
            <a:pPr marL="457200" marR="0" lvl="0" indent="-444500" algn="l" rtl="0">
              <a:lnSpc>
                <a:spcPct val="100000"/>
              </a:lnSpc>
              <a:spcBef>
                <a:spcPts val="0"/>
              </a:spcBef>
              <a:spcAft>
                <a:spcPts val="1000"/>
              </a:spcAft>
              <a:buSzPct val="100000"/>
              <a:buFont typeface="Cabin"/>
            </a:pPr>
            <a:r>
              <a:rPr lang="el-GR" sz="3400" u="none" strike="noStrike" cap="none" dirty="0">
                <a:solidFill>
                  <a:schemeClr val="lt1"/>
                </a:solidFill>
                <a:latin typeface="Arial" charset="0"/>
                <a:ea typeface="Arial" charset="0"/>
                <a:cs typeface="Arial" charset="0"/>
                <a:sym typeface="Cabin"/>
              </a:rPr>
              <a:t>Ένα σύνολο κανόνων που ακολουθούν όλα τα μέρη, ώστε να μπορούμε να προβλέψουμε τη συμπεριφορά του άλλου</a:t>
            </a:r>
            <a:endParaRPr lang="en-US" sz="3400" u="none" strike="noStrike" cap="none" dirty="0">
              <a:solidFill>
                <a:schemeClr val="lt1"/>
              </a:solidFill>
              <a:latin typeface="Arial" charset="0"/>
              <a:ea typeface="Arial" charset="0"/>
              <a:cs typeface="Arial" charset="0"/>
              <a:sym typeface="Cabin"/>
            </a:endParaRPr>
          </a:p>
          <a:p>
            <a:pPr marL="457200" marR="0" lvl="0" indent="-444500" algn="l" rtl="0">
              <a:lnSpc>
                <a:spcPct val="100000"/>
              </a:lnSpc>
              <a:spcBef>
                <a:spcPts val="3500"/>
              </a:spcBef>
              <a:spcAft>
                <a:spcPts val="1000"/>
              </a:spcAft>
              <a:buSzPct val="100000"/>
              <a:buFont typeface="Cabin"/>
            </a:pPr>
            <a:r>
              <a:rPr lang="el-GR" sz="3400" u="none" strike="noStrike" cap="none" dirty="0">
                <a:solidFill>
                  <a:schemeClr val="lt1"/>
                </a:solidFill>
                <a:latin typeface="Arial" charset="0"/>
                <a:ea typeface="Arial" charset="0"/>
                <a:cs typeface="Arial" charset="0"/>
                <a:sym typeface="Cabin"/>
              </a:rPr>
              <a:t>Και μην προσκρούουμε ο ένας στον άλλον</a:t>
            </a:r>
            <a:endParaRPr lang="en-US" sz="3400" u="none" strike="noStrike" cap="none" dirty="0">
              <a:solidFill>
                <a:schemeClr val="lt1"/>
              </a:solidFill>
              <a:latin typeface="Arial" charset="0"/>
              <a:ea typeface="Arial" charset="0"/>
              <a:cs typeface="Arial" charset="0"/>
              <a:sym typeface="Cabin"/>
            </a:endParaRPr>
          </a:p>
          <a:p>
            <a:pPr marL="927100" marR="0" lvl="1" indent="-457200" algn="l" rtl="0">
              <a:lnSpc>
                <a:spcPct val="100000"/>
              </a:lnSpc>
              <a:spcBef>
                <a:spcPts val="3500"/>
              </a:spcBef>
              <a:spcAft>
                <a:spcPts val="1000"/>
              </a:spcAft>
              <a:buSzPct val="100000"/>
              <a:buFontTx/>
              <a:buChar char="-"/>
            </a:pPr>
            <a:r>
              <a:rPr lang="el-GR" sz="3400" u="none" strike="noStrike" cap="none" dirty="0">
                <a:solidFill>
                  <a:schemeClr val="lt1"/>
                </a:solidFill>
                <a:latin typeface="Arial" charset="0"/>
                <a:ea typeface="Arial" charset="0"/>
                <a:cs typeface="Arial" charset="0"/>
                <a:sym typeface="Cabin"/>
              </a:rPr>
              <a:t>Σε δρόμους διπλής κατεύθυνσης στις ΗΠΑ, οδηγήστε στη δεξιά πλευρά του δρόμου</a:t>
            </a:r>
            <a:endParaRPr lang="en-US" sz="3400" u="none" strike="noStrike" cap="none" dirty="0">
              <a:solidFill>
                <a:schemeClr val="lt1"/>
              </a:solidFill>
              <a:latin typeface="Arial" charset="0"/>
              <a:ea typeface="Arial" charset="0"/>
              <a:cs typeface="Arial" charset="0"/>
              <a:sym typeface="Cabin"/>
            </a:endParaRPr>
          </a:p>
          <a:p>
            <a:pPr marL="927100" lvl="1" indent="-457200">
              <a:spcAft>
                <a:spcPts val="1000"/>
              </a:spcAft>
              <a:buSzPct val="100000"/>
              <a:buFontTx/>
              <a:buChar char="-"/>
            </a:pPr>
            <a:r>
              <a:rPr lang="el-GR" sz="3400" u="none" strike="noStrike" cap="none" dirty="0">
                <a:solidFill>
                  <a:schemeClr val="lt1"/>
                </a:solidFill>
                <a:latin typeface="Arial" charset="0"/>
                <a:ea typeface="Arial" charset="0"/>
                <a:cs typeface="Arial" charset="0"/>
                <a:sym typeface="Cabin"/>
              </a:rPr>
              <a:t>Σε δρόμους διπλής κατεύθυνσης στο Ηνωμένο Βασίλειο, οδηγήστε στην αριστερή πλευρά του δρόμου</a:t>
            </a:r>
            <a:endParaRPr lang="en-US" sz="3400" u="none" strike="noStrike" cap="none" dirty="0">
              <a:solidFill>
                <a:schemeClr val="lt1"/>
              </a:solidFill>
              <a:latin typeface="Arial" charset="0"/>
              <a:ea typeface="Arial" charset="0"/>
              <a:cs typeface="Arial" charset="0"/>
              <a:sym typeface="Cabin"/>
            </a:endParaRPr>
          </a:p>
        </p:txBody>
      </p:sp>
      <p:pic>
        <p:nvPicPr>
          <p:cNvPr id="452" name="Shape 452"/>
          <p:cNvPicPr preferRelativeResize="0"/>
          <p:nvPr/>
        </p:nvPicPr>
        <p:blipFill rotWithShape="1">
          <a:blip r:embed="rId3">
            <a:alphaModFix/>
          </a:blip>
          <a:srcRect/>
          <a:stretch/>
        </p:blipFill>
        <p:spPr>
          <a:xfrm>
            <a:off x="11517311" y="2413000"/>
            <a:ext cx="4065586" cy="2552699"/>
          </a:xfrm>
          <a:prstGeom prst="rect">
            <a:avLst/>
          </a:prstGeom>
          <a:noFill/>
          <a:ln>
            <a:noFill/>
          </a:ln>
        </p:spPr>
      </p:pic>
      <p:pic>
        <p:nvPicPr>
          <p:cNvPr id="453" name="Shape 453"/>
          <p:cNvPicPr preferRelativeResize="0"/>
          <p:nvPr/>
        </p:nvPicPr>
        <p:blipFill rotWithShape="1">
          <a:blip r:embed="rId4">
            <a:alphaModFix/>
          </a:blip>
          <a:srcRect/>
          <a:stretch/>
        </p:blipFill>
        <p:spPr>
          <a:xfrm>
            <a:off x="11512550" y="5549900"/>
            <a:ext cx="4070350" cy="28574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Shape 458"/>
          <p:cNvSpPr txBox="1"/>
          <p:nvPr/>
        </p:nvSpPr>
        <p:spPr>
          <a:xfrm>
            <a:off x="3178175" y="1879600"/>
            <a:ext cx="9167700" cy="6477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ourier New"/>
              <a:buNone/>
            </a:pPr>
            <a:r>
              <a:rPr lang="en-US" sz="3600" b="0" i="0" u="none" strike="noStrike" cap="none">
                <a:solidFill>
                  <a:srgbClr val="00FF00"/>
                </a:solidFill>
                <a:latin typeface="Courier"/>
                <a:ea typeface="Courier New"/>
                <a:cs typeface="Courier"/>
                <a:sym typeface="Courier New"/>
              </a:rPr>
              <a:t>http://</a:t>
            </a:r>
            <a:r>
              <a:rPr lang="en-US" sz="3600" b="0" i="0" u="none" strike="noStrike" cap="none">
                <a:solidFill>
                  <a:srgbClr val="FF00FF"/>
                </a:solidFill>
                <a:latin typeface="Courier"/>
                <a:ea typeface="Courier New"/>
                <a:cs typeface="Courier"/>
                <a:sym typeface="Courier New"/>
              </a:rPr>
              <a:t>www.dr-chuck.com</a:t>
            </a:r>
            <a:r>
              <a:rPr lang="en-US" sz="3600" b="0" i="0" u="none" strike="noStrike" cap="none">
                <a:solidFill>
                  <a:srgbClr val="FF7F00"/>
                </a:solidFill>
                <a:latin typeface="Courier"/>
                <a:ea typeface="Courier New"/>
                <a:cs typeface="Courier"/>
                <a:sym typeface="Courier New"/>
              </a:rPr>
              <a:t>/page1.htm</a:t>
            </a:r>
          </a:p>
        </p:txBody>
      </p:sp>
      <p:sp>
        <p:nvSpPr>
          <p:cNvPr id="460" name="Shape 460"/>
          <p:cNvSpPr txBox="1"/>
          <p:nvPr/>
        </p:nvSpPr>
        <p:spPr>
          <a:xfrm>
            <a:off x="2112579" y="2895600"/>
            <a:ext cx="2701358"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l-GR" sz="3600" u="none" strike="noStrike" cap="none" dirty="0">
                <a:solidFill>
                  <a:srgbClr val="00FF00"/>
                </a:solidFill>
                <a:latin typeface="Arial" charset="0"/>
                <a:ea typeface="Arial" charset="0"/>
                <a:cs typeface="Arial" charset="0"/>
                <a:sym typeface="Cabin"/>
              </a:rPr>
              <a:t>πρωτόκολλο</a:t>
            </a:r>
            <a:endParaRPr lang="en-US" sz="3600" u="none" strike="noStrike" cap="none" dirty="0">
              <a:solidFill>
                <a:srgbClr val="00FF00"/>
              </a:solidFill>
              <a:latin typeface="Arial" charset="0"/>
              <a:ea typeface="Arial" charset="0"/>
              <a:cs typeface="Arial" charset="0"/>
              <a:sym typeface="Cabin"/>
            </a:endParaRPr>
          </a:p>
        </p:txBody>
      </p:sp>
      <p:sp>
        <p:nvSpPr>
          <p:cNvPr id="461" name="Shape 461"/>
          <p:cNvSpPr txBox="1"/>
          <p:nvPr/>
        </p:nvSpPr>
        <p:spPr>
          <a:xfrm>
            <a:off x="6805611" y="2895600"/>
            <a:ext cx="923999"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3600" u="none" strike="noStrike" cap="none">
                <a:solidFill>
                  <a:srgbClr val="FF00FF"/>
                </a:solidFill>
                <a:latin typeface="Arial" charset="0"/>
                <a:ea typeface="Arial" charset="0"/>
                <a:cs typeface="Arial" charset="0"/>
                <a:sym typeface="Cabin"/>
              </a:rPr>
              <a:t>host</a:t>
            </a:r>
          </a:p>
        </p:txBody>
      </p:sp>
      <p:sp>
        <p:nvSpPr>
          <p:cNvPr id="462" name="Shape 462"/>
          <p:cNvSpPr txBox="1"/>
          <p:nvPr/>
        </p:nvSpPr>
        <p:spPr>
          <a:xfrm>
            <a:off x="9825800" y="2895600"/>
            <a:ext cx="2412000"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l-GR" sz="3600" u="none" strike="noStrike" cap="none" dirty="0">
                <a:solidFill>
                  <a:srgbClr val="FF7F00"/>
                </a:solidFill>
                <a:latin typeface="Arial" charset="0"/>
                <a:ea typeface="Arial" charset="0"/>
                <a:cs typeface="Arial" charset="0"/>
                <a:sym typeface="Cabin"/>
              </a:rPr>
              <a:t>έγγραφο</a:t>
            </a:r>
            <a:endParaRPr lang="en-US" sz="3600" u="none" strike="noStrike" cap="none" dirty="0">
              <a:solidFill>
                <a:srgbClr val="FF7F00"/>
              </a:solidFill>
              <a:latin typeface="Arial" charset="0"/>
              <a:ea typeface="Arial" charset="0"/>
              <a:cs typeface="Arial" charset="0"/>
              <a:sym typeface="Cabin"/>
            </a:endParaRPr>
          </a:p>
        </p:txBody>
      </p:sp>
      <p:pic>
        <p:nvPicPr>
          <p:cNvPr id="463" name="Shape 463"/>
          <p:cNvPicPr preferRelativeResize="0"/>
          <p:nvPr/>
        </p:nvPicPr>
        <p:blipFill rotWithShape="1">
          <a:blip r:embed="rId3">
            <a:alphaModFix/>
          </a:blip>
          <a:srcRect/>
          <a:stretch/>
        </p:blipFill>
        <p:spPr>
          <a:xfrm>
            <a:off x="11808618" y="4194074"/>
            <a:ext cx="3736182" cy="3444975"/>
          </a:xfrm>
          <a:prstGeom prst="rect">
            <a:avLst/>
          </a:prstGeom>
          <a:noFill/>
          <a:ln>
            <a:noFill/>
          </a:ln>
        </p:spPr>
      </p:pic>
      <p:sp>
        <p:nvSpPr>
          <p:cNvPr id="464" name="Shape 464"/>
          <p:cNvSpPr txBox="1"/>
          <p:nvPr/>
        </p:nvSpPr>
        <p:spPr>
          <a:xfrm>
            <a:off x="11995150" y="6191250"/>
            <a:ext cx="3244850" cy="1143000"/>
          </a:xfrm>
          <a:prstGeom prst="rect">
            <a:avLst/>
          </a:prstGeom>
          <a:solidFill>
            <a:srgbClr val="000000">
              <a:alpha val="52549"/>
            </a:srgbClr>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600" u="none" strike="noStrike" cap="none">
                <a:solidFill>
                  <a:schemeClr val="lt1"/>
                </a:solidFill>
                <a:latin typeface="Arial" charset="0"/>
                <a:ea typeface="Arial" charset="0"/>
                <a:cs typeface="Arial" charset="0"/>
                <a:sym typeface="Cabin"/>
              </a:rPr>
              <a:t>Robert Cailliau</a:t>
            </a:r>
          </a:p>
          <a:p>
            <a:pPr marL="0" marR="0" lvl="0" indent="0" algn="ctr" rtl="0">
              <a:lnSpc>
                <a:spcPct val="100000"/>
              </a:lnSpc>
              <a:spcBef>
                <a:spcPts val="0"/>
              </a:spcBef>
              <a:spcAft>
                <a:spcPts val="0"/>
              </a:spcAft>
              <a:buClr>
                <a:schemeClr val="lt1"/>
              </a:buClr>
              <a:buSzPct val="25000"/>
              <a:buFont typeface="Cabin"/>
              <a:buNone/>
            </a:pPr>
            <a:r>
              <a:rPr lang="en-US" sz="3600" u="none" strike="noStrike" cap="none">
                <a:solidFill>
                  <a:schemeClr val="lt1"/>
                </a:solidFill>
                <a:latin typeface="Arial" charset="0"/>
                <a:ea typeface="Arial" charset="0"/>
                <a:cs typeface="Arial" charset="0"/>
                <a:sym typeface="Cabin"/>
              </a:rPr>
              <a:t>CERN</a:t>
            </a:r>
          </a:p>
        </p:txBody>
      </p:sp>
      <p:sp>
        <p:nvSpPr>
          <p:cNvPr id="465" name="Shape 465"/>
          <p:cNvSpPr txBox="1"/>
          <p:nvPr/>
        </p:nvSpPr>
        <p:spPr>
          <a:xfrm>
            <a:off x="1465598" y="5835650"/>
            <a:ext cx="9559500" cy="6095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500" u="sng" strike="noStrike" cap="none">
                <a:solidFill>
                  <a:srgbClr val="FFFF00"/>
                </a:solidFill>
                <a:latin typeface="Arial" charset="0"/>
                <a:ea typeface="Arial" charset="0"/>
                <a:cs typeface="Arial" charset="0"/>
                <a:sym typeface="Cabin"/>
                <a:hlinkClick r:id="rId4"/>
              </a:rPr>
              <a:t>http://www.youtube.com/watch?v=x2GylLq59rI</a:t>
            </a:r>
          </a:p>
        </p:txBody>
      </p:sp>
      <p:sp>
        <p:nvSpPr>
          <p:cNvPr id="466" name="Shape 466"/>
          <p:cNvSpPr txBox="1"/>
          <p:nvPr/>
        </p:nvSpPr>
        <p:spPr>
          <a:xfrm>
            <a:off x="1659712" y="6813348"/>
            <a:ext cx="2216099"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600" u="none" strike="noStrike" cap="none">
                <a:solidFill>
                  <a:schemeClr val="lt1"/>
                </a:solidFill>
                <a:latin typeface="Arial" charset="0"/>
                <a:ea typeface="Arial" charset="0"/>
                <a:cs typeface="Arial" charset="0"/>
                <a:sym typeface="Cabin"/>
              </a:rPr>
              <a:t>1:17 - 2:19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ChangeArrowheads="1"/>
          </p:cNvSpPr>
          <p:nvPr>
            <p:ph type="title"/>
          </p:nvPr>
        </p:nvSpPr>
        <p:spPr/>
        <p:txBody>
          <a:bodyPr/>
          <a:lstStyle/>
          <a:p>
            <a:pPr eaLnBrk="1" hangingPunct="1">
              <a:defRPr/>
            </a:pPr>
            <a:r>
              <a:rPr lang="el-GR" sz="7401" dirty="0">
                <a:solidFill>
                  <a:srgbClr val="FFD966"/>
                </a:solidFill>
              </a:rPr>
              <a:t>Λήψη Δεδομένων Από τον Διακομιστή</a:t>
            </a:r>
            <a:endParaRPr lang="en-US" sz="7401" dirty="0">
              <a:solidFill>
                <a:srgbClr val="FFD966"/>
              </a:solidFill>
            </a:endParaRPr>
          </a:p>
        </p:txBody>
      </p:sp>
      <p:sp>
        <p:nvSpPr>
          <p:cNvPr id="43010" name="Rectangle 2"/>
          <p:cNvSpPr>
            <a:spLocks noGrp="1" noChangeArrowheads="1"/>
          </p:cNvSpPr>
          <p:nvPr>
            <p:ph idx="1"/>
          </p:nvPr>
        </p:nvSpPr>
        <p:spPr>
          <a:xfrm>
            <a:off x="1155700" y="3174666"/>
            <a:ext cx="13932000" cy="4897279"/>
          </a:xfrm>
        </p:spPr>
        <p:txBody>
          <a:bodyPr/>
          <a:lstStyle/>
          <a:p>
            <a:pPr marL="749309">
              <a:defRPr/>
            </a:pPr>
            <a:r>
              <a:rPr lang="el-GR" altLang="en-US" sz="3401" dirty="0"/>
              <a:t>Κάθε φορά που ο χρήστης κάνει κλικ σε μια ετικέτα αγκύρωσης με </a:t>
            </a:r>
            <a:r>
              <a:rPr lang="el-GR" altLang="en-US" sz="3401" dirty="0" err="1"/>
              <a:t>href</a:t>
            </a:r>
            <a:r>
              <a:rPr lang="el-GR" altLang="en-US" sz="3401" dirty="0"/>
              <a:t> = τιμή για να μεταβεί σε μια νέα σελίδα, το πρόγραμμα περιήγησης πραγματοποιεί σύνδεση με τον διακομιστή ιστού και εκδίδει ένα αίτημα «GET» - για να ΛΑΒΕΙ το περιεχόμενο της σελίδας στην καθορισμένη διεύθυνση URL</a:t>
            </a:r>
            <a:endParaRPr lang="en-US" altLang="ja-JP" sz="3401" dirty="0"/>
          </a:p>
          <a:p>
            <a:pPr marL="749309">
              <a:defRPr/>
            </a:pPr>
            <a:r>
              <a:rPr lang="el-GR" altLang="en-US" sz="3401" dirty="0"/>
              <a:t>Ο διακομιστής επιστρέφει το έγγραφο HTML στο πρόγραμμα περιήγησης, το οποίο μορφοποιεί και εμφανίζει το έγγραφο στο χρήστη</a:t>
            </a:r>
            <a:endParaRPr lang="en-US" altLang="en-US" sz="3401" dirty="0"/>
          </a:p>
        </p:txBody>
      </p:sp>
    </p:spTree>
    <p:extLst>
      <p:ext uri="{BB962C8B-B14F-4D97-AF65-F5344CB8AC3E}">
        <p14:creationId xmlns:p14="http://schemas.microsoft.com/office/powerpoint/2010/main" val="1287154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355600" y="4608690"/>
            <a:ext cx="15544800" cy="39624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l-GR" altLang="en-US" sz="5401" dirty="0">
                <a:solidFill>
                  <a:srgbClr val="0000FF"/>
                </a:solidFill>
                <a:ea typeface="ＭＳ Ｐゴシック" charset="-128"/>
              </a:rPr>
              <a:t>Πρόγραμμα Περιήγησης</a:t>
            </a:r>
            <a:endParaRPr lang="en-US" altLang="en-US" sz="5401" dirty="0"/>
          </a:p>
        </p:txBody>
      </p:sp>
      <p:pic>
        <p:nvPicPr>
          <p:cNvPr id="1229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8934" y="2853269"/>
            <a:ext cx="1645356" cy="12445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29699" name="Rectangle 3"/>
          <p:cNvSpPr>
            <a:spLocks/>
          </p:cNvSpPr>
          <p:nvPr/>
        </p:nvSpPr>
        <p:spPr bwMode="auto">
          <a:xfrm>
            <a:off x="5431658" y="998811"/>
            <a:ext cx="5028620" cy="1260000"/>
          </a:xfrm>
          <a:prstGeom prst="rect">
            <a:avLst/>
          </a:prstGeom>
          <a:solidFill>
            <a:srgbClr val="FFFF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nchor="t">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l-GR" altLang="en-US" sz="5200" dirty="0">
                <a:solidFill>
                  <a:srgbClr val="0000FF"/>
                </a:solidFill>
                <a:ea typeface="ＭＳ Ｐゴシック" charset="-128"/>
              </a:rPr>
              <a:t>Διακομιστής Ιστού</a:t>
            </a:r>
            <a:endParaRPr lang="en-US" altLang="en-US" sz="5200" dirty="0">
              <a:solidFill>
                <a:srgbClr val="0000FF"/>
              </a:solidFill>
              <a:ea typeface="ＭＳ Ｐゴシック" charset="-128"/>
            </a:endParaRPr>
          </a:p>
        </p:txBody>
      </p:sp>
      <p:pic>
        <p:nvPicPr>
          <p:cNvPr id="1229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690" y="5527472"/>
            <a:ext cx="4978400" cy="2946400"/>
          </a:xfrm>
          <a:prstGeom prst="rect">
            <a:avLst/>
          </a:prstGeom>
          <a:noFill/>
          <a:ln w="127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50188" name="Rectangle 12"/>
          <p:cNvSpPr>
            <a:spLocks/>
          </p:cNvSpPr>
          <p:nvPr/>
        </p:nvSpPr>
        <p:spPr bwMode="auto">
          <a:xfrm>
            <a:off x="7315201" y="1763891"/>
            <a:ext cx="1270000" cy="544688"/>
          </a:xfrm>
          <a:prstGeom prst="rect">
            <a:avLst/>
          </a:prstGeom>
          <a:solidFill>
            <a:srgbClr val="0000FF"/>
          </a:solidFill>
          <a:ln>
            <a:noFill/>
          </a:ln>
        </p:spPr>
        <p:txBody>
          <a:bodyPr lIns="0" tIns="0" rIns="0" bIns="0" anchor="ct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601">
                <a:solidFill>
                  <a:schemeClr val="tx1"/>
                </a:solidFill>
                <a:effectLst>
                  <a:outerShdw blurRad="38100" dist="38100" dir="2700000" algn="tl">
                    <a:srgbClr val="000000"/>
                  </a:outerShdw>
                </a:effectLst>
                <a:ea typeface="ＭＳ Ｐゴシック" charset="-128"/>
              </a:rPr>
              <a:t>80</a:t>
            </a:r>
          </a:p>
        </p:txBody>
      </p:sp>
    </p:spTree>
    <p:extLst>
      <p:ext uri="{BB962C8B-B14F-4D97-AF65-F5344CB8AC3E}">
        <p14:creationId xmlns:p14="http://schemas.microsoft.com/office/powerpoint/2010/main" val="1385373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177" y="905084"/>
            <a:ext cx="8622181" cy="3096919"/>
          </a:xfrm>
        </p:spPr>
        <p:txBody>
          <a:bodyPr/>
          <a:lstStyle/>
          <a:p>
            <a:r>
              <a:rPr lang="el-GR" dirty="0">
                <a:solidFill>
                  <a:srgbClr val="FFD966"/>
                </a:solidFill>
              </a:rPr>
              <a:t>Ένα Δωρεάν Βιβλίο για την Αρχιτεκτονική Δικτύων</a:t>
            </a:r>
            <a:endParaRPr lang="en-US" dirty="0">
              <a:solidFill>
                <a:srgbClr val="FFD966"/>
              </a:solidFill>
            </a:endParaRPr>
          </a:p>
        </p:txBody>
      </p:sp>
      <p:sp>
        <p:nvSpPr>
          <p:cNvPr id="3" name="Content Placeholder 2"/>
          <p:cNvSpPr>
            <a:spLocks noGrp="1"/>
          </p:cNvSpPr>
          <p:nvPr>
            <p:ph idx="1"/>
          </p:nvPr>
        </p:nvSpPr>
        <p:spPr>
          <a:xfrm>
            <a:off x="812800" y="5137187"/>
            <a:ext cx="8993352" cy="3122806"/>
          </a:xfrm>
        </p:spPr>
        <p:txBody>
          <a:bodyPr/>
          <a:lstStyle/>
          <a:p>
            <a:r>
              <a:rPr lang="el-GR" dirty="0"/>
              <a:t>Εάν βρίσκετε αυτό το θέμα ενδιαφέρον και/ή χρειάζεστε περισσότερες λεπτομέρειες</a:t>
            </a:r>
            <a:endParaRPr lang="en-US" dirty="0"/>
          </a:p>
          <a:p>
            <a:r>
              <a:rPr lang="en-US" dirty="0" err="1"/>
              <a:t>www.net-intro.com</a:t>
            </a:r>
            <a:endParaRPr lang="en-US" dirty="0"/>
          </a:p>
        </p:txBody>
      </p:sp>
      <p:pic>
        <p:nvPicPr>
          <p:cNvPr id="8" name="Picture 7"/>
          <p:cNvPicPr>
            <a:picLocks noChangeAspect="1"/>
          </p:cNvPicPr>
          <p:nvPr/>
        </p:nvPicPr>
        <p:blipFill>
          <a:blip r:embed="rId2"/>
          <a:srcRect/>
          <a:stretch/>
        </p:blipFill>
        <p:spPr>
          <a:xfrm>
            <a:off x="10392735" y="1181079"/>
            <a:ext cx="4868286" cy="6781842"/>
          </a:xfrm>
          <a:prstGeom prst="rect">
            <a:avLst/>
          </a:prstGeom>
        </p:spPr>
      </p:pic>
    </p:spTree>
    <p:extLst>
      <p:ext uri="{BB962C8B-B14F-4D97-AF65-F5344CB8AC3E}">
        <p14:creationId xmlns:p14="http://schemas.microsoft.com/office/powerpoint/2010/main" val="202029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355600" y="4608690"/>
            <a:ext cx="15544800" cy="39624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l-GR" altLang="en-US" sz="5401" dirty="0">
                <a:solidFill>
                  <a:srgbClr val="0000FF"/>
                </a:solidFill>
                <a:ea typeface="ＭＳ Ｐゴシック" charset="-128"/>
              </a:rPr>
              <a:t>Πρόγραμμα Περιήγησης</a:t>
            </a:r>
            <a:endParaRPr lang="en-US" altLang="en-US" sz="5401" dirty="0"/>
          </a:p>
        </p:txBody>
      </p:sp>
      <p:pic>
        <p:nvPicPr>
          <p:cNvPr id="1229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8934" y="2853269"/>
            <a:ext cx="1645356" cy="12445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29699" name="Rectangle 3"/>
          <p:cNvSpPr>
            <a:spLocks/>
          </p:cNvSpPr>
          <p:nvPr/>
        </p:nvSpPr>
        <p:spPr bwMode="auto">
          <a:xfrm>
            <a:off x="5431658" y="998811"/>
            <a:ext cx="5028620" cy="1260000"/>
          </a:xfrm>
          <a:prstGeom prst="rect">
            <a:avLst/>
          </a:prstGeom>
          <a:solidFill>
            <a:srgbClr val="FFFF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nchor="t">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l-GR" altLang="en-US" sz="5200" dirty="0">
                <a:solidFill>
                  <a:srgbClr val="0000FF"/>
                </a:solidFill>
                <a:ea typeface="ＭＳ Ｐゴシック" charset="-128"/>
              </a:rPr>
              <a:t>Διακομιστής Ιστού</a:t>
            </a:r>
            <a:endParaRPr lang="en-US" altLang="en-US" sz="5200" dirty="0">
              <a:solidFill>
                <a:srgbClr val="0000FF"/>
              </a:solidFill>
              <a:ea typeface="ＭＳ Ｐゴシック" charset="-128"/>
            </a:endParaRPr>
          </a:p>
        </p:txBody>
      </p:sp>
      <p:pic>
        <p:nvPicPr>
          <p:cNvPr id="1229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690" y="5527472"/>
            <a:ext cx="4978400" cy="2946400"/>
          </a:xfrm>
          <a:prstGeom prst="rect">
            <a:avLst/>
          </a:prstGeom>
          <a:noFill/>
          <a:ln w="127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50188" name="Rectangle 12"/>
          <p:cNvSpPr>
            <a:spLocks/>
          </p:cNvSpPr>
          <p:nvPr/>
        </p:nvSpPr>
        <p:spPr bwMode="auto">
          <a:xfrm>
            <a:off x="7315201" y="1763891"/>
            <a:ext cx="1270000" cy="544688"/>
          </a:xfrm>
          <a:prstGeom prst="rect">
            <a:avLst/>
          </a:prstGeom>
          <a:solidFill>
            <a:srgbClr val="0000FF"/>
          </a:solidFill>
          <a:ln>
            <a:noFill/>
          </a:ln>
        </p:spPr>
        <p:txBody>
          <a:bodyPr lIns="0" tIns="0" rIns="0" bIns="0" anchor="ct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601">
                <a:solidFill>
                  <a:schemeClr val="tx1"/>
                </a:solidFill>
                <a:effectLst>
                  <a:outerShdw blurRad="38100" dist="38100" dir="2700000" algn="tl">
                    <a:srgbClr val="000000"/>
                  </a:outerShdw>
                </a:effectLst>
                <a:ea typeface="ＭＳ Ｐゴシック" charset="-128"/>
              </a:rPr>
              <a:t>80</a:t>
            </a:r>
          </a:p>
        </p:txBody>
      </p:sp>
      <p:sp>
        <p:nvSpPr>
          <p:cNvPr id="7" name="Line 8">
            <a:extLst>
              <a:ext uri="{FF2B5EF4-FFF2-40B4-BE49-F238E27FC236}">
                <a16:creationId xmlns:a16="http://schemas.microsoft.com/office/drawing/2014/main" id="{B189753F-C245-4B66-A9ED-7D8A696C08D5}"/>
              </a:ext>
            </a:extLst>
          </p:cNvPr>
          <p:cNvSpPr>
            <a:spLocks noChangeShapeType="1"/>
          </p:cNvSpPr>
          <p:nvPr/>
        </p:nvSpPr>
        <p:spPr bwMode="auto">
          <a:xfrm flipH="1">
            <a:off x="4363156" y="5672862"/>
            <a:ext cx="2393244" cy="1349022"/>
          </a:xfrm>
          <a:prstGeom prst="line">
            <a:avLst/>
          </a:prstGeom>
          <a:noFill/>
          <a:ln w="114300">
            <a:solidFill>
              <a:schemeClr val="accent1">
                <a:lumMod val="50000"/>
              </a:schemeClr>
            </a:solidFill>
            <a:miter lim="800000"/>
            <a:headEnd type="stealth" w="med" len="med"/>
            <a:tailEnd/>
          </a:ln>
        </p:spPr>
        <p:txBody>
          <a:bodyPr lIns="0" tIns="0" rIns="0" bIns="0"/>
          <a:lstStyle/>
          <a:p>
            <a:pPr algn="ctr" eaLnBrk="1" hangingPunct="1">
              <a:defRPr/>
            </a:pPr>
            <a:endParaRPr lang="en-US" sz="2025">
              <a:ea typeface="ヒラギノ角ゴ ProN W3" charset="0"/>
            </a:endParaRPr>
          </a:p>
        </p:txBody>
      </p:sp>
      <p:sp>
        <p:nvSpPr>
          <p:cNvPr id="8" name="TextBox 17">
            <a:extLst>
              <a:ext uri="{FF2B5EF4-FFF2-40B4-BE49-F238E27FC236}">
                <a16:creationId xmlns:a16="http://schemas.microsoft.com/office/drawing/2014/main" id="{E9DAAD50-30E9-47BD-B17A-F86E82155DE3}"/>
              </a:ext>
            </a:extLst>
          </p:cNvPr>
          <p:cNvSpPr txBox="1">
            <a:spLocks noChangeArrowheads="1"/>
          </p:cNvSpPr>
          <p:nvPr/>
        </p:nvSpPr>
        <p:spPr bwMode="auto">
          <a:xfrm>
            <a:off x="5706054" y="6358663"/>
            <a:ext cx="960519"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eaLnBrk="1" hangingPunct="1"/>
            <a:r>
              <a:rPr lang="el-GR" altLang="en-US" sz="3200" dirty="0">
                <a:solidFill>
                  <a:schemeClr val="bg1"/>
                </a:solidFill>
              </a:rPr>
              <a:t>Κλικ</a:t>
            </a:r>
            <a:endParaRPr lang="en-US" altLang="en-US" sz="3200" dirty="0">
              <a:solidFill>
                <a:schemeClr val="bg1"/>
              </a:solidFill>
            </a:endParaRPr>
          </a:p>
        </p:txBody>
      </p:sp>
    </p:spTree>
    <p:extLst>
      <p:ext uri="{BB962C8B-B14F-4D97-AF65-F5344CB8AC3E}">
        <p14:creationId xmlns:p14="http://schemas.microsoft.com/office/powerpoint/2010/main" val="2021008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355600" y="4608690"/>
            <a:ext cx="15544800" cy="39624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l-GR" altLang="en-US" sz="5401" dirty="0">
                <a:solidFill>
                  <a:srgbClr val="0000FF"/>
                </a:solidFill>
                <a:ea typeface="ＭＳ Ｐゴシック" charset="-128"/>
              </a:rPr>
              <a:t>Πρόγραμμα Περιήγησης</a:t>
            </a:r>
            <a:endParaRPr lang="en-US" altLang="en-US" sz="5401" dirty="0"/>
          </a:p>
        </p:txBody>
      </p:sp>
      <p:pic>
        <p:nvPicPr>
          <p:cNvPr id="1229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8934" y="2853269"/>
            <a:ext cx="1645356" cy="12445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29699" name="Rectangle 3"/>
          <p:cNvSpPr>
            <a:spLocks/>
          </p:cNvSpPr>
          <p:nvPr/>
        </p:nvSpPr>
        <p:spPr bwMode="auto">
          <a:xfrm>
            <a:off x="5431658" y="998811"/>
            <a:ext cx="5028620" cy="1260000"/>
          </a:xfrm>
          <a:prstGeom prst="rect">
            <a:avLst/>
          </a:prstGeom>
          <a:solidFill>
            <a:srgbClr val="FFFF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nchor="t">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l-GR" altLang="en-US" sz="5200" dirty="0">
                <a:solidFill>
                  <a:srgbClr val="0000FF"/>
                </a:solidFill>
                <a:ea typeface="ＭＳ Ｐゴシック" charset="-128"/>
              </a:rPr>
              <a:t>Διακομιστής Ιστού</a:t>
            </a:r>
            <a:endParaRPr lang="en-US" altLang="en-US" sz="5200" dirty="0">
              <a:solidFill>
                <a:srgbClr val="0000FF"/>
              </a:solidFill>
              <a:ea typeface="ＭＳ Ｐゴシック" charset="-128"/>
            </a:endParaRPr>
          </a:p>
        </p:txBody>
      </p:sp>
      <p:pic>
        <p:nvPicPr>
          <p:cNvPr id="1229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690" y="5527472"/>
            <a:ext cx="4978400" cy="2946400"/>
          </a:xfrm>
          <a:prstGeom prst="rect">
            <a:avLst/>
          </a:prstGeom>
          <a:noFill/>
          <a:ln w="127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50188" name="Rectangle 12"/>
          <p:cNvSpPr>
            <a:spLocks/>
          </p:cNvSpPr>
          <p:nvPr/>
        </p:nvSpPr>
        <p:spPr bwMode="auto">
          <a:xfrm>
            <a:off x="7315201" y="1763891"/>
            <a:ext cx="1270000" cy="544688"/>
          </a:xfrm>
          <a:prstGeom prst="rect">
            <a:avLst/>
          </a:prstGeom>
          <a:solidFill>
            <a:srgbClr val="0000FF"/>
          </a:solidFill>
          <a:ln>
            <a:noFill/>
          </a:ln>
        </p:spPr>
        <p:txBody>
          <a:bodyPr lIns="0" tIns="0" rIns="0" bIns="0" anchor="ct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601">
                <a:solidFill>
                  <a:schemeClr val="tx1"/>
                </a:solidFill>
                <a:effectLst>
                  <a:outerShdw blurRad="38100" dist="38100" dir="2700000" algn="tl">
                    <a:srgbClr val="000000"/>
                  </a:outerShdw>
                </a:effectLst>
                <a:ea typeface="ＭＳ Ｐゴシック" charset="-128"/>
              </a:rPr>
              <a:t>80</a:t>
            </a:r>
          </a:p>
        </p:txBody>
      </p:sp>
      <p:sp>
        <p:nvSpPr>
          <p:cNvPr id="7" name="Line 8">
            <a:extLst>
              <a:ext uri="{FF2B5EF4-FFF2-40B4-BE49-F238E27FC236}">
                <a16:creationId xmlns:a16="http://schemas.microsoft.com/office/drawing/2014/main" id="{B189753F-C245-4B66-A9ED-7D8A696C08D5}"/>
              </a:ext>
            </a:extLst>
          </p:cNvPr>
          <p:cNvSpPr>
            <a:spLocks noChangeShapeType="1"/>
          </p:cNvSpPr>
          <p:nvPr/>
        </p:nvSpPr>
        <p:spPr bwMode="auto">
          <a:xfrm flipH="1">
            <a:off x="4363156" y="5672862"/>
            <a:ext cx="2393244" cy="1349022"/>
          </a:xfrm>
          <a:prstGeom prst="line">
            <a:avLst/>
          </a:prstGeom>
          <a:noFill/>
          <a:ln w="114300">
            <a:solidFill>
              <a:schemeClr val="accent1">
                <a:lumMod val="50000"/>
              </a:schemeClr>
            </a:solidFill>
            <a:miter lim="800000"/>
            <a:headEnd type="stealth" w="med" len="med"/>
            <a:tailEnd/>
          </a:ln>
        </p:spPr>
        <p:txBody>
          <a:bodyPr lIns="0" tIns="0" rIns="0" bIns="0"/>
          <a:lstStyle/>
          <a:p>
            <a:pPr algn="ctr" eaLnBrk="1" hangingPunct="1">
              <a:defRPr/>
            </a:pPr>
            <a:endParaRPr lang="en-US" sz="2025">
              <a:ea typeface="ヒラギノ角ゴ ProN W3" charset="0"/>
            </a:endParaRPr>
          </a:p>
        </p:txBody>
      </p:sp>
      <p:sp>
        <p:nvSpPr>
          <p:cNvPr id="8" name="TextBox 17">
            <a:extLst>
              <a:ext uri="{FF2B5EF4-FFF2-40B4-BE49-F238E27FC236}">
                <a16:creationId xmlns:a16="http://schemas.microsoft.com/office/drawing/2014/main" id="{E9DAAD50-30E9-47BD-B17A-F86E82155DE3}"/>
              </a:ext>
            </a:extLst>
          </p:cNvPr>
          <p:cNvSpPr txBox="1">
            <a:spLocks noChangeArrowheads="1"/>
          </p:cNvSpPr>
          <p:nvPr/>
        </p:nvSpPr>
        <p:spPr bwMode="auto">
          <a:xfrm>
            <a:off x="5706054" y="6358663"/>
            <a:ext cx="960519"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eaLnBrk="1" hangingPunct="1"/>
            <a:r>
              <a:rPr lang="el-GR" altLang="en-US" sz="3200" dirty="0">
                <a:solidFill>
                  <a:schemeClr val="bg1"/>
                </a:solidFill>
              </a:rPr>
              <a:t>Κλικ</a:t>
            </a:r>
            <a:endParaRPr lang="en-US" altLang="en-US" sz="3200" dirty="0">
              <a:solidFill>
                <a:schemeClr val="bg1"/>
              </a:solidFill>
            </a:endParaRPr>
          </a:p>
        </p:txBody>
      </p:sp>
      <p:sp>
        <p:nvSpPr>
          <p:cNvPr id="9" name="Line 4">
            <a:extLst>
              <a:ext uri="{FF2B5EF4-FFF2-40B4-BE49-F238E27FC236}">
                <a16:creationId xmlns:a16="http://schemas.microsoft.com/office/drawing/2014/main" id="{99FBCD18-777C-4560-B53C-2FEE5BD112B5}"/>
              </a:ext>
            </a:extLst>
          </p:cNvPr>
          <p:cNvSpPr>
            <a:spLocks noChangeShapeType="1"/>
          </p:cNvSpPr>
          <p:nvPr/>
        </p:nvSpPr>
        <p:spPr bwMode="auto">
          <a:xfrm flipH="1">
            <a:off x="7560734" y="2609487"/>
            <a:ext cx="22578" cy="2065867"/>
          </a:xfrm>
          <a:prstGeom prst="line">
            <a:avLst/>
          </a:prstGeom>
          <a:noFill/>
          <a:ln w="114300">
            <a:solidFill>
              <a:srgbClr val="FFFF00"/>
            </a:solidFill>
            <a:miter lim="800000"/>
            <a:headEnd type="stealth" w="med" len="med"/>
            <a:tailEnd/>
          </a:ln>
          <a:extLst>
            <a:ext uri="{909E8E84-426E-40dd-AFC4-6F175D3DCCD1}">
              <a14:hiddenFill xmlns:a14="http://schemas.microsoft.com/office/drawing/2010/main" xmlns="">
                <a:noFill/>
              </a14:hiddenFill>
            </a:ext>
          </a:extLst>
        </p:spPr>
        <p:txBody>
          <a:bodyPr lIns="0" tIns="0" rIns="0" bIns="0"/>
          <a:lstStyle/>
          <a:p>
            <a:pPr algn="ctr" eaLnBrk="1" hangingPunct="1">
              <a:defRPr/>
            </a:pPr>
            <a:endParaRPr lang="en-US" sz="2025"/>
          </a:p>
        </p:txBody>
      </p:sp>
      <p:sp>
        <p:nvSpPr>
          <p:cNvPr id="10" name="TextBox 2">
            <a:extLst>
              <a:ext uri="{FF2B5EF4-FFF2-40B4-BE49-F238E27FC236}">
                <a16:creationId xmlns:a16="http://schemas.microsoft.com/office/drawing/2014/main" id="{BA952D7D-B31C-40F9-A0E6-78A4984A26E9}"/>
              </a:ext>
            </a:extLst>
          </p:cNvPr>
          <p:cNvSpPr txBox="1">
            <a:spLocks noChangeArrowheads="1"/>
          </p:cNvSpPr>
          <p:nvPr/>
        </p:nvSpPr>
        <p:spPr bwMode="auto">
          <a:xfrm>
            <a:off x="1892106" y="1095710"/>
            <a:ext cx="152157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l-GR" altLang="en-US" dirty="0">
                <a:solidFill>
                  <a:srgbClr val="FFFF00"/>
                </a:solidFill>
              </a:rPr>
              <a:t>Αίτημα</a:t>
            </a:r>
            <a:endParaRPr lang="en-US" altLang="en-US" dirty="0">
              <a:solidFill>
                <a:srgbClr val="FFFF00"/>
              </a:solidFill>
            </a:endParaRPr>
          </a:p>
        </p:txBody>
      </p:sp>
      <p:sp>
        <p:nvSpPr>
          <p:cNvPr id="11" name="Rectangle 10">
            <a:extLst>
              <a:ext uri="{FF2B5EF4-FFF2-40B4-BE49-F238E27FC236}">
                <a16:creationId xmlns:a16="http://schemas.microsoft.com/office/drawing/2014/main" id="{0E5938E7-7F0B-4A5B-83EC-CB873A5A2D4A}"/>
              </a:ext>
            </a:extLst>
          </p:cNvPr>
          <p:cNvSpPr>
            <a:spLocks/>
          </p:cNvSpPr>
          <p:nvPr/>
        </p:nvSpPr>
        <p:spPr bwMode="auto">
          <a:xfrm>
            <a:off x="533401" y="4079867"/>
            <a:ext cx="6984999" cy="544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eaLnBrk="1" hangingPunct="1">
              <a:defRPr/>
            </a:pPr>
            <a:r>
              <a:rPr lang="en-US" altLang="en-US" sz="3100">
                <a:solidFill>
                  <a:srgbClr val="FFFF00"/>
                </a:solidFill>
                <a:ea typeface="ＭＳ Ｐゴシック" charset="-128"/>
              </a:rPr>
              <a:t>GET http://www.dr-chuck.com/page2.htm</a:t>
            </a:r>
          </a:p>
        </p:txBody>
      </p:sp>
    </p:spTree>
    <p:extLst>
      <p:ext uri="{BB962C8B-B14F-4D97-AF65-F5344CB8AC3E}">
        <p14:creationId xmlns:p14="http://schemas.microsoft.com/office/powerpoint/2010/main" val="2565834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355600" y="4608690"/>
            <a:ext cx="15544800" cy="39624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l-GR" altLang="en-US" sz="5401" dirty="0">
                <a:solidFill>
                  <a:srgbClr val="0000FF"/>
                </a:solidFill>
                <a:ea typeface="ＭＳ Ｐゴシック" charset="-128"/>
              </a:rPr>
              <a:t>Πρόγραμμα Περιήγησης</a:t>
            </a:r>
            <a:endParaRPr lang="en-US" altLang="en-US" sz="5401" dirty="0"/>
          </a:p>
        </p:txBody>
      </p:sp>
      <p:pic>
        <p:nvPicPr>
          <p:cNvPr id="1229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8934" y="2853269"/>
            <a:ext cx="1645356" cy="12445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29699" name="Rectangle 3"/>
          <p:cNvSpPr>
            <a:spLocks/>
          </p:cNvSpPr>
          <p:nvPr/>
        </p:nvSpPr>
        <p:spPr bwMode="auto">
          <a:xfrm>
            <a:off x="5431658" y="998811"/>
            <a:ext cx="5028620" cy="1260000"/>
          </a:xfrm>
          <a:prstGeom prst="rect">
            <a:avLst/>
          </a:prstGeom>
          <a:solidFill>
            <a:srgbClr val="FFFF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nchor="t">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l-GR" altLang="en-US" sz="5200" dirty="0">
                <a:solidFill>
                  <a:srgbClr val="0000FF"/>
                </a:solidFill>
                <a:ea typeface="ＭＳ Ｐゴシック" charset="-128"/>
              </a:rPr>
              <a:t>Διακομιστής Ιστού</a:t>
            </a:r>
            <a:endParaRPr lang="en-US" altLang="en-US" sz="5200" dirty="0">
              <a:solidFill>
                <a:srgbClr val="0000FF"/>
              </a:solidFill>
              <a:ea typeface="ＭＳ Ｐゴシック" charset="-128"/>
            </a:endParaRPr>
          </a:p>
        </p:txBody>
      </p:sp>
      <p:pic>
        <p:nvPicPr>
          <p:cNvPr id="1229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690" y="5527472"/>
            <a:ext cx="4978400" cy="2946400"/>
          </a:xfrm>
          <a:prstGeom prst="rect">
            <a:avLst/>
          </a:prstGeom>
          <a:noFill/>
          <a:ln w="127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50188" name="Rectangle 12"/>
          <p:cNvSpPr>
            <a:spLocks/>
          </p:cNvSpPr>
          <p:nvPr/>
        </p:nvSpPr>
        <p:spPr bwMode="auto">
          <a:xfrm>
            <a:off x="7315201" y="1763891"/>
            <a:ext cx="1270000" cy="544688"/>
          </a:xfrm>
          <a:prstGeom prst="rect">
            <a:avLst/>
          </a:prstGeom>
          <a:solidFill>
            <a:srgbClr val="0000FF"/>
          </a:solidFill>
          <a:ln>
            <a:noFill/>
          </a:ln>
        </p:spPr>
        <p:txBody>
          <a:bodyPr lIns="0" tIns="0" rIns="0" bIns="0" anchor="ct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601">
                <a:solidFill>
                  <a:schemeClr val="tx1"/>
                </a:solidFill>
                <a:effectLst>
                  <a:outerShdw blurRad="38100" dist="38100" dir="2700000" algn="tl">
                    <a:srgbClr val="000000"/>
                  </a:outerShdw>
                </a:effectLst>
                <a:ea typeface="ＭＳ Ｐゴシック" charset="-128"/>
              </a:rPr>
              <a:t>80</a:t>
            </a:r>
          </a:p>
        </p:txBody>
      </p:sp>
      <p:sp>
        <p:nvSpPr>
          <p:cNvPr id="7" name="Line 8">
            <a:extLst>
              <a:ext uri="{FF2B5EF4-FFF2-40B4-BE49-F238E27FC236}">
                <a16:creationId xmlns:a16="http://schemas.microsoft.com/office/drawing/2014/main" id="{B189753F-C245-4B66-A9ED-7D8A696C08D5}"/>
              </a:ext>
            </a:extLst>
          </p:cNvPr>
          <p:cNvSpPr>
            <a:spLocks noChangeShapeType="1"/>
          </p:cNvSpPr>
          <p:nvPr/>
        </p:nvSpPr>
        <p:spPr bwMode="auto">
          <a:xfrm flipH="1">
            <a:off x="4363156" y="5672862"/>
            <a:ext cx="2393244" cy="1349022"/>
          </a:xfrm>
          <a:prstGeom prst="line">
            <a:avLst/>
          </a:prstGeom>
          <a:noFill/>
          <a:ln w="114300">
            <a:solidFill>
              <a:schemeClr val="accent1">
                <a:lumMod val="50000"/>
              </a:schemeClr>
            </a:solidFill>
            <a:miter lim="800000"/>
            <a:headEnd type="stealth" w="med" len="med"/>
            <a:tailEnd/>
          </a:ln>
        </p:spPr>
        <p:txBody>
          <a:bodyPr lIns="0" tIns="0" rIns="0" bIns="0"/>
          <a:lstStyle/>
          <a:p>
            <a:pPr algn="ctr" eaLnBrk="1" hangingPunct="1">
              <a:defRPr/>
            </a:pPr>
            <a:endParaRPr lang="en-US" sz="2025">
              <a:ea typeface="ヒラギノ角ゴ ProN W3" charset="0"/>
            </a:endParaRPr>
          </a:p>
        </p:txBody>
      </p:sp>
      <p:sp>
        <p:nvSpPr>
          <p:cNvPr id="8" name="TextBox 17">
            <a:extLst>
              <a:ext uri="{FF2B5EF4-FFF2-40B4-BE49-F238E27FC236}">
                <a16:creationId xmlns:a16="http://schemas.microsoft.com/office/drawing/2014/main" id="{E9DAAD50-30E9-47BD-B17A-F86E82155DE3}"/>
              </a:ext>
            </a:extLst>
          </p:cNvPr>
          <p:cNvSpPr txBox="1">
            <a:spLocks noChangeArrowheads="1"/>
          </p:cNvSpPr>
          <p:nvPr/>
        </p:nvSpPr>
        <p:spPr bwMode="auto">
          <a:xfrm>
            <a:off x="5706054" y="6358663"/>
            <a:ext cx="960519"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eaLnBrk="1" hangingPunct="1"/>
            <a:r>
              <a:rPr lang="el-GR" altLang="en-US" sz="3200" dirty="0">
                <a:solidFill>
                  <a:schemeClr val="bg1"/>
                </a:solidFill>
              </a:rPr>
              <a:t>Κλικ</a:t>
            </a:r>
            <a:endParaRPr lang="en-US" altLang="en-US" sz="3200" dirty="0">
              <a:solidFill>
                <a:schemeClr val="bg1"/>
              </a:solidFill>
            </a:endParaRPr>
          </a:p>
        </p:txBody>
      </p:sp>
      <p:sp>
        <p:nvSpPr>
          <p:cNvPr id="9" name="Line 4">
            <a:extLst>
              <a:ext uri="{FF2B5EF4-FFF2-40B4-BE49-F238E27FC236}">
                <a16:creationId xmlns:a16="http://schemas.microsoft.com/office/drawing/2014/main" id="{99FBCD18-777C-4560-B53C-2FEE5BD112B5}"/>
              </a:ext>
            </a:extLst>
          </p:cNvPr>
          <p:cNvSpPr>
            <a:spLocks noChangeShapeType="1"/>
          </p:cNvSpPr>
          <p:nvPr/>
        </p:nvSpPr>
        <p:spPr bwMode="auto">
          <a:xfrm flipH="1">
            <a:off x="7560734" y="2609487"/>
            <a:ext cx="22578" cy="2065867"/>
          </a:xfrm>
          <a:prstGeom prst="line">
            <a:avLst/>
          </a:prstGeom>
          <a:noFill/>
          <a:ln w="114300">
            <a:solidFill>
              <a:srgbClr val="FFFF00"/>
            </a:solidFill>
            <a:miter lim="800000"/>
            <a:headEnd type="stealth" w="med" len="med"/>
            <a:tailEnd/>
          </a:ln>
          <a:extLst>
            <a:ext uri="{909E8E84-426E-40dd-AFC4-6F175D3DCCD1}">
              <a14:hiddenFill xmlns:a14="http://schemas.microsoft.com/office/drawing/2010/main" xmlns="">
                <a:noFill/>
              </a14:hiddenFill>
            </a:ext>
          </a:extLst>
        </p:spPr>
        <p:txBody>
          <a:bodyPr lIns="0" tIns="0" rIns="0" bIns="0"/>
          <a:lstStyle/>
          <a:p>
            <a:pPr algn="ctr" eaLnBrk="1" hangingPunct="1">
              <a:defRPr/>
            </a:pPr>
            <a:endParaRPr lang="en-US" sz="2025"/>
          </a:p>
        </p:txBody>
      </p:sp>
      <p:sp>
        <p:nvSpPr>
          <p:cNvPr id="10" name="TextBox 2">
            <a:extLst>
              <a:ext uri="{FF2B5EF4-FFF2-40B4-BE49-F238E27FC236}">
                <a16:creationId xmlns:a16="http://schemas.microsoft.com/office/drawing/2014/main" id="{BA952D7D-B31C-40F9-A0E6-78A4984A26E9}"/>
              </a:ext>
            </a:extLst>
          </p:cNvPr>
          <p:cNvSpPr txBox="1">
            <a:spLocks noChangeArrowheads="1"/>
          </p:cNvSpPr>
          <p:nvPr/>
        </p:nvSpPr>
        <p:spPr bwMode="auto">
          <a:xfrm>
            <a:off x="1892106" y="1095710"/>
            <a:ext cx="152157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l-GR" altLang="en-US" dirty="0">
                <a:solidFill>
                  <a:srgbClr val="FFFF00"/>
                </a:solidFill>
              </a:rPr>
              <a:t>Αίτημα</a:t>
            </a:r>
            <a:endParaRPr lang="en-US" altLang="en-US" dirty="0">
              <a:solidFill>
                <a:srgbClr val="FFFF00"/>
              </a:solidFill>
            </a:endParaRPr>
          </a:p>
        </p:txBody>
      </p:sp>
      <p:sp>
        <p:nvSpPr>
          <p:cNvPr id="11" name="Rectangle 10">
            <a:extLst>
              <a:ext uri="{FF2B5EF4-FFF2-40B4-BE49-F238E27FC236}">
                <a16:creationId xmlns:a16="http://schemas.microsoft.com/office/drawing/2014/main" id="{0E5938E7-7F0B-4A5B-83EC-CB873A5A2D4A}"/>
              </a:ext>
            </a:extLst>
          </p:cNvPr>
          <p:cNvSpPr>
            <a:spLocks/>
          </p:cNvSpPr>
          <p:nvPr/>
        </p:nvSpPr>
        <p:spPr bwMode="auto">
          <a:xfrm>
            <a:off x="533401" y="4079867"/>
            <a:ext cx="6984999" cy="544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eaLnBrk="1" hangingPunct="1">
              <a:defRPr/>
            </a:pPr>
            <a:r>
              <a:rPr lang="en-US" altLang="en-US" sz="3100">
                <a:solidFill>
                  <a:srgbClr val="FFFF00"/>
                </a:solidFill>
                <a:ea typeface="ＭＳ Ｐゴシック" charset="-128"/>
              </a:rPr>
              <a:t>GET http://www.dr-chuck.com/page2.htm</a:t>
            </a:r>
          </a:p>
        </p:txBody>
      </p:sp>
      <p:sp>
        <p:nvSpPr>
          <p:cNvPr id="12" name="Line 5">
            <a:extLst>
              <a:ext uri="{FF2B5EF4-FFF2-40B4-BE49-F238E27FC236}">
                <a16:creationId xmlns:a16="http://schemas.microsoft.com/office/drawing/2014/main" id="{0E5D77D3-EF90-46DE-B766-A21DF142AD3E}"/>
              </a:ext>
            </a:extLst>
          </p:cNvPr>
          <p:cNvSpPr>
            <a:spLocks noChangeShapeType="1"/>
          </p:cNvSpPr>
          <p:nvPr/>
        </p:nvSpPr>
        <p:spPr bwMode="auto">
          <a:xfrm rot="10800000" flipH="1">
            <a:off x="8308622" y="2553236"/>
            <a:ext cx="22578" cy="2108201"/>
          </a:xfrm>
          <a:prstGeom prst="line">
            <a:avLst/>
          </a:prstGeom>
          <a:noFill/>
          <a:ln w="114300">
            <a:solidFill>
              <a:srgbClr val="00FF00"/>
            </a:solidFill>
            <a:miter lim="800000"/>
            <a:headEnd type="stealth" w="med" len="med"/>
            <a:tailEnd/>
          </a:ln>
          <a:extLst>
            <a:ext uri="{909E8E84-426E-40dd-AFC4-6F175D3DCCD1}">
              <a14:hiddenFill xmlns:a14="http://schemas.microsoft.com/office/drawing/2010/main" xmlns="">
                <a:noFill/>
              </a14:hiddenFill>
            </a:ext>
          </a:extLst>
        </p:spPr>
        <p:txBody>
          <a:bodyPr lIns="0" tIns="0" rIns="0" bIns="0"/>
          <a:lstStyle/>
          <a:p>
            <a:pPr algn="ctr" eaLnBrk="1" hangingPunct="1">
              <a:defRPr/>
            </a:pPr>
            <a:endParaRPr lang="en-US" sz="2025"/>
          </a:p>
        </p:txBody>
      </p:sp>
      <p:sp>
        <p:nvSpPr>
          <p:cNvPr id="13" name="Rectangle 11">
            <a:extLst>
              <a:ext uri="{FF2B5EF4-FFF2-40B4-BE49-F238E27FC236}">
                <a16:creationId xmlns:a16="http://schemas.microsoft.com/office/drawing/2014/main" id="{502CABF2-99FD-4B99-B773-BB76379727D6}"/>
              </a:ext>
            </a:extLst>
          </p:cNvPr>
          <p:cNvSpPr>
            <a:spLocks/>
          </p:cNvSpPr>
          <p:nvPr/>
        </p:nvSpPr>
        <p:spPr bwMode="auto">
          <a:xfrm>
            <a:off x="10986912" y="1712214"/>
            <a:ext cx="4967111" cy="32116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eaLnBrk="1" hangingPunct="1">
              <a:defRPr/>
            </a:pPr>
            <a:r>
              <a:rPr lang="en-US" altLang="en-US" sz="3100">
                <a:solidFill>
                  <a:srgbClr val="00FF00"/>
                </a:solidFill>
                <a:ea typeface="ＭＳ Ｐゴシック" charset="-128"/>
              </a:rPr>
              <a:t>&lt;h1&gt;The Second Page&lt;/h1&gt;&lt;p&gt;If you like, you can switch back to the &lt;a href="page1.htm"&gt;First Page&lt;/a&gt;.&lt;/p&gt;</a:t>
            </a:r>
          </a:p>
        </p:txBody>
      </p:sp>
      <p:sp>
        <p:nvSpPr>
          <p:cNvPr id="14" name="TextBox 15">
            <a:extLst>
              <a:ext uri="{FF2B5EF4-FFF2-40B4-BE49-F238E27FC236}">
                <a16:creationId xmlns:a16="http://schemas.microsoft.com/office/drawing/2014/main" id="{035A2813-2A3A-432B-8CD8-A0A2B1680B13}"/>
              </a:ext>
            </a:extLst>
          </p:cNvPr>
          <p:cNvSpPr txBox="1">
            <a:spLocks noChangeArrowheads="1"/>
          </p:cNvSpPr>
          <p:nvPr/>
        </p:nvSpPr>
        <p:spPr bwMode="auto">
          <a:xfrm>
            <a:off x="12183466" y="811926"/>
            <a:ext cx="209704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l-GR" altLang="en-US" dirty="0">
                <a:solidFill>
                  <a:srgbClr val="00FF00"/>
                </a:solidFill>
              </a:rPr>
              <a:t>Απάντηση</a:t>
            </a:r>
            <a:endParaRPr lang="en-US" altLang="en-US" dirty="0">
              <a:solidFill>
                <a:srgbClr val="00FF00"/>
              </a:solidFill>
            </a:endParaRPr>
          </a:p>
        </p:txBody>
      </p:sp>
    </p:spTree>
    <p:extLst>
      <p:ext uri="{BB962C8B-B14F-4D97-AF65-F5344CB8AC3E}">
        <p14:creationId xmlns:p14="http://schemas.microsoft.com/office/powerpoint/2010/main" val="3741622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355600" y="4608690"/>
            <a:ext cx="15544800" cy="39624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l-GR" altLang="en-US" sz="5401" dirty="0">
                <a:solidFill>
                  <a:srgbClr val="0000FF"/>
                </a:solidFill>
                <a:ea typeface="ＭＳ Ｐゴシック" charset="-128"/>
              </a:rPr>
              <a:t>Πρόγραμμα Περιήγησης</a:t>
            </a:r>
            <a:endParaRPr lang="en-US" altLang="en-US" sz="5401" dirty="0"/>
          </a:p>
        </p:txBody>
      </p:sp>
      <p:pic>
        <p:nvPicPr>
          <p:cNvPr id="1229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8934" y="2853269"/>
            <a:ext cx="1645356" cy="12445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29699" name="Rectangle 3"/>
          <p:cNvSpPr>
            <a:spLocks/>
          </p:cNvSpPr>
          <p:nvPr/>
        </p:nvSpPr>
        <p:spPr bwMode="auto">
          <a:xfrm>
            <a:off x="5431658" y="998811"/>
            <a:ext cx="5028620" cy="1260000"/>
          </a:xfrm>
          <a:prstGeom prst="rect">
            <a:avLst/>
          </a:prstGeom>
          <a:solidFill>
            <a:srgbClr val="FFFF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nchor="t">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l-GR" altLang="en-US" sz="5200" dirty="0">
                <a:solidFill>
                  <a:srgbClr val="0000FF"/>
                </a:solidFill>
                <a:ea typeface="ＭＳ Ｐゴシック" charset="-128"/>
              </a:rPr>
              <a:t>Διακομιστής Ιστού</a:t>
            </a:r>
            <a:endParaRPr lang="en-US" altLang="en-US" sz="5200" dirty="0">
              <a:solidFill>
                <a:srgbClr val="0000FF"/>
              </a:solidFill>
              <a:ea typeface="ＭＳ Ｐゴシック" charset="-128"/>
            </a:endParaRPr>
          </a:p>
        </p:txBody>
      </p:sp>
      <p:pic>
        <p:nvPicPr>
          <p:cNvPr id="1229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690" y="5527472"/>
            <a:ext cx="4978400" cy="2946400"/>
          </a:xfrm>
          <a:prstGeom prst="rect">
            <a:avLst/>
          </a:prstGeom>
          <a:noFill/>
          <a:ln w="127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50188" name="Rectangle 12"/>
          <p:cNvSpPr>
            <a:spLocks/>
          </p:cNvSpPr>
          <p:nvPr/>
        </p:nvSpPr>
        <p:spPr bwMode="auto">
          <a:xfrm>
            <a:off x="7315201" y="1763891"/>
            <a:ext cx="1270000" cy="544688"/>
          </a:xfrm>
          <a:prstGeom prst="rect">
            <a:avLst/>
          </a:prstGeom>
          <a:solidFill>
            <a:srgbClr val="0000FF"/>
          </a:solidFill>
          <a:ln>
            <a:noFill/>
          </a:ln>
        </p:spPr>
        <p:txBody>
          <a:bodyPr lIns="0" tIns="0" rIns="0" bIns="0" anchor="ct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601">
                <a:solidFill>
                  <a:schemeClr val="tx1"/>
                </a:solidFill>
                <a:effectLst>
                  <a:outerShdw blurRad="38100" dist="38100" dir="2700000" algn="tl">
                    <a:srgbClr val="000000"/>
                  </a:outerShdw>
                </a:effectLst>
                <a:ea typeface="ＭＳ Ｐゴシック" charset="-128"/>
              </a:rPr>
              <a:t>80</a:t>
            </a:r>
          </a:p>
        </p:txBody>
      </p:sp>
      <p:sp>
        <p:nvSpPr>
          <p:cNvPr id="7" name="Line 8">
            <a:extLst>
              <a:ext uri="{FF2B5EF4-FFF2-40B4-BE49-F238E27FC236}">
                <a16:creationId xmlns:a16="http://schemas.microsoft.com/office/drawing/2014/main" id="{B189753F-C245-4B66-A9ED-7D8A696C08D5}"/>
              </a:ext>
            </a:extLst>
          </p:cNvPr>
          <p:cNvSpPr>
            <a:spLocks noChangeShapeType="1"/>
          </p:cNvSpPr>
          <p:nvPr/>
        </p:nvSpPr>
        <p:spPr bwMode="auto">
          <a:xfrm flipH="1">
            <a:off x="4363156" y="5672862"/>
            <a:ext cx="2393244" cy="1349022"/>
          </a:xfrm>
          <a:prstGeom prst="line">
            <a:avLst/>
          </a:prstGeom>
          <a:noFill/>
          <a:ln w="114300">
            <a:solidFill>
              <a:schemeClr val="accent1">
                <a:lumMod val="50000"/>
              </a:schemeClr>
            </a:solidFill>
            <a:miter lim="800000"/>
            <a:headEnd type="stealth" w="med" len="med"/>
            <a:tailEnd/>
          </a:ln>
        </p:spPr>
        <p:txBody>
          <a:bodyPr lIns="0" tIns="0" rIns="0" bIns="0"/>
          <a:lstStyle/>
          <a:p>
            <a:pPr algn="ctr" eaLnBrk="1" hangingPunct="1">
              <a:defRPr/>
            </a:pPr>
            <a:endParaRPr lang="en-US" sz="2025">
              <a:ea typeface="ヒラギノ角ゴ ProN W3" charset="0"/>
            </a:endParaRPr>
          </a:p>
        </p:txBody>
      </p:sp>
      <p:sp>
        <p:nvSpPr>
          <p:cNvPr id="8" name="TextBox 17">
            <a:extLst>
              <a:ext uri="{FF2B5EF4-FFF2-40B4-BE49-F238E27FC236}">
                <a16:creationId xmlns:a16="http://schemas.microsoft.com/office/drawing/2014/main" id="{E9DAAD50-30E9-47BD-B17A-F86E82155DE3}"/>
              </a:ext>
            </a:extLst>
          </p:cNvPr>
          <p:cNvSpPr txBox="1">
            <a:spLocks noChangeArrowheads="1"/>
          </p:cNvSpPr>
          <p:nvPr/>
        </p:nvSpPr>
        <p:spPr bwMode="auto">
          <a:xfrm>
            <a:off x="5706054" y="6358663"/>
            <a:ext cx="960519"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eaLnBrk="1" hangingPunct="1"/>
            <a:r>
              <a:rPr lang="el-GR" altLang="en-US" sz="3200" dirty="0">
                <a:solidFill>
                  <a:schemeClr val="bg1"/>
                </a:solidFill>
              </a:rPr>
              <a:t>Κλικ</a:t>
            </a:r>
            <a:endParaRPr lang="en-US" altLang="en-US" sz="3200" dirty="0">
              <a:solidFill>
                <a:schemeClr val="bg1"/>
              </a:solidFill>
            </a:endParaRPr>
          </a:p>
        </p:txBody>
      </p:sp>
      <p:sp>
        <p:nvSpPr>
          <p:cNvPr id="9" name="Line 4">
            <a:extLst>
              <a:ext uri="{FF2B5EF4-FFF2-40B4-BE49-F238E27FC236}">
                <a16:creationId xmlns:a16="http://schemas.microsoft.com/office/drawing/2014/main" id="{99FBCD18-777C-4560-B53C-2FEE5BD112B5}"/>
              </a:ext>
            </a:extLst>
          </p:cNvPr>
          <p:cNvSpPr>
            <a:spLocks noChangeShapeType="1"/>
          </p:cNvSpPr>
          <p:nvPr/>
        </p:nvSpPr>
        <p:spPr bwMode="auto">
          <a:xfrm flipH="1">
            <a:off x="7560734" y="2609487"/>
            <a:ext cx="22578" cy="2065867"/>
          </a:xfrm>
          <a:prstGeom prst="line">
            <a:avLst/>
          </a:prstGeom>
          <a:noFill/>
          <a:ln w="114300">
            <a:solidFill>
              <a:srgbClr val="FFFF00"/>
            </a:solidFill>
            <a:miter lim="800000"/>
            <a:headEnd type="stealth" w="med" len="med"/>
            <a:tailEnd/>
          </a:ln>
          <a:extLst>
            <a:ext uri="{909E8E84-426E-40dd-AFC4-6F175D3DCCD1}">
              <a14:hiddenFill xmlns:a14="http://schemas.microsoft.com/office/drawing/2010/main" xmlns="">
                <a:noFill/>
              </a14:hiddenFill>
            </a:ext>
          </a:extLst>
        </p:spPr>
        <p:txBody>
          <a:bodyPr lIns="0" tIns="0" rIns="0" bIns="0"/>
          <a:lstStyle/>
          <a:p>
            <a:pPr algn="ctr" eaLnBrk="1" hangingPunct="1">
              <a:defRPr/>
            </a:pPr>
            <a:endParaRPr lang="en-US" sz="2025"/>
          </a:p>
        </p:txBody>
      </p:sp>
      <p:sp>
        <p:nvSpPr>
          <p:cNvPr id="10" name="TextBox 2">
            <a:extLst>
              <a:ext uri="{FF2B5EF4-FFF2-40B4-BE49-F238E27FC236}">
                <a16:creationId xmlns:a16="http://schemas.microsoft.com/office/drawing/2014/main" id="{BA952D7D-B31C-40F9-A0E6-78A4984A26E9}"/>
              </a:ext>
            </a:extLst>
          </p:cNvPr>
          <p:cNvSpPr txBox="1">
            <a:spLocks noChangeArrowheads="1"/>
          </p:cNvSpPr>
          <p:nvPr/>
        </p:nvSpPr>
        <p:spPr bwMode="auto">
          <a:xfrm>
            <a:off x="1892106" y="1095710"/>
            <a:ext cx="152157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l-GR" altLang="en-US" dirty="0">
                <a:solidFill>
                  <a:srgbClr val="FFFF00"/>
                </a:solidFill>
              </a:rPr>
              <a:t>Αίτημα</a:t>
            </a:r>
            <a:endParaRPr lang="en-US" altLang="en-US" dirty="0">
              <a:solidFill>
                <a:srgbClr val="FFFF00"/>
              </a:solidFill>
            </a:endParaRPr>
          </a:p>
        </p:txBody>
      </p:sp>
      <p:sp>
        <p:nvSpPr>
          <p:cNvPr id="11" name="Rectangle 10">
            <a:extLst>
              <a:ext uri="{FF2B5EF4-FFF2-40B4-BE49-F238E27FC236}">
                <a16:creationId xmlns:a16="http://schemas.microsoft.com/office/drawing/2014/main" id="{0E5938E7-7F0B-4A5B-83EC-CB873A5A2D4A}"/>
              </a:ext>
            </a:extLst>
          </p:cNvPr>
          <p:cNvSpPr>
            <a:spLocks/>
          </p:cNvSpPr>
          <p:nvPr/>
        </p:nvSpPr>
        <p:spPr bwMode="auto">
          <a:xfrm>
            <a:off x="533401" y="4079867"/>
            <a:ext cx="6984999" cy="544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eaLnBrk="1" hangingPunct="1">
              <a:defRPr/>
            </a:pPr>
            <a:r>
              <a:rPr lang="en-US" altLang="en-US" sz="3100">
                <a:solidFill>
                  <a:srgbClr val="FFFF00"/>
                </a:solidFill>
                <a:ea typeface="ＭＳ Ｐゴシック" charset="-128"/>
              </a:rPr>
              <a:t>GET http://www.dr-chuck.com/page2.htm</a:t>
            </a:r>
          </a:p>
        </p:txBody>
      </p:sp>
      <p:sp>
        <p:nvSpPr>
          <p:cNvPr id="12" name="Line 5">
            <a:extLst>
              <a:ext uri="{FF2B5EF4-FFF2-40B4-BE49-F238E27FC236}">
                <a16:creationId xmlns:a16="http://schemas.microsoft.com/office/drawing/2014/main" id="{0E5D77D3-EF90-46DE-B766-A21DF142AD3E}"/>
              </a:ext>
            </a:extLst>
          </p:cNvPr>
          <p:cNvSpPr>
            <a:spLocks noChangeShapeType="1"/>
          </p:cNvSpPr>
          <p:nvPr/>
        </p:nvSpPr>
        <p:spPr bwMode="auto">
          <a:xfrm rot="10800000" flipH="1">
            <a:off x="8308622" y="2553236"/>
            <a:ext cx="22578" cy="2108201"/>
          </a:xfrm>
          <a:prstGeom prst="line">
            <a:avLst/>
          </a:prstGeom>
          <a:noFill/>
          <a:ln w="114300">
            <a:solidFill>
              <a:srgbClr val="00FF00"/>
            </a:solidFill>
            <a:miter lim="800000"/>
            <a:headEnd type="stealth" w="med" len="med"/>
            <a:tailEnd/>
          </a:ln>
          <a:extLst>
            <a:ext uri="{909E8E84-426E-40dd-AFC4-6F175D3DCCD1}">
              <a14:hiddenFill xmlns:a14="http://schemas.microsoft.com/office/drawing/2010/main" xmlns="">
                <a:noFill/>
              </a14:hiddenFill>
            </a:ext>
          </a:extLst>
        </p:spPr>
        <p:txBody>
          <a:bodyPr lIns="0" tIns="0" rIns="0" bIns="0"/>
          <a:lstStyle/>
          <a:p>
            <a:pPr algn="ctr" eaLnBrk="1" hangingPunct="1">
              <a:defRPr/>
            </a:pPr>
            <a:endParaRPr lang="en-US" sz="2025"/>
          </a:p>
        </p:txBody>
      </p:sp>
      <p:sp>
        <p:nvSpPr>
          <p:cNvPr id="13" name="Rectangle 11">
            <a:extLst>
              <a:ext uri="{FF2B5EF4-FFF2-40B4-BE49-F238E27FC236}">
                <a16:creationId xmlns:a16="http://schemas.microsoft.com/office/drawing/2014/main" id="{502CABF2-99FD-4B99-B773-BB76379727D6}"/>
              </a:ext>
            </a:extLst>
          </p:cNvPr>
          <p:cNvSpPr>
            <a:spLocks/>
          </p:cNvSpPr>
          <p:nvPr/>
        </p:nvSpPr>
        <p:spPr bwMode="auto">
          <a:xfrm>
            <a:off x="10986912" y="1712214"/>
            <a:ext cx="4967111" cy="32116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eaLnBrk="1" hangingPunct="1">
              <a:defRPr/>
            </a:pPr>
            <a:r>
              <a:rPr lang="en-US" altLang="en-US" sz="3100">
                <a:solidFill>
                  <a:srgbClr val="00FF00"/>
                </a:solidFill>
                <a:ea typeface="ＭＳ Ｐゴシック" charset="-128"/>
              </a:rPr>
              <a:t>&lt;h1&gt;The Second Page&lt;/h1&gt;&lt;p&gt;If you like, you can switch back to the &lt;a href="page1.htm"&gt;First Page&lt;/a&gt;.&lt;/p&gt;</a:t>
            </a:r>
          </a:p>
        </p:txBody>
      </p:sp>
      <p:sp>
        <p:nvSpPr>
          <p:cNvPr id="14" name="TextBox 15">
            <a:extLst>
              <a:ext uri="{FF2B5EF4-FFF2-40B4-BE49-F238E27FC236}">
                <a16:creationId xmlns:a16="http://schemas.microsoft.com/office/drawing/2014/main" id="{035A2813-2A3A-432B-8CD8-A0A2B1680B13}"/>
              </a:ext>
            </a:extLst>
          </p:cNvPr>
          <p:cNvSpPr txBox="1">
            <a:spLocks noChangeArrowheads="1"/>
          </p:cNvSpPr>
          <p:nvPr/>
        </p:nvSpPr>
        <p:spPr bwMode="auto">
          <a:xfrm>
            <a:off x="12183466" y="811926"/>
            <a:ext cx="209704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l-GR" altLang="en-US" dirty="0">
                <a:solidFill>
                  <a:srgbClr val="00FF00"/>
                </a:solidFill>
              </a:rPr>
              <a:t>Απάντηση</a:t>
            </a:r>
            <a:endParaRPr lang="en-US" altLang="en-US" dirty="0">
              <a:solidFill>
                <a:srgbClr val="00FF00"/>
              </a:solidFill>
            </a:endParaRPr>
          </a:p>
        </p:txBody>
      </p:sp>
      <p:pic>
        <p:nvPicPr>
          <p:cNvPr id="15" name="Picture 7">
            <a:extLst>
              <a:ext uri="{FF2B5EF4-FFF2-40B4-BE49-F238E27FC236}">
                <a16:creationId xmlns:a16="http://schemas.microsoft.com/office/drawing/2014/main" id="{19D1A8FB-DE3F-4444-B658-14789C6517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5001" y="5551993"/>
            <a:ext cx="4978400" cy="2946400"/>
          </a:xfrm>
          <a:prstGeom prst="rect">
            <a:avLst/>
          </a:prstGeom>
          <a:noFill/>
          <a:ln w="127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16" name="Line 9">
            <a:extLst>
              <a:ext uri="{FF2B5EF4-FFF2-40B4-BE49-F238E27FC236}">
                <a16:creationId xmlns:a16="http://schemas.microsoft.com/office/drawing/2014/main" id="{832B3409-B0FA-4AA2-A898-DA792817613D}"/>
              </a:ext>
            </a:extLst>
          </p:cNvPr>
          <p:cNvSpPr>
            <a:spLocks noChangeShapeType="1"/>
          </p:cNvSpPr>
          <p:nvPr/>
        </p:nvSpPr>
        <p:spPr bwMode="auto">
          <a:xfrm rot="10800000">
            <a:off x="9194801" y="5856794"/>
            <a:ext cx="1600201" cy="990601"/>
          </a:xfrm>
          <a:prstGeom prst="line">
            <a:avLst/>
          </a:prstGeom>
          <a:noFill/>
          <a:ln w="114300">
            <a:solidFill>
              <a:schemeClr val="bg1"/>
            </a:solidFill>
            <a:miter lim="800000"/>
            <a:headEnd type="stealth" w="med" len="med"/>
            <a:tailEnd/>
          </a:ln>
          <a:extLst>
            <a:ext uri="{909E8E84-426E-40dd-AFC4-6F175D3DCCD1}">
              <a14:hiddenFill xmlns:a14="http://schemas.microsoft.com/office/drawing/2010/main" xmlns="">
                <a:noFill/>
              </a14:hiddenFill>
            </a:ext>
          </a:extLst>
        </p:spPr>
        <p:txBody>
          <a:bodyPr lIns="0" tIns="0" rIns="0" bIns="0"/>
          <a:lstStyle/>
          <a:p>
            <a:pPr algn="ctr" eaLnBrk="1" hangingPunct="1">
              <a:defRPr/>
            </a:pPr>
            <a:endParaRPr lang="en-US" sz="2025"/>
          </a:p>
        </p:txBody>
      </p:sp>
      <p:sp>
        <p:nvSpPr>
          <p:cNvPr id="17" name="TextBox 19">
            <a:extLst>
              <a:ext uri="{FF2B5EF4-FFF2-40B4-BE49-F238E27FC236}">
                <a16:creationId xmlns:a16="http://schemas.microsoft.com/office/drawing/2014/main" id="{F336EF3B-E8D9-4DFE-834E-F75ECFB8B0D2}"/>
              </a:ext>
            </a:extLst>
          </p:cNvPr>
          <p:cNvSpPr txBox="1">
            <a:spLocks noChangeArrowheads="1"/>
          </p:cNvSpPr>
          <p:nvPr/>
        </p:nvSpPr>
        <p:spPr bwMode="auto">
          <a:xfrm>
            <a:off x="8182637" y="6474281"/>
            <a:ext cx="2055371"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l-GR" altLang="en-US" dirty="0">
                <a:solidFill>
                  <a:schemeClr val="bg1"/>
                </a:solidFill>
              </a:rPr>
              <a:t>Ανάλυση/</a:t>
            </a:r>
          </a:p>
          <a:p>
            <a:pPr algn="ctr" eaLnBrk="1" hangingPunct="1">
              <a:defRPr/>
            </a:pPr>
            <a:r>
              <a:rPr lang="el-GR" altLang="en-US" dirty="0">
                <a:solidFill>
                  <a:schemeClr val="bg1"/>
                </a:solidFill>
              </a:rPr>
              <a:t>Απόδοση</a:t>
            </a:r>
            <a:endParaRPr lang="en-US" altLang="en-US" dirty="0">
              <a:solidFill>
                <a:schemeClr val="bg1"/>
              </a:solidFill>
            </a:endParaRPr>
          </a:p>
        </p:txBody>
      </p:sp>
    </p:spTree>
    <p:extLst>
      <p:ext uri="{BB962C8B-B14F-4D97-AF65-F5344CB8AC3E}">
        <p14:creationId xmlns:p14="http://schemas.microsoft.com/office/powerpoint/2010/main" val="1369453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Grp="1" noChangeArrowheads="1"/>
          </p:cNvSpPr>
          <p:nvPr>
            <p:ph type="title"/>
          </p:nvPr>
        </p:nvSpPr>
        <p:spPr>
          <a:xfrm>
            <a:off x="1155700" y="409353"/>
            <a:ext cx="13932000" cy="1692735"/>
          </a:xfrm>
        </p:spPr>
        <p:txBody>
          <a:bodyPr/>
          <a:lstStyle/>
          <a:p>
            <a:pPr eaLnBrk="1" hangingPunct="1">
              <a:defRPr/>
            </a:pPr>
            <a:r>
              <a:rPr lang="el-GR" sz="7401" dirty="0">
                <a:solidFill>
                  <a:srgbClr val="FFD966"/>
                </a:solidFill>
              </a:rPr>
              <a:t>Πρότυπα Διαδικτύου</a:t>
            </a:r>
            <a:endParaRPr lang="en-US" sz="7401" dirty="0">
              <a:solidFill>
                <a:srgbClr val="FFD966"/>
              </a:solidFill>
            </a:endParaRPr>
          </a:p>
        </p:txBody>
      </p:sp>
      <p:sp>
        <p:nvSpPr>
          <p:cNvPr id="52226" name="Rectangle 2"/>
          <p:cNvSpPr>
            <a:spLocks noGrp="1" noChangeArrowheads="1"/>
          </p:cNvSpPr>
          <p:nvPr>
            <p:ph idx="1"/>
          </p:nvPr>
        </p:nvSpPr>
        <p:spPr>
          <a:xfrm>
            <a:off x="945931" y="2306435"/>
            <a:ext cx="7588470" cy="5359401"/>
          </a:xfrm>
        </p:spPr>
        <p:txBody>
          <a:bodyPr/>
          <a:lstStyle/>
          <a:p>
            <a:pPr marL="749309">
              <a:defRPr/>
            </a:pPr>
            <a:r>
              <a:rPr lang="el-GR" altLang="en-US" dirty="0"/>
              <a:t>Τα πρότυπα για όλα τα πρωτόκολλα του Διαδικτύου (εσωτερικές λειτουργίες) αναπτύσσονται από έναν οργανισμό</a:t>
            </a:r>
            <a:endParaRPr lang="en-US" altLang="en-US" dirty="0"/>
          </a:p>
          <a:p>
            <a:pPr marL="749309">
              <a:defRPr/>
            </a:pPr>
            <a:r>
              <a:rPr lang="en-US" altLang="en-US" dirty="0"/>
              <a:t>Internet Engineering Task Force (IETF)</a:t>
            </a:r>
            <a:r>
              <a:rPr lang="el-GR" altLang="en-US" dirty="0"/>
              <a:t> - Ομάδα Εργασίας Μηχανικής Διαδικτύου</a:t>
            </a:r>
            <a:endParaRPr lang="en-US" altLang="en-US" dirty="0"/>
          </a:p>
          <a:p>
            <a:pPr marL="749309">
              <a:defRPr/>
            </a:pPr>
            <a:r>
              <a:rPr lang="en-US" altLang="en-US" dirty="0" err="1"/>
              <a:t>www.ietf.org</a:t>
            </a:r>
            <a:endParaRPr lang="en-US" altLang="en-US" dirty="0"/>
          </a:p>
          <a:p>
            <a:pPr marL="749309">
              <a:defRPr/>
            </a:pPr>
            <a:r>
              <a:rPr lang="el-GR" altLang="en-US" dirty="0"/>
              <a:t>Τα πρότυπα ονομάζονται «RFC» - «Αίτημα για σχόλια»</a:t>
            </a:r>
            <a:endParaRPr lang="en-US" altLang="en-US" dirty="0"/>
          </a:p>
        </p:txBody>
      </p:sp>
      <p:sp>
        <p:nvSpPr>
          <p:cNvPr id="18435" name="Rectangle 3"/>
          <p:cNvSpPr>
            <a:spLocks/>
          </p:cNvSpPr>
          <p:nvPr/>
        </p:nvSpPr>
        <p:spPr bwMode="auto">
          <a:xfrm>
            <a:off x="8923941" y="7466913"/>
            <a:ext cx="6623609"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nchor="ctr">
            <a:spAutoFit/>
          </a:bodyPr>
          <a:lstStyle>
            <a:lvl1pPr>
              <a:spcBef>
                <a:spcPts val="1300"/>
              </a:spcBef>
              <a:buSzPct val="171000"/>
              <a:buFont typeface="Gill Sans" charset="0"/>
              <a:buChar char="•"/>
              <a:defRPr sz="2100">
                <a:solidFill>
                  <a:schemeClr val="tx1"/>
                </a:solidFill>
                <a:latin typeface="Gill Sans" charset="0"/>
                <a:ea typeface="ヒラギノ角ゴ ProN W3" charset="-128"/>
                <a:sym typeface="Gill Sans" charset="0"/>
              </a:defRPr>
            </a:lvl1pPr>
            <a:lvl2pPr marL="742950" indent="-285750">
              <a:spcBef>
                <a:spcPts val="1300"/>
              </a:spcBef>
              <a:buSzPct val="171000"/>
              <a:buFont typeface="Gill Sans" charset="0"/>
              <a:buChar char="•"/>
              <a:defRPr sz="2100">
                <a:solidFill>
                  <a:schemeClr val="tx1"/>
                </a:solidFill>
                <a:latin typeface="Gill Sans" charset="0"/>
                <a:ea typeface="ヒラギノ角ゴ ProN W3" charset="-128"/>
                <a:sym typeface="Gill Sans" charset="0"/>
              </a:defRPr>
            </a:lvl2pPr>
            <a:lvl3pPr marL="1143000" indent="-228600">
              <a:spcBef>
                <a:spcPts val="1300"/>
              </a:spcBef>
              <a:buSzPct val="171000"/>
              <a:buFont typeface="Gill Sans" charset="0"/>
              <a:buChar char="•"/>
              <a:defRPr sz="2100">
                <a:solidFill>
                  <a:schemeClr val="tx1"/>
                </a:solidFill>
                <a:latin typeface="Gill Sans" charset="0"/>
                <a:ea typeface="ヒラギノ角ゴ ProN W3" charset="-128"/>
                <a:sym typeface="Gill Sans" charset="0"/>
              </a:defRPr>
            </a:lvl3pPr>
            <a:lvl4pPr marL="1600200" indent="-228600">
              <a:spcBef>
                <a:spcPts val="1300"/>
              </a:spcBef>
              <a:buSzPct val="171000"/>
              <a:buFont typeface="Gill Sans" charset="0"/>
              <a:buChar char="•"/>
              <a:defRPr sz="2100">
                <a:solidFill>
                  <a:schemeClr val="tx1"/>
                </a:solidFill>
                <a:latin typeface="Gill Sans" charset="0"/>
                <a:ea typeface="ヒラギノ角ゴ ProN W3" charset="-128"/>
                <a:sym typeface="Gill Sans" charset="0"/>
              </a:defRPr>
            </a:lvl4pPr>
            <a:lvl5pPr marL="2057400" indent="-228600">
              <a:spcBef>
                <a:spcPts val="1300"/>
              </a:spcBef>
              <a:buSzPct val="171000"/>
              <a:buFont typeface="Gill Sans" charset="0"/>
              <a:buChar char="•"/>
              <a:defRPr sz="2100">
                <a:solidFill>
                  <a:schemeClr val="tx1"/>
                </a:solidFill>
                <a:latin typeface="Gill Sans" charset="0"/>
                <a:ea typeface="ヒラギノ角ゴ ProN W3" charset="-128"/>
                <a:sym typeface="Gill Sans" charset="0"/>
              </a:defRPr>
            </a:lvl5pPr>
            <a:lvl6pPr marL="2514600" indent="-228600" eaLnBrk="0" fontAlgn="base" hangingPunct="0">
              <a:spcBef>
                <a:spcPts val="1300"/>
              </a:spcBef>
              <a:spcAft>
                <a:spcPct val="0"/>
              </a:spcAft>
              <a:buSzPct val="171000"/>
              <a:buFont typeface="Gill Sans" charset="0"/>
              <a:buChar char="•"/>
              <a:defRPr sz="2100">
                <a:solidFill>
                  <a:schemeClr val="tx1"/>
                </a:solidFill>
                <a:latin typeface="Gill Sans" charset="0"/>
                <a:ea typeface="ヒラギノ角ゴ ProN W3" charset="-128"/>
                <a:sym typeface="Gill Sans" charset="0"/>
              </a:defRPr>
            </a:lvl6pPr>
            <a:lvl7pPr marL="2971800" indent="-228600" eaLnBrk="0" fontAlgn="base" hangingPunct="0">
              <a:spcBef>
                <a:spcPts val="1300"/>
              </a:spcBef>
              <a:spcAft>
                <a:spcPct val="0"/>
              </a:spcAft>
              <a:buSzPct val="171000"/>
              <a:buFont typeface="Gill Sans" charset="0"/>
              <a:buChar char="•"/>
              <a:defRPr sz="2100">
                <a:solidFill>
                  <a:schemeClr val="tx1"/>
                </a:solidFill>
                <a:latin typeface="Gill Sans" charset="0"/>
                <a:ea typeface="ヒラギノ角ゴ ProN W3" charset="-128"/>
                <a:sym typeface="Gill Sans" charset="0"/>
              </a:defRPr>
            </a:lvl7pPr>
            <a:lvl8pPr marL="3429000" indent="-228600" eaLnBrk="0" fontAlgn="base" hangingPunct="0">
              <a:spcBef>
                <a:spcPts val="1300"/>
              </a:spcBef>
              <a:spcAft>
                <a:spcPct val="0"/>
              </a:spcAft>
              <a:buSzPct val="171000"/>
              <a:buFont typeface="Gill Sans" charset="0"/>
              <a:buChar char="•"/>
              <a:defRPr sz="2100">
                <a:solidFill>
                  <a:schemeClr val="tx1"/>
                </a:solidFill>
                <a:latin typeface="Gill Sans" charset="0"/>
                <a:ea typeface="ヒラギノ角ゴ ProN W3" charset="-128"/>
                <a:sym typeface="Gill Sans" charset="0"/>
              </a:defRPr>
            </a:lvl8pPr>
            <a:lvl9pPr marL="3886200" indent="-228600" eaLnBrk="0" fontAlgn="base" hangingPunct="0">
              <a:spcBef>
                <a:spcPts val="1300"/>
              </a:spcBef>
              <a:spcAft>
                <a:spcPct val="0"/>
              </a:spcAft>
              <a:buSzPct val="171000"/>
              <a:buFont typeface="Gill Sans" charset="0"/>
              <a:buChar char="•"/>
              <a:defRPr sz="2100">
                <a:solidFill>
                  <a:schemeClr val="tx1"/>
                </a:solidFill>
                <a:latin typeface="Gill Sans" charset="0"/>
                <a:ea typeface="ヒラギノ角ゴ ProN W3" charset="-128"/>
                <a:sym typeface="Gill Sans" charset="0"/>
              </a:defRPr>
            </a:lvl9pPr>
          </a:lstStyle>
          <a:p>
            <a:pPr algn="ctr" eaLnBrk="1" hangingPunct="1">
              <a:spcBef>
                <a:spcPct val="0"/>
              </a:spcBef>
              <a:buSzTx/>
              <a:buFontTx/>
              <a:buNone/>
            </a:pPr>
            <a:r>
              <a:rPr lang="el-GR" altLang="en-US" sz="3200" dirty="0">
                <a:solidFill>
                  <a:srgbClr val="FFFF00"/>
                </a:solidFill>
                <a:ea typeface="ＭＳ Ｐゴシック" charset="-128"/>
              </a:rPr>
              <a:t>Πηγή</a:t>
            </a:r>
            <a:r>
              <a:rPr lang="en-US" altLang="en-US" sz="3200" dirty="0">
                <a:solidFill>
                  <a:srgbClr val="FFFF00"/>
                </a:solidFill>
                <a:ea typeface="ＭＳ Ｐゴシック" charset="-128"/>
              </a:rPr>
              <a:t>: </a:t>
            </a:r>
            <a:r>
              <a:rPr lang="en-US" altLang="en-US" sz="3200" u="sng" dirty="0">
                <a:solidFill>
                  <a:srgbClr val="FFFF00"/>
                </a:solidFill>
                <a:ea typeface="ＭＳ Ｐゴシック" charset="-128"/>
                <a:hlinkClick r:id="rId3"/>
              </a:rPr>
              <a:t>http://tools.ietf.org/html/rfc791</a:t>
            </a:r>
            <a:r>
              <a:rPr lang="en-US" altLang="en-US" sz="3200" dirty="0">
                <a:solidFill>
                  <a:srgbClr val="FFFF00"/>
                </a:solidFill>
                <a:ea typeface="ＭＳ Ｐゴシック" charset="-128"/>
              </a:rPr>
              <a:t> </a:t>
            </a:r>
          </a:p>
        </p:txBody>
      </p:sp>
      <p:pic>
        <p:nvPicPr>
          <p:cNvPr id="184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4912" y="2794000"/>
            <a:ext cx="6578599" cy="25315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1843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46445" y="5827891"/>
            <a:ext cx="6587067" cy="1233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Tree>
    <p:extLst>
      <p:ext uri="{BB962C8B-B14F-4D97-AF65-F5344CB8AC3E}">
        <p14:creationId xmlns:p14="http://schemas.microsoft.com/office/powerpoint/2010/main" val="15740794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0787" y="761261"/>
            <a:ext cx="7597422" cy="69793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36866" name="Rectangle 2"/>
          <p:cNvSpPr>
            <a:spLocks/>
          </p:cNvSpPr>
          <p:nvPr/>
        </p:nvSpPr>
        <p:spPr bwMode="auto">
          <a:xfrm>
            <a:off x="1770408" y="8239303"/>
            <a:ext cx="11729868" cy="6208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a:solidFill>
                  <a:srgbClr val="00FF00"/>
                </a:solidFill>
                <a:latin typeface="+mj-lt"/>
                <a:ea typeface="ＭＳ Ｐゴシック" charset="-128"/>
              </a:rPr>
              <a:t>http://www.w3.org/Protocols/rfc2616/rfc2616.txt</a:t>
            </a:r>
          </a:p>
        </p:txBody>
      </p:sp>
    </p:spTree>
    <p:extLst>
      <p:ext uri="{BB962C8B-B14F-4D97-AF65-F5344CB8AC3E}">
        <p14:creationId xmlns:p14="http://schemas.microsoft.com/office/powerpoint/2010/main" val="1869892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4668" y="778934"/>
            <a:ext cx="13653911" cy="74337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Tree>
    <p:extLst>
      <p:ext uri="{BB962C8B-B14F-4D97-AF65-F5344CB8AC3E}">
        <p14:creationId xmlns:p14="http://schemas.microsoft.com/office/powerpoint/2010/main" val="2629511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Grp="1" noChangeArrowheads="1"/>
          </p:cNvSpPr>
          <p:nvPr>
            <p:ph type="title"/>
          </p:nvPr>
        </p:nvSpPr>
        <p:spPr/>
        <p:txBody>
          <a:bodyPr/>
          <a:lstStyle/>
          <a:p>
            <a:pPr eaLnBrk="1" hangingPunct="1">
              <a:defRPr/>
            </a:pPr>
            <a:r>
              <a:rPr lang="el-GR" sz="7401" dirty="0">
                <a:solidFill>
                  <a:srgbClr val="00FF00"/>
                </a:solidFill>
              </a:rPr>
              <a:t>Υποβολή Αιτήματος </a:t>
            </a:r>
            <a:r>
              <a:rPr lang="en-US" sz="7401" dirty="0">
                <a:solidFill>
                  <a:srgbClr val="00FF00"/>
                </a:solidFill>
              </a:rPr>
              <a:t>HTTP</a:t>
            </a:r>
          </a:p>
        </p:txBody>
      </p:sp>
      <p:sp>
        <p:nvSpPr>
          <p:cNvPr id="55298" name="Rectangle 2"/>
          <p:cNvSpPr>
            <a:spLocks noGrp="1" noChangeArrowheads="1"/>
          </p:cNvSpPr>
          <p:nvPr>
            <p:ph idx="1"/>
          </p:nvPr>
        </p:nvSpPr>
        <p:spPr/>
        <p:txBody>
          <a:bodyPr/>
          <a:lstStyle/>
          <a:p>
            <a:pPr marL="749309">
              <a:defRPr/>
            </a:pPr>
            <a:r>
              <a:rPr lang="el-GR" sz="3401" dirty="0"/>
              <a:t>Σύνδεση σε διακομιστή όπως ο «</a:t>
            </a:r>
            <a:r>
              <a:rPr lang="en-US" sz="3401" dirty="0">
                <a:solidFill>
                  <a:srgbClr val="FFFF00"/>
                </a:solidFill>
              </a:rPr>
              <a:t>www.dr-chuck.com</a:t>
            </a:r>
            <a:r>
              <a:rPr lang="el-GR" sz="3401" dirty="0"/>
              <a:t>»</a:t>
            </a:r>
            <a:endParaRPr lang="en-US" sz="3401" dirty="0"/>
          </a:p>
          <a:p>
            <a:pPr marL="749309">
              <a:defRPr/>
            </a:pPr>
            <a:r>
              <a:rPr lang="el-GR" sz="3401" dirty="0"/>
              <a:t>Αίτημα ενός εγγράφου (ή του προεπιλεγμένου εγγράφου)</a:t>
            </a:r>
            <a:endParaRPr lang="en-US" sz="3401" dirty="0"/>
          </a:p>
          <a:p>
            <a:pPr marL="1638321" lvl="3">
              <a:defRPr/>
            </a:pPr>
            <a:r>
              <a:rPr lang="en-US" sz="3401" dirty="0">
                <a:solidFill>
                  <a:srgbClr val="00FF00"/>
                </a:solidFill>
              </a:rPr>
              <a:t> GET http://</a:t>
            </a:r>
            <a:r>
              <a:rPr lang="en-US" sz="3401" dirty="0" err="1">
                <a:solidFill>
                  <a:srgbClr val="00FF00"/>
                </a:solidFill>
              </a:rPr>
              <a:t>www.dr-chuck.com</a:t>
            </a:r>
            <a:r>
              <a:rPr lang="en-US" sz="3401" dirty="0">
                <a:solidFill>
                  <a:srgbClr val="00FF00"/>
                </a:solidFill>
              </a:rPr>
              <a:t>/page1.htm HTTP/1.0</a:t>
            </a:r>
          </a:p>
          <a:p>
            <a:pPr marL="1638321" lvl="3">
              <a:defRPr/>
            </a:pPr>
            <a:r>
              <a:rPr lang="en-US" sz="3401" dirty="0">
                <a:solidFill>
                  <a:srgbClr val="00FF00"/>
                </a:solidFill>
              </a:rPr>
              <a:t> GET http://</a:t>
            </a:r>
            <a:r>
              <a:rPr lang="en-US" sz="3401" dirty="0" err="1">
                <a:solidFill>
                  <a:srgbClr val="00FF00"/>
                </a:solidFill>
              </a:rPr>
              <a:t>www.mlive.com</a:t>
            </a:r>
            <a:r>
              <a:rPr lang="en-US" sz="3401" dirty="0">
                <a:solidFill>
                  <a:srgbClr val="00FF00"/>
                </a:solidFill>
              </a:rPr>
              <a:t>/</a:t>
            </a:r>
            <a:r>
              <a:rPr lang="en-US" sz="3401" dirty="0" err="1">
                <a:solidFill>
                  <a:srgbClr val="00FF00"/>
                </a:solidFill>
              </a:rPr>
              <a:t>ann</a:t>
            </a:r>
            <a:r>
              <a:rPr lang="en-US" sz="3401" dirty="0">
                <a:solidFill>
                  <a:srgbClr val="00FF00"/>
                </a:solidFill>
              </a:rPr>
              <a:t>-arbor/ HTTP/1.0</a:t>
            </a:r>
          </a:p>
          <a:p>
            <a:pPr marL="1638321" lvl="3">
              <a:defRPr/>
            </a:pPr>
            <a:r>
              <a:rPr lang="en-US" sz="3401" dirty="0">
                <a:solidFill>
                  <a:srgbClr val="00FF00"/>
                </a:solidFill>
              </a:rPr>
              <a:t> GET http://</a:t>
            </a:r>
            <a:r>
              <a:rPr lang="en-US" sz="3401" dirty="0" err="1">
                <a:solidFill>
                  <a:srgbClr val="00FF00"/>
                </a:solidFill>
              </a:rPr>
              <a:t>www.facebook.com</a:t>
            </a:r>
            <a:r>
              <a:rPr lang="en-US" sz="3401" dirty="0">
                <a:solidFill>
                  <a:srgbClr val="00FF00"/>
                </a:solidFill>
              </a:rPr>
              <a:t> HTTP/1.0</a:t>
            </a:r>
          </a:p>
        </p:txBody>
      </p:sp>
    </p:spTree>
    <p:extLst>
      <p:ext uri="{BB962C8B-B14F-4D97-AF65-F5344CB8AC3E}">
        <p14:creationId xmlns:p14="http://schemas.microsoft.com/office/powerpoint/2010/main" val="64703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13072533" y="1780823"/>
            <a:ext cx="1752601" cy="2819399"/>
          </a:xfrm>
          <a:prstGeom prst="rect">
            <a:avLst/>
          </a:prstGeom>
          <a:solidFill>
            <a:srgbClr val="FFFF00">
              <a:alpha val="47058"/>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endParaRPr lang="en-US" altLang="en-US"/>
          </a:p>
        </p:txBody>
      </p:sp>
      <p:sp>
        <p:nvSpPr>
          <p:cNvPr id="39938" name="Rectangle 1"/>
          <p:cNvSpPr>
            <a:spLocks/>
          </p:cNvSpPr>
          <p:nvPr/>
        </p:nvSpPr>
        <p:spPr bwMode="auto">
          <a:xfrm>
            <a:off x="453373" y="1219448"/>
            <a:ext cx="12877801" cy="68941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eaLnBrk="1" hangingPunct="1">
              <a:defRPr/>
            </a:pPr>
            <a:r>
              <a:rPr lang="en-US" altLang="en-US" sz="3200" dirty="0">
                <a:solidFill>
                  <a:schemeClr val="bg1">
                    <a:lumMod val="65000"/>
                  </a:schemeClr>
                </a:solidFill>
                <a:latin typeface="Courier" charset="0"/>
                <a:ea typeface="ＭＳ Ｐゴシック" charset="-128"/>
              </a:rPr>
              <a:t>$</a:t>
            </a:r>
            <a:r>
              <a:rPr lang="en-US" altLang="en-US" sz="2800" dirty="0">
                <a:solidFill>
                  <a:schemeClr val="tx1"/>
                </a:solidFill>
                <a:latin typeface="Courier" charset="0"/>
                <a:ea typeface="ＭＳ Ｐゴシック" charset="-128"/>
              </a:rPr>
              <a:t> </a:t>
            </a:r>
            <a:r>
              <a:rPr lang="en-US" altLang="en-US" sz="2800" dirty="0">
                <a:solidFill>
                  <a:srgbClr val="FFFF00"/>
                </a:solidFill>
                <a:latin typeface="Courier" charset="0"/>
                <a:ea typeface="ＭＳ Ｐゴシック" charset="-128"/>
              </a:rPr>
              <a:t>telnet </a:t>
            </a:r>
            <a:r>
              <a:rPr lang="en-US" altLang="en-US" sz="2800" dirty="0" err="1">
                <a:solidFill>
                  <a:srgbClr val="FFFF00"/>
                </a:solidFill>
                <a:latin typeface="Courier" charset="0"/>
                <a:ea typeface="ＭＳ Ｐゴシック" charset="-128"/>
              </a:rPr>
              <a:t>www.dr-chuck.com</a:t>
            </a:r>
            <a:r>
              <a:rPr lang="en-US" altLang="en-US" sz="2800" dirty="0">
                <a:solidFill>
                  <a:srgbClr val="FFFF00"/>
                </a:solidFill>
                <a:latin typeface="Courier" charset="0"/>
                <a:ea typeface="ＭＳ Ｐゴシック" charset="-128"/>
              </a:rPr>
              <a:t> 80</a:t>
            </a:r>
          </a:p>
          <a:p>
            <a:pPr eaLnBrk="1" hangingPunct="1">
              <a:defRPr/>
            </a:pPr>
            <a:r>
              <a:rPr lang="en-US" altLang="en-US" sz="2800" dirty="0">
                <a:solidFill>
                  <a:schemeClr val="bg1">
                    <a:lumMod val="75000"/>
                  </a:schemeClr>
                </a:solidFill>
                <a:latin typeface="Courier" charset="0"/>
                <a:ea typeface="ＭＳ Ｐゴシック" charset="-128"/>
              </a:rPr>
              <a:t>Trying 74.208.28.177...</a:t>
            </a:r>
          </a:p>
          <a:p>
            <a:pPr eaLnBrk="1" hangingPunct="1">
              <a:defRPr/>
            </a:pPr>
            <a:r>
              <a:rPr lang="en-US" altLang="en-US" sz="2800" dirty="0">
                <a:solidFill>
                  <a:schemeClr val="bg1">
                    <a:lumMod val="75000"/>
                  </a:schemeClr>
                </a:solidFill>
                <a:latin typeface="Courier" charset="0"/>
                <a:ea typeface="ＭＳ Ｐゴシック" charset="-128"/>
              </a:rPr>
              <a:t>Connected to </a:t>
            </a:r>
            <a:r>
              <a:rPr lang="en-US" altLang="en-US" sz="2800" dirty="0" err="1">
                <a:solidFill>
                  <a:schemeClr val="bg1">
                    <a:lumMod val="75000"/>
                  </a:schemeClr>
                </a:solidFill>
                <a:latin typeface="Courier" charset="0"/>
                <a:ea typeface="ＭＳ Ｐゴシック" charset="-128"/>
              </a:rPr>
              <a:t>www.dr-chuck.com.Escape</a:t>
            </a:r>
            <a:r>
              <a:rPr lang="en-US" altLang="en-US" sz="2800" dirty="0">
                <a:solidFill>
                  <a:schemeClr val="bg1">
                    <a:lumMod val="75000"/>
                  </a:schemeClr>
                </a:solidFill>
                <a:latin typeface="Courier" charset="0"/>
                <a:ea typeface="ＭＳ Ｐゴシック" charset="-128"/>
              </a:rPr>
              <a:t> character is '^]'.</a:t>
            </a:r>
          </a:p>
          <a:p>
            <a:pPr eaLnBrk="1" hangingPunct="1">
              <a:defRPr/>
            </a:pPr>
            <a:r>
              <a:rPr lang="en-US" altLang="en-US" sz="2800" dirty="0">
                <a:solidFill>
                  <a:srgbClr val="00FF00"/>
                </a:solidFill>
                <a:latin typeface="Courier" charset="0"/>
                <a:ea typeface="ＭＳ Ｐゴシック" charset="-128"/>
              </a:rPr>
              <a:t>GET http://</a:t>
            </a:r>
            <a:r>
              <a:rPr lang="en-US" altLang="en-US" sz="2800" dirty="0" err="1">
                <a:solidFill>
                  <a:srgbClr val="00FF00"/>
                </a:solidFill>
                <a:latin typeface="Courier" charset="0"/>
                <a:ea typeface="ＭＳ Ｐゴシック" charset="-128"/>
              </a:rPr>
              <a:t>www.dr-chuck.com</a:t>
            </a:r>
            <a:r>
              <a:rPr lang="en-US" altLang="en-US" sz="2800" dirty="0">
                <a:solidFill>
                  <a:srgbClr val="00FF00"/>
                </a:solidFill>
                <a:latin typeface="Courier" charset="0"/>
                <a:ea typeface="ＭＳ Ｐゴシック" charset="-128"/>
              </a:rPr>
              <a:t>/page1.htm HTTP/1.0</a:t>
            </a:r>
          </a:p>
          <a:p>
            <a:pPr eaLnBrk="1" hangingPunct="1">
              <a:defRPr/>
            </a:pPr>
            <a:endParaRPr lang="en-US" altLang="en-US" sz="2800" dirty="0">
              <a:solidFill>
                <a:schemeClr val="tx1"/>
              </a:solidFill>
              <a:latin typeface="Courier" charset="0"/>
              <a:ea typeface="ＭＳ Ｐゴシック" charset="-128"/>
            </a:endParaRPr>
          </a:p>
          <a:p>
            <a:pPr eaLnBrk="1" hangingPunct="1">
              <a:defRPr/>
            </a:pPr>
            <a:r>
              <a:rPr lang="en-US" altLang="en-US" sz="2800" dirty="0">
                <a:solidFill>
                  <a:srgbClr val="FF00FF"/>
                </a:solidFill>
                <a:latin typeface="Courier" charset="0"/>
                <a:ea typeface="ＭＳ Ｐゴシック" charset="-128"/>
              </a:rPr>
              <a:t>HTTP/1.1 200 OK</a:t>
            </a:r>
          </a:p>
          <a:p>
            <a:pPr eaLnBrk="1" hangingPunct="1">
              <a:defRPr/>
            </a:pPr>
            <a:r>
              <a:rPr lang="en-US" altLang="en-US" sz="2800" dirty="0">
                <a:solidFill>
                  <a:srgbClr val="FF00FF"/>
                </a:solidFill>
                <a:latin typeface="Courier" charset="0"/>
                <a:ea typeface="ＭＳ Ｐゴシック" charset="-128"/>
              </a:rPr>
              <a:t>Date: Thu, 08 Jan 2015 01:57:52 GMT</a:t>
            </a:r>
          </a:p>
          <a:p>
            <a:pPr eaLnBrk="1" hangingPunct="1">
              <a:defRPr/>
            </a:pPr>
            <a:r>
              <a:rPr lang="en-US" altLang="en-US" sz="2800" dirty="0">
                <a:solidFill>
                  <a:srgbClr val="FF00FF"/>
                </a:solidFill>
                <a:latin typeface="Courier" charset="0"/>
                <a:ea typeface="ＭＳ Ｐゴシック" charset="-128"/>
              </a:rPr>
              <a:t>Last-Modified: Sun, 19 Jan 2014 14:25:43 GMT</a:t>
            </a:r>
          </a:p>
          <a:p>
            <a:pPr eaLnBrk="1" hangingPunct="1">
              <a:defRPr/>
            </a:pPr>
            <a:r>
              <a:rPr lang="en-US" altLang="en-US" sz="2800" dirty="0">
                <a:solidFill>
                  <a:srgbClr val="FF00FF"/>
                </a:solidFill>
                <a:latin typeface="Courier" charset="0"/>
                <a:ea typeface="ＭＳ Ｐゴシック" charset="-128"/>
              </a:rPr>
              <a:t>Connection: close</a:t>
            </a:r>
          </a:p>
          <a:p>
            <a:pPr eaLnBrk="1" hangingPunct="1">
              <a:defRPr/>
            </a:pPr>
            <a:r>
              <a:rPr lang="en-US" altLang="en-US" sz="2800" dirty="0">
                <a:solidFill>
                  <a:srgbClr val="FF00FF"/>
                </a:solidFill>
                <a:latin typeface="Courier" charset="0"/>
                <a:ea typeface="ＭＳ Ｐゴシック" charset="-128"/>
              </a:rPr>
              <a:t>Content-Type: text/html</a:t>
            </a:r>
          </a:p>
          <a:p>
            <a:pPr eaLnBrk="1" hangingPunct="1">
              <a:defRPr/>
            </a:pPr>
            <a:endParaRPr lang="en-US" altLang="en-US" sz="2800" dirty="0">
              <a:solidFill>
                <a:srgbClr val="FF00FF"/>
              </a:solidFill>
              <a:latin typeface="Courier" charset="0"/>
              <a:ea typeface="ＭＳ Ｐゴシック" charset="-128"/>
            </a:endParaRPr>
          </a:p>
          <a:p>
            <a:pPr eaLnBrk="1" hangingPunct="1">
              <a:defRPr/>
            </a:pPr>
            <a:r>
              <a:rPr lang="en-US" altLang="en-US" sz="2800" dirty="0">
                <a:solidFill>
                  <a:srgbClr val="66FFCC"/>
                </a:solidFill>
                <a:latin typeface="Courier" charset="0"/>
                <a:ea typeface="ＭＳ Ｐゴシック" charset="-128"/>
              </a:rPr>
              <a:t>&lt;h1&gt;The First Page&lt;/h1&gt;</a:t>
            </a:r>
          </a:p>
          <a:p>
            <a:pPr eaLnBrk="1" hangingPunct="1">
              <a:defRPr/>
            </a:pPr>
            <a:r>
              <a:rPr lang="en-US" altLang="en-US" sz="2800" dirty="0">
                <a:solidFill>
                  <a:srgbClr val="66FFCC"/>
                </a:solidFill>
                <a:latin typeface="Courier" charset="0"/>
                <a:ea typeface="ＭＳ Ｐゴシック" charset="-128"/>
              </a:rPr>
              <a:t>&lt;p&gt;If you like, you can switch to </a:t>
            </a:r>
          </a:p>
          <a:p>
            <a:pPr eaLnBrk="1" hangingPunct="1">
              <a:defRPr/>
            </a:pPr>
            <a:r>
              <a:rPr lang="en-US" altLang="en-US" sz="2800" dirty="0">
                <a:solidFill>
                  <a:srgbClr val="66FFCC"/>
                </a:solidFill>
                <a:latin typeface="Courier" charset="0"/>
                <a:ea typeface="ＭＳ Ｐゴシック" charset="-128"/>
              </a:rPr>
              <a:t>the &lt;a </a:t>
            </a:r>
            <a:r>
              <a:rPr lang="en-US" altLang="en-US" sz="2800" dirty="0" err="1">
                <a:solidFill>
                  <a:srgbClr val="66FFCC"/>
                </a:solidFill>
                <a:latin typeface="Courier" charset="0"/>
                <a:ea typeface="ＭＳ Ｐゴシック" charset="-128"/>
              </a:rPr>
              <a:t>href</a:t>
            </a:r>
            <a:r>
              <a:rPr lang="en-US" altLang="en-US" sz="2800" dirty="0">
                <a:solidFill>
                  <a:srgbClr val="66FFCC"/>
                </a:solidFill>
                <a:latin typeface="Courier" charset="0"/>
                <a:ea typeface="ＭＳ Ｐゴシック" charset="-128"/>
              </a:rPr>
              <a:t>="http://</a:t>
            </a:r>
            <a:r>
              <a:rPr lang="en-US" altLang="en-US" sz="2800" dirty="0" err="1">
                <a:solidFill>
                  <a:srgbClr val="66FFCC"/>
                </a:solidFill>
                <a:latin typeface="Courier" charset="0"/>
                <a:ea typeface="ＭＳ Ｐゴシック" charset="-128"/>
              </a:rPr>
              <a:t>www.dr-chuck.com</a:t>
            </a:r>
            <a:r>
              <a:rPr lang="en-US" altLang="en-US" sz="2800" dirty="0">
                <a:solidFill>
                  <a:srgbClr val="66FFCC"/>
                </a:solidFill>
                <a:latin typeface="Courier" charset="0"/>
                <a:ea typeface="ＭＳ Ｐゴシック" charset="-128"/>
              </a:rPr>
              <a:t>/page2.htm"&gt;Second </a:t>
            </a:r>
            <a:br>
              <a:rPr lang="en-US" altLang="en-US" sz="2800" dirty="0">
                <a:solidFill>
                  <a:srgbClr val="66FFCC"/>
                </a:solidFill>
                <a:latin typeface="Courier" charset="0"/>
                <a:ea typeface="ＭＳ Ｐゴシック" charset="-128"/>
              </a:rPr>
            </a:br>
            <a:r>
              <a:rPr lang="en-US" altLang="en-US" sz="2800" dirty="0">
                <a:solidFill>
                  <a:srgbClr val="66FFCC"/>
                </a:solidFill>
                <a:latin typeface="Courier" charset="0"/>
                <a:ea typeface="ＭＳ Ｐゴシック" charset="-128"/>
              </a:rPr>
              <a:t>Page&lt;/a&gt;.&lt;/p&gt;</a:t>
            </a:r>
          </a:p>
          <a:p>
            <a:pPr eaLnBrk="1" hangingPunct="1">
              <a:defRPr/>
            </a:pPr>
            <a:r>
              <a:rPr lang="en-US" altLang="en-US" sz="2800" dirty="0">
                <a:solidFill>
                  <a:schemeClr val="bg1"/>
                </a:solidFill>
                <a:latin typeface="Courier" charset="0"/>
                <a:ea typeface="ＭＳ Ｐゴシック" charset="-128"/>
              </a:rPr>
              <a:t>Connection closed by foreign host.</a:t>
            </a:r>
          </a:p>
        </p:txBody>
      </p:sp>
      <p:sp>
        <p:nvSpPr>
          <p:cNvPr id="39939" name="Rectangle 5"/>
          <p:cNvSpPr>
            <a:spLocks/>
          </p:cNvSpPr>
          <p:nvPr/>
        </p:nvSpPr>
        <p:spPr bwMode="auto">
          <a:xfrm>
            <a:off x="11957113" y="4022424"/>
            <a:ext cx="4078040" cy="1846659"/>
          </a:xfrm>
          <a:prstGeom prst="rect">
            <a:avLst/>
          </a:prstGeom>
          <a:solidFill>
            <a:srgbClr val="FFFF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l-GR" altLang="en-US" sz="6000" dirty="0">
                <a:solidFill>
                  <a:srgbClr val="0000FF"/>
                </a:solidFill>
                <a:ea typeface="ＭＳ Ｐゴシック" charset="-128"/>
              </a:rPr>
              <a:t> Πρόγραμμα </a:t>
            </a:r>
          </a:p>
          <a:p>
            <a:pPr algn="ctr" eaLnBrk="1" hangingPunct="1">
              <a:defRPr/>
            </a:pPr>
            <a:r>
              <a:rPr lang="el-GR" altLang="en-US" sz="6000" dirty="0">
                <a:solidFill>
                  <a:srgbClr val="0000FF"/>
                </a:solidFill>
                <a:ea typeface="ＭＳ Ｐゴシック" charset="-128"/>
              </a:rPr>
              <a:t>Περιήγησης</a:t>
            </a:r>
            <a:endParaRPr lang="en-US" altLang="en-US" sz="6000" dirty="0">
              <a:solidFill>
                <a:srgbClr val="0000FF"/>
              </a:solidFill>
              <a:ea typeface="ＭＳ Ｐゴシック" charset="-128"/>
            </a:endParaRPr>
          </a:p>
        </p:txBody>
      </p:sp>
      <p:sp>
        <p:nvSpPr>
          <p:cNvPr id="39940" name="Rectangle 6"/>
          <p:cNvSpPr>
            <a:spLocks/>
          </p:cNvSpPr>
          <p:nvPr/>
        </p:nvSpPr>
        <p:spPr bwMode="auto">
          <a:xfrm>
            <a:off x="12118080" y="523172"/>
            <a:ext cx="3686907" cy="1600438"/>
          </a:xfrm>
          <a:prstGeom prst="rect">
            <a:avLst/>
          </a:prstGeom>
          <a:solidFill>
            <a:srgbClr val="FFFF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l-GR" altLang="en-US" sz="5200" dirty="0">
                <a:solidFill>
                  <a:srgbClr val="0000FF"/>
                </a:solidFill>
                <a:ea typeface="ＭＳ Ｐゴシック" charset="-128"/>
              </a:rPr>
              <a:t> Διακομιστής </a:t>
            </a:r>
          </a:p>
          <a:p>
            <a:pPr algn="ctr" eaLnBrk="1" hangingPunct="1">
              <a:defRPr/>
            </a:pPr>
            <a:r>
              <a:rPr lang="el-GR" altLang="en-US" sz="5200" dirty="0">
                <a:solidFill>
                  <a:srgbClr val="0000FF"/>
                </a:solidFill>
                <a:ea typeface="ＭＳ Ｐゴシック" charset="-128"/>
              </a:rPr>
              <a:t>Ιστού</a:t>
            </a:r>
            <a:endParaRPr lang="en-US" altLang="en-US" sz="5200" dirty="0">
              <a:solidFill>
                <a:srgbClr val="0000FF"/>
              </a:solidFill>
              <a:ea typeface="ＭＳ Ｐゴシック" charset="-128"/>
            </a:endParaRPr>
          </a:p>
        </p:txBody>
      </p:sp>
      <p:sp>
        <p:nvSpPr>
          <p:cNvPr id="39941" name="Line 7"/>
          <p:cNvSpPr>
            <a:spLocks noChangeShapeType="1"/>
          </p:cNvSpPr>
          <p:nvPr/>
        </p:nvSpPr>
        <p:spPr bwMode="auto">
          <a:xfrm flipH="1">
            <a:off x="13422489" y="2063045"/>
            <a:ext cx="22578" cy="2065867"/>
          </a:xfrm>
          <a:prstGeom prst="line">
            <a:avLst/>
          </a:prstGeom>
          <a:noFill/>
          <a:ln w="114300">
            <a:solidFill>
              <a:srgbClr val="00FF00"/>
            </a:solidFill>
            <a:miter lim="800000"/>
            <a:headEnd type="stealth" w="med" len="med"/>
            <a:tailEnd/>
          </a:ln>
          <a:extLst>
            <a:ext uri="{909E8E84-426E-40dd-AFC4-6F175D3DCCD1}">
              <a14:hiddenFill xmlns:a14="http://schemas.microsoft.com/office/drawing/2010/main" xmlns="">
                <a:noFill/>
              </a14:hiddenFill>
            </a:ext>
          </a:extLst>
        </p:spPr>
        <p:txBody>
          <a:bodyPr lIns="0" tIns="0" rIns="0" bIns="0"/>
          <a:lstStyle/>
          <a:p>
            <a:pPr algn="ctr" eaLnBrk="1" hangingPunct="1">
              <a:defRPr/>
            </a:pPr>
            <a:endParaRPr lang="en-US" sz="2025"/>
          </a:p>
        </p:txBody>
      </p:sp>
      <p:sp>
        <p:nvSpPr>
          <p:cNvPr id="39942" name="Line 8"/>
          <p:cNvSpPr>
            <a:spLocks noChangeShapeType="1"/>
          </p:cNvSpPr>
          <p:nvPr/>
        </p:nvSpPr>
        <p:spPr bwMode="auto">
          <a:xfrm rot="10800000" flipH="1">
            <a:off x="13938956" y="2085623"/>
            <a:ext cx="22578" cy="2108199"/>
          </a:xfrm>
          <a:prstGeom prst="line">
            <a:avLst/>
          </a:prstGeom>
          <a:noFill/>
          <a:ln w="114300">
            <a:solidFill>
              <a:srgbClr val="FF00FF"/>
            </a:solidFill>
            <a:miter lim="800000"/>
            <a:headEnd type="stealth" w="med" len="med"/>
            <a:tailEnd/>
          </a:ln>
          <a:extLst>
            <a:ext uri="{909E8E84-426E-40dd-AFC4-6F175D3DCCD1}">
              <a14:hiddenFill xmlns:a14="http://schemas.microsoft.com/office/drawing/2010/main" xmlns="">
                <a:noFill/>
              </a14:hiddenFill>
            </a:ext>
          </a:extLst>
        </p:spPr>
        <p:txBody>
          <a:bodyPr lIns="0" tIns="0" rIns="0" bIns="0"/>
          <a:lstStyle/>
          <a:p>
            <a:pPr algn="ctr" eaLnBrk="1" hangingPunct="1">
              <a:defRPr/>
            </a:pPr>
            <a:endParaRPr lang="en-US" sz="2025"/>
          </a:p>
        </p:txBody>
      </p:sp>
      <p:sp>
        <p:nvSpPr>
          <p:cNvPr id="39943" name="Line 8"/>
          <p:cNvSpPr>
            <a:spLocks noChangeShapeType="1"/>
          </p:cNvSpPr>
          <p:nvPr/>
        </p:nvSpPr>
        <p:spPr bwMode="auto">
          <a:xfrm rot="10800000" flipH="1">
            <a:off x="14458245" y="2051757"/>
            <a:ext cx="19755" cy="2108199"/>
          </a:xfrm>
          <a:prstGeom prst="line">
            <a:avLst/>
          </a:prstGeom>
          <a:noFill/>
          <a:ln w="114300">
            <a:solidFill>
              <a:srgbClr val="66FFCC"/>
            </a:solidFill>
            <a:miter lim="800000"/>
            <a:headEnd type="stealth" w="med" len="med"/>
            <a:tailEnd/>
          </a:ln>
          <a:extLst>
            <a:ext uri="{909E8E84-426E-40dd-AFC4-6F175D3DCCD1}">
              <a14:hiddenFill xmlns:a14="http://schemas.microsoft.com/office/drawing/2010/main" xmlns="">
                <a:noFill/>
              </a14:hiddenFill>
            </a:ext>
          </a:extLst>
        </p:spPr>
        <p:txBody>
          <a:bodyPr lIns="0" tIns="0" rIns="0" bIns="0"/>
          <a:lstStyle/>
          <a:p>
            <a:pPr algn="ctr" eaLnBrk="1" hangingPunct="1">
              <a:defRPr/>
            </a:pPr>
            <a:endParaRPr lang="en-US" sz="2025"/>
          </a:p>
        </p:txBody>
      </p:sp>
    </p:spTree>
    <p:extLst>
      <p:ext uri="{BB962C8B-B14F-4D97-AF65-F5344CB8AC3E}">
        <p14:creationId xmlns:p14="http://schemas.microsoft.com/office/powerpoint/2010/main" val="7380300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xfrm>
            <a:off x="1509891" y="770467"/>
            <a:ext cx="8243710" cy="2286000"/>
          </a:xfrm>
        </p:spPr>
        <p:txBody>
          <a:bodyPr/>
          <a:lstStyle/>
          <a:p>
            <a:pPr eaLnBrk="1" hangingPunct="1"/>
            <a:r>
              <a:rPr lang="el-GR" altLang="en-US" sz="6400" dirty="0">
                <a:solidFill>
                  <a:srgbClr val="1FF6D6"/>
                </a:solidFill>
              </a:rPr>
              <a:t>Ακριβές </a:t>
            </a:r>
            <a:r>
              <a:rPr lang="en-US" altLang="en-US" sz="6400" dirty="0">
                <a:solidFill>
                  <a:srgbClr val="1FF6D6"/>
                </a:solidFill>
              </a:rPr>
              <a:t>Hacking </a:t>
            </a:r>
            <a:r>
              <a:rPr lang="el-GR" altLang="en-US" sz="6400" dirty="0">
                <a:solidFill>
                  <a:srgbClr val="1FF6D6"/>
                </a:solidFill>
              </a:rPr>
              <a:t>στις Ταινίες</a:t>
            </a:r>
            <a:endParaRPr lang="en-US" altLang="en-US" sz="6400" dirty="0">
              <a:solidFill>
                <a:srgbClr val="1FF6D6"/>
              </a:solidFill>
            </a:endParaRPr>
          </a:p>
        </p:txBody>
      </p:sp>
      <p:sp>
        <p:nvSpPr>
          <p:cNvPr id="57346" name="Rectangle 2"/>
          <p:cNvSpPr>
            <a:spLocks noGrp="1" noChangeArrowheads="1"/>
          </p:cNvSpPr>
          <p:nvPr>
            <p:ph idx="1"/>
          </p:nvPr>
        </p:nvSpPr>
        <p:spPr>
          <a:xfrm>
            <a:off x="1509891" y="3172178"/>
            <a:ext cx="13236222" cy="3742267"/>
          </a:xfrm>
        </p:spPr>
        <p:txBody>
          <a:bodyPr/>
          <a:lstStyle/>
          <a:p>
            <a:pPr marL="749309">
              <a:defRPr/>
            </a:pPr>
            <a:r>
              <a:rPr lang="en-US" sz="3401" dirty="0"/>
              <a:t>Matrix Reloaded</a:t>
            </a:r>
          </a:p>
          <a:p>
            <a:pPr marL="749309">
              <a:defRPr/>
            </a:pPr>
            <a:r>
              <a:rPr lang="en-US" sz="3401" dirty="0"/>
              <a:t>Bourne Ultimatum</a:t>
            </a:r>
          </a:p>
          <a:p>
            <a:pPr marL="749309">
              <a:defRPr/>
            </a:pPr>
            <a:r>
              <a:rPr lang="en-US" sz="3401" dirty="0"/>
              <a:t>Die Hard 4</a:t>
            </a:r>
          </a:p>
          <a:p>
            <a:pPr marL="749309">
              <a:defRPr/>
            </a:pPr>
            <a:r>
              <a:rPr lang="en-US" sz="3401" dirty="0"/>
              <a:t>...</a:t>
            </a:r>
          </a:p>
        </p:txBody>
      </p:sp>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6045" y="5170311"/>
            <a:ext cx="4817534" cy="28814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235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37333" y="1069623"/>
            <a:ext cx="4800601" cy="39736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40965" name="Rectangle 5"/>
          <p:cNvSpPr>
            <a:spLocks/>
          </p:cNvSpPr>
          <p:nvPr/>
        </p:nvSpPr>
        <p:spPr bwMode="auto">
          <a:xfrm>
            <a:off x="2568423" y="7177902"/>
            <a:ext cx="5265865"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dirty="0">
                <a:solidFill>
                  <a:srgbClr val="1FF6D6"/>
                </a:solidFill>
                <a:ea typeface="ＭＳ Ｐゴシック" charset="-128"/>
              </a:rPr>
              <a:t>http://</a:t>
            </a:r>
            <a:r>
              <a:rPr lang="en-US" altLang="en-US" dirty="0" err="1">
                <a:solidFill>
                  <a:srgbClr val="1FF6D6"/>
                </a:solidFill>
                <a:ea typeface="ＭＳ Ｐゴシック" charset="-128"/>
              </a:rPr>
              <a:t>nmap.org</a:t>
            </a:r>
            <a:r>
              <a:rPr lang="en-US" altLang="en-US" dirty="0">
                <a:solidFill>
                  <a:srgbClr val="1FF6D6"/>
                </a:solidFill>
                <a:ea typeface="ＭＳ Ｐゴシック" charset="-128"/>
              </a:rPr>
              <a:t>/</a:t>
            </a:r>
            <a:r>
              <a:rPr lang="en-US" altLang="en-US" dirty="0" err="1">
                <a:solidFill>
                  <a:srgbClr val="1FF6D6"/>
                </a:solidFill>
                <a:ea typeface="ＭＳ Ｐゴシック" charset="-128"/>
              </a:rPr>
              <a:t>movies.html</a:t>
            </a:r>
            <a:endParaRPr lang="en-US" altLang="en-US" dirty="0">
              <a:solidFill>
                <a:srgbClr val="1FF6D6"/>
              </a:solidFill>
              <a:ea typeface="ＭＳ Ｐゴシック" charset="-128"/>
            </a:endParaRPr>
          </a:p>
        </p:txBody>
      </p:sp>
    </p:spTree>
    <p:extLst>
      <p:ext uri="{BB962C8B-B14F-4D97-AF65-F5344CB8AC3E}">
        <p14:creationId xmlns:p14="http://schemas.microsoft.com/office/powerpoint/2010/main" val="1617569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txBox="1">
            <a:spLocks noGrp="1"/>
          </p:cNvSpPr>
          <p:nvPr>
            <p:ph type="title"/>
          </p:nvPr>
        </p:nvSpPr>
        <p:spPr>
          <a:xfrm>
            <a:off x="1187256" y="518502"/>
            <a:ext cx="13932000" cy="1692735"/>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l-GR" sz="6600" dirty="0">
                <a:solidFill>
                  <a:srgbClr val="FFD966"/>
                </a:solidFill>
                <a:latin typeface="Arial" charset="0"/>
                <a:ea typeface="Arial" charset="0"/>
                <a:cs typeface="Arial" charset="0"/>
                <a:sym typeface="Cabin"/>
              </a:rPr>
              <a:t>Επίπεδο Μεταφοράς – </a:t>
            </a:r>
            <a:br>
              <a:rPr lang="el-GR" sz="6600" dirty="0">
                <a:solidFill>
                  <a:srgbClr val="FFD966"/>
                </a:solidFill>
                <a:latin typeface="Arial" charset="0"/>
                <a:ea typeface="Arial" charset="0"/>
                <a:cs typeface="Arial" charset="0"/>
                <a:sym typeface="Cabin"/>
              </a:rPr>
            </a:br>
            <a:r>
              <a:rPr lang="en-US" sz="6600" u="none" strike="noStrike" cap="none" dirty="0">
                <a:solidFill>
                  <a:srgbClr val="FFD966"/>
                </a:solidFill>
                <a:latin typeface="Arial" charset="0"/>
                <a:ea typeface="Arial" charset="0"/>
                <a:cs typeface="Arial" charset="0"/>
                <a:sym typeface="Cabin"/>
              </a:rPr>
              <a:t>Transport Control Protocol (TCP)</a:t>
            </a:r>
          </a:p>
        </p:txBody>
      </p:sp>
      <p:sp>
        <p:nvSpPr>
          <p:cNvPr id="304" name="Shape 304"/>
          <p:cNvSpPr txBox="1">
            <a:spLocks noGrp="1"/>
          </p:cNvSpPr>
          <p:nvPr>
            <p:ph type="body" idx="1"/>
          </p:nvPr>
        </p:nvSpPr>
        <p:spPr>
          <a:xfrm>
            <a:off x="520262" y="2603500"/>
            <a:ext cx="9790386" cy="5702399"/>
          </a:xfrm>
          <a:prstGeom prst="rect">
            <a:avLst/>
          </a:prstGeom>
          <a:noFill/>
          <a:ln>
            <a:noFill/>
          </a:ln>
        </p:spPr>
        <p:txBody>
          <a:bodyPr lIns="38100" tIns="38100" rIns="38100" bIns="38100" anchor="ctr" anchorCtr="0">
            <a:noAutofit/>
          </a:bodyPr>
          <a:lstStyle/>
          <a:p>
            <a:pPr marL="457200" marR="0" lvl="0" indent="-457200" algn="l" rtl="0">
              <a:lnSpc>
                <a:spcPct val="100000"/>
              </a:lnSpc>
              <a:spcBef>
                <a:spcPts val="0"/>
              </a:spcBef>
              <a:spcAft>
                <a:spcPts val="400"/>
              </a:spcAft>
              <a:buSzPct val="100000"/>
              <a:buFont typeface="Cabin"/>
            </a:pPr>
            <a:r>
              <a:rPr lang="el-GR" sz="3600" u="none" strike="noStrike" cap="none" dirty="0">
                <a:solidFill>
                  <a:schemeClr val="lt1"/>
                </a:solidFill>
                <a:latin typeface="Arial" charset="0"/>
                <a:ea typeface="Arial" charset="0"/>
                <a:cs typeface="Arial" charset="0"/>
                <a:sym typeface="Cabin"/>
              </a:rPr>
              <a:t>Χτισμένο πάνω από το IP (Επίπεδο Διαδικτύου)</a:t>
            </a:r>
            <a:endParaRPr lang="en-US" sz="3600" u="none" strike="noStrike" cap="none" dirty="0">
              <a:solidFill>
                <a:schemeClr val="lt1"/>
              </a:solidFill>
              <a:latin typeface="Arial" charset="0"/>
              <a:ea typeface="Arial" charset="0"/>
              <a:cs typeface="Arial" charset="0"/>
              <a:sym typeface="Cabin"/>
            </a:endParaRPr>
          </a:p>
          <a:p>
            <a:pPr marL="457200" marR="0" lvl="0" indent="-457200" algn="l" rtl="0">
              <a:lnSpc>
                <a:spcPct val="100000"/>
              </a:lnSpc>
              <a:spcBef>
                <a:spcPts val="3500"/>
              </a:spcBef>
              <a:spcAft>
                <a:spcPts val="400"/>
              </a:spcAft>
              <a:buSzPct val="100000"/>
              <a:buFont typeface="Cabin"/>
            </a:pPr>
            <a:r>
              <a:rPr lang="el-GR" sz="3600" u="none" strike="noStrike" cap="none" dirty="0">
                <a:solidFill>
                  <a:schemeClr val="lt1"/>
                </a:solidFill>
                <a:latin typeface="Arial" charset="0"/>
                <a:ea typeface="Arial" charset="0"/>
                <a:cs typeface="Arial" charset="0"/>
                <a:sym typeface="Cabin"/>
              </a:rPr>
              <a:t>Υποθέτει ότι το IP μπορεί να χάσει ορισμένα δεδομένα - αποθηκεύει και αναμεταδίδει δεδομένα εάν φαίνεται να έχουν χαθεί</a:t>
            </a:r>
            <a:endParaRPr lang="en-US" sz="3600" u="none" strike="noStrike" cap="none" dirty="0">
              <a:solidFill>
                <a:schemeClr val="lt1"/>
              </a:solidFill>
              <a:latin typeface="Arial" charset="0"/>
              <a:ea typeface="Arial" charset="0"/>
              <a:cs typeface="Arial" charset="0"/>
              <a:sym typeface="Cabin"/>
            </a:endParaRPr>
          </a:p>
          <a:p>
            <a:pPr marL="457200" marR="0" lvl="0" indent="-457200" algn="l" rtl="0">
              <a:lnSpc>
                <a:spcPct val="100000"/>
              </a:lnSpc>
              <a:spcBef>
                <a:spcPts val="3500"/>
              </a:spcBef>
              <a:spcAft>
                <a:spcPts val="400"/>
              </a:spcAft>
              <a:buSzPct val="100000"/>
            </a:pPr>
            <a:r>
              <a:rPr lang="el-GR" sz="3600" u="none" strike="noStrike" cap="none" dirty="0">
                <a:solidFill>
                  <a:schemeClr val="lt1"/>
                </a:solidFill>
                <a:latin typeface="Arial" charset="0"/>
                <a:ea typeface="Arial" charset="0"/>
                <a:cs typeface="Arial" charset="0"/>
                <a:sym typeface="Cabin"/>
              </a:rPr>
              <a:t>Χειρίζεται τον «έλεγχο ροής» χρησιμοποιώντας ένα παράθυρο μετάδοσης</a:t>
            </a:r>
            <a:endParaRPr lang="en-US" sz="3600" u="none" strike="noStrike" cap="none" dirty="0">
              <a:solidFill>
                <a:schemeClr val="lt1"/>
              </a:solidFill>
              <a:latin typeface="Arial" charset="0"/>
              <a:ea typeface="Arial" charset="0"/>
              <a:cs typeface="Arial" charset="0"/>
              <a:sym typeface="Cabin"/>
            </a:endParaRPr>
          </a:p>
          <a:p>
            <a:pPr marL="457200" marR="0" lvl="0" indent="-457200" algn="l" rtl="0">
              <a:lnSpc>
                <a:spcPct val="100000"/>
              </a:lnSpc>
              <a:spcBef>
                <a:spcPts val="3500"/>
              </a:spcBef>
              <a:spcAft>
                <a:spcPts val="400"/>
              </a:spcAft>
              <a:buSzPct val="100000"/>
              <a:buFont typeface="Cabin"/>
            </a:pPr>
            <a:r>
              <a:rPr lang="el-GR" sz="3600" u="none" strike="noStrike" cap="none" dirty="0">
                <a:solidFill>
                  <a:schemeClr val="lt1"/>
                </a:solidFill>
                <a:latin typeface="Arial" charset="0"/>
                <a:ea typeface="Arial" charset="0"/>
                <a:cs typeface="Arial" charset="0"/>
                <a:sym typeface="Cabin"/>
              </a:rPr>
              <a:t>Παρέχει έναν ωραίο αξιόπιστο </a:t>
            </a:r>
            <a:r>
              <a:rPr lang="el-GR" sz="3600" dirty="0">
                <a:solidFill>
                  <a:srgbClr val="FFFF00"/>
                </a:solidFill>
                <a:latin typeface="Arial" charset="0"/>
                <a:cs typeface="Arial" charset="0"/>
                <a:sym typeface="Cabin"/>
              </a:rPr>
              <a:t>αγωγό</a:t>
            </a:r>
            <a:endParaRPr lang="en-US" sz="3600" u="none" strike="noStrike" cap="none" dirty="0">
              <a:solidFill>
                <a:srgbClr val="FFFF00"/>
              </a:solidFill>
              <a:latin typeface="Arial" charset="0"/>
              <a:ea typeface="Arial" charset="0"/>
              <a:cs typeface="Arial" charset="0"/>
              <a:sym typeface="Cabin"/>
            </a:endParaRPr>
          </a:p>
        </p:txBody>
      </p:sp>
      <p:pic>
        <p:nvPicPr>
          <p:cNvPr id="305" name="Shape 305"/>
          <p:cNvPicPr preferRelativeResize="0"/>
          <p:nvPr/>
        </p:nvPicPr>
        <p:blipFill rotWithShape="1">
          <a:blip r:embed="rId3">
            <a:alphaModFix/>
          </a:blip>
          <a:srcRect/>
          <a:stretch/>
        </p:blipFill>
        <p:spPr>
          <a:xfrm>
            <a:off x="10310648" y="2501900"/>
            <a:ext cx="5384027" cy="4434928"/>
          </a:xfrm>
          <a:prstGeom prst="rect">
            <a:avLst/>
          </a:prstGeom>
          <a:noFill/>
          <a:ln>
            <a:noFill/>
          </a:ln>
        </p:spPr>
      </p:pic>
      <p:sp>
        <p:nvSpPr>
          <p:cNvPr id="306" name="Shape 306"/>
          <p:cNvSpPr txBox="1"/>
          <p:nvPr/>
        </p:nvSpPr>
        <p:spPr>
          <a:xfrm>
            <a:off x="10547216" y="3826251"/>
            <a:ext cx="4848959" cy="635380"/>
          </a:xfrm>
          <a:prstGeom prst="rect">
            <a:avLst/>
          </a:prstGeom>
          <a:noFill/>
          <a:ln w="25400" cap="rnd" cmpd="sng">
            <a:solidFill>
              <a:srgbClr val="00FF00"/>
            </a:solidFill>
            <a:prstDash val="solid"/>
            <a:miter/>
            <a:headEnd type="none" w="med" len="med"/>
            <a:tailEnd type="none" w="med" len="med"/>
          </a:ln>
        </p:spPr>
        <p:txBody>
          <a:bodyPr lIns="0" tIns="0" rIns="0" bIns="0" anchor="t" anchorCtr="0">
            <a:noAutofit/>
          </a:bodyPr>
          <a:lstStyle/>
          <a:p>
            <a:pPr marL="0" marR="0" lvl="0" indent="0" algn="ctr" rtl="0">
              <a:lnSpc>
                <a:spcPct val="100000"/>
              </a:lnSpc>
              <a:spcBef>
                <a:spcPts val="0"/>
              </a:spcBef>
              <a:spcAft>
                <a:spcPts val="0"/>
              </a:spcAft>
              <a:buNone/>
            </a:pPr>
            <a:endParaRPr/>
          </a:p>
        </p:txBody>
      </p:sp>
      <p:sp>
        <p:nvSpPr>
          <p:cNvPr id="307" name="Shape 307"/>
          <p:cNvSpPr txBox="1"/>
          <p:nvPr/>
        </p:nvSpPr>
        <p:spPr>
          <a:xfrm>
            <a:off x="9254387" y="7562850"/>
            <a:ext cx="6857975" cy="8381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l-GR" sz="2000" u="none" strike="noStrike" cap="none" dirty="0">
                <a:solidFill>
                  <a:schemeClr val="lt1"/>
                </a:solidFill>
                <a:latin typeface="Arial" charset="0"/>
                <a:ea typeface="Arial" charset="0"/>
                <a:cs typeface="Arial" charset="0"/>
                <a:sym typeface="Cabin"/>
              </a:rPr>
              <a:t>Πηγή</a:t>
            </a:r>
            <a:r>
              <a:rPr lang="en-US" sz="2000" u="none" strike="noStrike" cap="none" dirty="0">
                <a:solidFill>
                  <a:schemeClr val="lt1"/>
                </a:solidFill>
                <a:latin typeface="Arial" charset="0"/>
                <a:ea typeface="Arial" charset="0"/>
                <a:cs typeface="Arial" charset="0"/>
                <a:sym typeface="Cabin"/>
              </a:rPr>
              <a:t>: </a:t>
            </a:r>
            <a:r>
              <a:rPr lang="en-US" sz="2000" u="sng" strike="noStrike" cap="none" dirty="0">
                <a:solidFill>
                  <a:srgbClr val="FFFF00"/>
                </a:solidFill>
                <a:latin typeface="Arial" charset="0"/>
                <a:ea typeface="Arial" charset="0"/>
                <a:cs typeface="Arial" charset="0"/>
                <a:sym typeface="Cabin"/>
                <a:hlinkClick r:id="rId4"/>
              </a:rPr>
              <a:t>http://en.wikipedia.org/wiki/Internet_Protocol_Suite</a:t>
            </a:r>
            <a:r>
              <a:rPr lang="en-US" sz="2000" u="none" strike="noStrike" cap="none" dirty="0">
                <a:solidFill>
                  <a:srgbClr val="FFFF00"/>
                </a:solidFill>
                <a:latin typeface="Arial" charset="0"/>
                <a:ea typeface="Arial" charset="0"/>
                <a:cs typeface="Arial" charset="0"/>
                <a:sym typeface="Cabin"/>
              </a:rPr>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Shape 647"/>
          <p:cNvSpPr txBox="1">
            <a:spLocks noGrp="1"/>
          </p:cNvSpPr>
          <p:nvPr>
            <p:ph type="title"/>
          </p:nvPr>
        </p:nvSpPr>
        <p:spPr>
          <a:prstGeom prst="rect">
            <a:avLst/>
          </a:prstGeom>
          <a:noFill/>
          <a:ln>
            <a:noFill/>
          </a:ln>
        </p:spPr>
        <p:txBody>
          <a:bodyPr lIns="38100" tIns="38100" rIns="38100" bIns="38100" anchor="b" anchorCtr="0">
            <a:noAutofit/>
          </a:bodyPr>
          <a:lstStyle/>
          <a:p>
            <a:pPr marL="0" marR="0" lvl="0" indent="0" algn="ctr" rtl="0">
              <a:lnSpc>
                <a:spcPct val="100000"/>
              </a:lnSpc>
              <a:spcBef>
                <a:spcPts val="0"/>
              </a:spcBef>
              <a:spcAft>
                <a:spcPts val="0"/>
              </a:spcAft>
              <a:buClr>
                <a:srgbClr val="00FF00"/>
              </a:buClr>
              <a:buSzPct val="25000"/>
              <a:buFont typeface="Cabin"/>
              <a:buNone/>
            </a:pPr>
            <a:r>
              <a:rPr lang="el-GR" sz="7600" u="none" strike="noStrike" cap="none" dirty="0">
                <a:solidFill>
                  <a:srgbClr val="FFD966"/>
                </a:solidFill>
                <a:latin typeface="Arial" charset="0"/>
                <a:ea typeface="Arial" charset="0"/>
                <a:cs typeface="Arial" charset="0"/>
                <a:sym typeface="Cabin"/>
              </a:rPr>
              <a:t>Ας Γράψουμε ένα Πρόγραμμα Περιήγησης στον Ιστό!</a:t>
            </a:r>
            <a:endParaRPr lang="en-US" sz="7600" u="none" strike="noStrike" cap="none" dirty="0">
              <a:solidFill>
                <a:srgbClr val="FFD966"/>
              </a:solidFill>
              <a:latin typeface="Arial" charset="0"/>
              <a:ea typeface="Arial" charset="0"/>
              <a:cs typeface="Arial" charset="0"/>
              <a:sym typeface="Cabin"/>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4" name="TextBox 3"/>
          <p:cNvSpPr txBox="1"/>
          <p:nvPr/>
        </p:nvSpPr>
        <p:spPr>
          <a:xfrm>
            <a:off x="1339731" y="2539899"/>
            <a:ext cx="14791229" cy="5693866"/>
          </a:xfrm>
          <a:prstGeom prst="rect">
            <a:avLst/>
          </a:prstGeom>
          <a:noFill/>
        </p:spPr>
        <p:txBody>
          <a:bodyPr wrap="none" rtlCol="0">
            <a:spAutoFit/>
          </a:bodyPr>
          <a:lstStyle/>
          <a:p>
            <a:r>
              <a:rPr lang="en-US" sz="2800" dirty="0">
                <a:solidFill>
                  <a:schemeClr val="bg1"/>
                </a:solidFill>
                <a:latin typeface="Courier" charset="0"/>
                <a:ea typeface="Courier" charset="0"/>
                <a:cs typeface="Courier" charset="0"/>
              </a:rPr>
              <a:t>import socket</a:t>
            </a:r>
          </a:p>
          <a:p>
            <a:endParaRPr lang="en-US" sz="2800" dirty="0">
              <a:solidFill>
                <a:schemeClr val="bg1"/>
              </a:solidFill>
              <a:latin typeface="Courier" charset="0"/>
              <a:ea typeface="Courier" charset="0"/>
              <a:cs typeface="Courier" charset="0"/>
            </a:endParaRPr>
          </a:p>
          <a:p>
            <a:r>
              <a:rPr lang="en-US" sz="2800" dirty="0" err="1">
                <a:solidFill>
                  <a:schemeClr val="bg1"/>
                </a:solidFill>
                <a:latin typeface="Courier" charset="0"/>
                <a:ea typeface="Courier" charset="0"/>
                <a:cs typeface="Courier" charset="0"/>
              </a:rPr>
              <a:t>mysock</a:t>
            </a:r>
            <a:r>
              <a:rPr lang="en-US" sz="2800" dirty="0">
                <a:solidFill>
                  <a:schemeClr val="bg1"/>
                </a:solidFill>
                <a:latin typeface="Courier" charset="0"/>
                <a:ea typeface="Courier" charset="0"/>
                <a:cs typeface="Courier" charset="0"/>
              </a:rPr>
              <a:t> = </a:t>
            </a:r>
            <a:r>
              <a:rPr lang="en-US" sz="2800" dirty="0" err="1">
                <a:solidFill>
                  <a:schemeClr val="bg1"/>
                </a:solidFill>
                <a:latin typeface="Courier" charset="0"/>
                <a:ea typeface="Courier" charset="0"/>
                <a:cs typeface="Courier" charset="0"/>
              </a:rPr>
              <a:t>socket.socket</a:t>
            </a:r>
            <a:r>
              <a:rPr lang="en-US" sz="2800" dirty="0">
                <a:solidFill>
                  <a:schemeClr val="bg1"/>
                </a:solidFill>
                <a:latin typeface="Courier" charset="0"/>
                <a:ea typeface="Courier" charset="0"/>
                <a:cs typeface="Courier" charset="0"/>
              </a:rPr>
              <a:t>(</a:t>
            </a:r>
            <a:r>
              <a:rPr lang="en-US" sz="2800" dirty="0" err="1">
                <a:solidFill>
                  <a:schemeClr val="bg1"/>
                </a:solidFill>
                <a:latin typeface="Courier" charset="0"/>
                <a:ea typeface="Courier" charset="0"/>
                <a:cs typeface="Courier" charset="0"/>
              </a:rPr>
              <a:t>socket.AF_INET</a:t>
            </a:r>
            <a:r>
              <a:rPr lang="en-US" sz="2800" dirty="0">
                <a:solidFill>
                  <a:schemeClr val="bg1"/>
                </a:solidFill>
                <a:latin typeface="Courier" charset="0"/>
                <a:ea typeface="Courier" charset="0"/>
                <a:cs typeface="Courier" charset="0"/>
              </a:rPr>
              <a:t>, </a:t>
            </a:r>
            <a:r>
              <a:rPr lang="en-US" sz="2800" dirty="0" err="1">
                <a:solidFill>
                  <a:schemeClr val="bg1"/>
                </a:solidFill>
                <a:latin typeface="Courier" charset="0"/>
                <a:ea typeface="Courier" charset="0"/>
                <a:cs typeface="Courier" charset="0"/>
              </a:rPr>
              <a:t>socket.SOCK_STREAM</a:t>
            </a:r>
            <a:r>
              <a:rPr lang="en-US" sz="2800" dirty="0">
                <a:solidFill>
                  <a:schemeClr val="bg1"/>
                </a:solidFill>
                <a:latin typeface="Courier" charset="0"/>
                <a:ea typeface="Courier" charset="0"/>
                <a:cs typeface="Courier" charset="0"/>
              </a:rPr>
              <a:t>)</a:t>
            </a:r>
          </a:p>
          <a:p>
            <a:r>
              <a:rPr lang="en-US" sz="2800" dirty="0" err="1">
                <a:solidFill>
                  <a:schemeClr val="bg1"/>
                </a:solidFill>
                <a:latin typeface="Courier" charset="0"/>
                <a:ea typeface="Courier" charset="0"/>
                <a:cs typeface="Courier" charset="0"/>
              </a:rPr>
              <a:t>mysock.connect</a:t>
            </a:r>
            <a:r>
              <a:rPr lang="en-US" sz="2800" dirty="0">
                <a:solidFill>
                  <a:schemeClr val="bg1"/>
                </a:solidFill>
                <a:latin typeface="Courier" charset="0"/>
                <a:ea typeface="Courier" charset="0"/>
                <a:cs typeface="Courier" charset="0"/>
              </a:rPr>
              <a:t>(('data.pr4e.org', 80))</a:t>
            </a:r>
          </a:p>
          <a:p>
            <a:r>
              <a:rPr lang="en-US" sz="2800" dirty="0" err="1">
                <a:solidFill>
                  <a:schemeClr val="bg1"/>
                </a:solidFill>
                <a:latin typeface="Courier" charset="0"/>
                <a:ea typeface="Courier" charset="0"/>
                <a:cs typeface="Courier" charset="0"/>
              </a:rPr>
              <a:t>cmd</a:t>
            </a:r>
            <a:r>
              <a:rPr lang="en-US" sz="2800" dirty="0">
                <a:solidFill>
                  <a:schemeClr val="bg1"/>
                </a:solidFill>
                <a:latin typeface="Courier" charset="0"/>
                <a:ea typeface="Courier" charset="0"/>
                <a:cs typeface="Courier" charset="0"/>
              </a:rPr>
              <a:t> = 'GET http://data.pr4e.org/</a:t>
            </a:r>
            <a:r>
              <a:rPr lang="en-US" sz="2800" dirty="0" err="1">
                <a:solidFill>
                  <a:schemeClr val="bg1"/>
                </a:solidFill>
                <a:latin typeface="Courier" charset="0"/>
                <a:ea typeface="Courier" charset="0"/>
                <a:cs typeface="Courier" charset="0"/>
              </a:rPr>
              <a:t>romeo.txt</a:t>
            </a:r>
            <a:r>
              <a:rPr lang="en-US" sz="2800" dirty="0">
                <a:solidFill>
                  <a:schemeClr val="bg1"/>
                </a:solidFill>
                <a:latin typeface="Courier" charset="0"/>
                <a:ea typeface="Courier" charset="0"/>
                <a:cs typeface="Courier" charset="0"/>
              </a:rPr>
              <a:t> HTTP/1.0\r\n\r\</a:t>
            </a:r>
            <a:r>
              <a:rPr lang="en-US" sz="2800" dirty="0" err="1">
                <a:solidFill>
                  <a:schemeClr val="bg1"/>
                </a:solidFill>
                <a:latin typeface="Courier" charset="0"/>
                <a:ea typeface="Courier" charset="0"/>
                <a:cs typeface="Courier" charset="0"/>
              </a:rPr>
              <a:t>n'.encode</a:t>
            </a:r>
            <a:r>
              <a:rPr lang="en-US" sz="2800" dirty="0">
                <a:solidFill>
                  <a:schemeClr val="bg1"/>
                </a:solidFill>
                <a:latin typeface="Courier" charset="0"/>
                <a:ea typeface="Courier" charset="0"/>
                <a:cs typeface="Courier" charset="0"/>
              </a:rPr>
              <a:t>()</a:t>
            </a:r>
          </a:p>
          <a:p>
            <a:r>
              <a:rPr lang="en-US" sz="2800" dirty="0" err="1">
                <a:solidFill>
                  <a:schemeClr val="bg1"/>
                </a:solidFill>
                <a:latin typeface="Courier" charset="0"/>
                <a:ea typeface="Courier" charset="0"/>
                <a:cs typeface="Courier" charset="0"/>
              </a:rPr>
              <a:t>mysock.send</a:t>
            </a:r>
            <a:r>
              <a:rPr lang="en-US" sz="2800" dirty="0">
                <a:solidFill>
                  <a:schemeClr val="bg1"/>
                </a:solidFill>
                <a:latin typeface="Courier" charset="0"/>
                <a:ea typeface="Courier" charset="0"/>
                <a:cs typeface="Courier" charset="0"/>
              </a:rPr>
              <a:t>(</a:t>
            </a:r>
            <a:r>
              <a:rPr lang="en-US" sz="2800" dirty="0" err="1">
                <a:solidFill>
                  <a:schemeClr val="bg1"/>
                </a:solidFill>
                <a:latin typeface="Courier" charset="0"/>
                <a:ea typeface="Courier" charset="0"/>
                <a:cs typeface="Courier" charset="0"/>
              </a:rPr>
              <a:t>cmd</a:t>
            </a:r>
            <a:r>
              <a:rPr lang="en-US" sz="2800" dirty="0">
                <a:solidFill>
                  <a:schemeClr val="bg1"/>
                </a:solidFill>
                <a:latin typeface="Courier" charset="0"/>
                <a:ea typeface="Courier" charset="0"/>
                <a:cs typeface="Courier" charset="0"/>
              </a:rPr>
              <a:t>)</a:t>
            </a:r>
          </a:p>
          <a:p>
            <a:endParaRPr lang="en-US" sz="2800" dirty="0">
              <a:solidFill>
                <a:schemeClr val="bg1"/>
              </a:solidFill>
              <a:latin typeface="Courier" charset="0"/>
              <a:ea typeface="Courier" charset="0"/>
              <a:cs typeface="Courier" charset="0"/>
            </a:endParaRPr>
          </a:p>
          <a:p>
            <a:r>
              <a:rPr lang="en-US" sz="2800" dirty="0">
                <a:solidFill>
                  <a:schemeClr val="bg1"/>
                </a:solidFill>
                <a:latin typeface="Courier" charset="0"/>
                <a:ea typeface="Courier" charset="0"/>
                <a:cs typeface="Courier" charset="0"/>
              </a:rPr>
              <a:t>while True:</a:t>
            </a:r>
          </a:p>
          <a:p>
            <a:r>
              <a:rPr lang="ro-RO" sz="2800" dirty="0">
                <a:solidFill>
                  <a:schemeClr val="bg1"/>
                </a:solidFill>
                <a:latin typeface="Courier" charset="0"/>
                <a:ea typeface="Courier" charset="0"/>
                <a:cs typeface="Courier" charset="0"/>
              </a:rPr>
              <a:t>    data = </a:t>
            </a:r>
            <a:r>
              <a:rPr lang="ro-RO" sz="2800" dirty="0" err="1">
                <a:solidFill>
                  <a:schemeClr val="bg1"/>
                </a:solidFill>
                <a:latin typeface="Courier" charset="0"/>
                <a:ea typeface="Courier" charset="0"/>
                <a:cs typeface="Courier" charset="0"/>
              </a:rPr>
              <a:t>mysock.recv</a:t>
            </a:r>
            <a:r>
              <a:rPr lang="ro-RO" sz="2800" dirty="0">
                <a:solidFill>
                  <a:schemeClr val="bg1"/>
                </a:solidFill>
                <a:latin typeface="Courier" charset="0"/>
                <a:ea typeface="Courier" charset="0"/>
                <a:cs typeface="Courier" charset="0"/>
              </a:rPr>
              <a:t>(512)</a:t>
            </a:r>
          </a:p>
          <a:p>
            <a:r>
              <a:rPr lang="en-US" sz="2800" dirty="0">
                <a:solidFill>
                  <a:schemeClr val="bg1"/>
                </a:solidFill>
                <a:latin typeface="Courier" charset="0"/>
                <a:ea typeface="Courier" charset="0"/>
                <a:cs typeface="Courier" charset="0"/>
              </a:rPr>
              <a:t>    if (</a:t>
            </a:r>
            <a:r>
              <a:rPr lang="en-US" sz="2800" dirty="0" err="1">
                <a:solidFill>
                  <a:schemeClr val="bg1"/>
                </a:solidFill>
                <a:latin typeface="Courier" charset="0"/>
                <a:ea typeface="Courier" charset="0"/>
                <a:cs typeface="Courier" charset="0"/>
              </a:rPr>
              <a:t>len</a:t>
            </a:r>
            <a:r>
              <a:rPr lang="en-US" sz="2800" dirty="0">
                <a:solidFill>
                  <a:schemeClr val="bg1"/>
                </a:solidFill>
                <a:latin typeface="Courier" charset="0"/>
                <a:ea typeface="Courier" charset="0"/>
                <a:cs typeface="Courier" charset="0"/>
              </a:rPr>
              <a:t>(data) &lt; 1):</a:t>
            </a:r>
          </a:p>
          <a:p>
            <a:r>
              <a:rPr lang="en-US" sz="2800" dirty="0">
                <a:solidFill>
                  <a:schemeClr val="bg1"/>
                </a:solidFill>
                <a:latin typeface="Courier" charset="0"/>
                <a:ea typeface="Courier" charset="0"/>
                <a:cs typeface="Courier" charset="0"/>
              </a:rPr>
              <a:t>        break</a:t>
            </a:r>
          </a:p>
          <a:p>
            <a:r>
              <a:rPr lang="en-US" sz="2800" dirty="0">
                <a:solidFill>
                  <a:schemeClr val="bg1"/>
                </a:solidFill>
                <a:latin typeface="Courier" charset="0"/>
                <a:ea typeface="Courier" charset="0"/>
                <a:cs typeface="Courier" charset="0"/>
              </a:rPr>
              <a:t>    print(</a:t>
            </a:r>
            <a:r>
              <a:rPr lang="en-US" sz="2800" dirty="0" err="1">
                <a:solidFill>
                  <a:schemeClr val="bg1"/>
                </a:solidFill>
                <a:latin typeface="Courier" charset="0"/>
                <a:ea typeface="Courier" charset="0"/>
                <a:cs typeface="Courier" charset="0"/>
              </a:rPr>
              <a:t>data.</a:t>
            </a:r>
            <a:r>
              <a:rPr lang="en-US" sz="2800" dirty="0" err="1">
                <a:solidFill>
                  <a:srgbClr val="FF40FF"/>
                </a:solidFill>
                <a:latin typeface="Courier" charset="0"/>
                <a:ea typeface="Courier" charset="0"/>
                <a:cs typeface="Courier" charset="0"/>
              </a:rPr>
              <a:t>decode</a:t>
            </a:r>
            <a:r>
              <a:rPr lang="en-US" sz="2800" dirty="0">
                <a:solidFill>
                  <a:srgbClr val="FF40FF"/>
                </a:solidFill>
                <a:latin typeface="Courier" charset="0"/>
                <a:ea typeface="Courier" charset="0"/>
                <a:cs typeface="Courier" charset="0"/>
              </a:rPr>
              <a:t>()</a:t>
            </a:r>
            <a:r>
              <a:rPr lang="en-US" sz="2800" dirty="0">
                <a:solidFill>
                  <a:schemeClr val="bg1"/>
                </a:solidFill>
                <a:latin typeface="Courier" charset="0"/>
                <a:ea typeface="Courier" charset="0"/>
                <a:cs typeface="Courier" charset="0"/>
              </a:rPr>
              <a:t>,end='')</a:t>
            </a:r>
          </a:p>
          <a:p>
            <a:r>
              <a:rPr lang="en-US" sz="2800" dirty="0" err="1">
                <a:solidFill>
                  <a:schemeClr val="bg1"/>
                </a:solidFill>
                <a:latin typeface="Courier" charset="0"/>
                <a:ea typeface="Courier" charset="0"/>
                <a:cs typeface="Courier" charset="0"/>
              </a:rPr>
              <a:t>mysock.close</a:t>
            </a:r>
            <a:r>
              <a:rPr lang="en-US" sz="2800" dirty="0">
                <a:solidFill>
                  <a:schemeClr val="bg1"/>
                </a:solidFill>
                <a:latin typeface="Courier" charset="0"/>
                <a:ea typeface="Courier" charset="0"/>
                <a:cs typeface="Courier" charset="0"/>
              </a:rPr>
              <a:t>()</a:t>
            </a:r>
          </a:p>
        </p:txBody>
      </p:sp>
      <p:sp>
        <p:nvSpPr>
          <p:cNvPr id="653" name="Shape 653"/>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600" u="none" strike="noStrike" cap="none">
                <a:solidFill>
                  <a:srgbClr val="FFD966"/>
                </a:solidFill>
                <a:latin typeface="Arial" charset="0"/>
                <a:ea typeface="Arial" charset="0"/>
                <a:cs typeface="Arial" charset="0"/>
                <a:sym typeface="Cabin"/>
              </a:rPr>
              <a:t>An HTTP Request in Python</a:t>
            </a:r>
          </a:p>
        </p:txBody>
      </p:sp>
      <p:grpSp>
        <p:nvGrpSpPr>
          <p:cNvPr id="5" name="Ομάδα 4">
            <a:extLst>
              <a:ext uri="{FF2B5EF4-FFF2-40B4-BE49-F238E27FC236}">
                <a16:creationId xmlns:a16="http://schemas.microsoft.com/office/drawing/2014/main" id="{82E61269-2CDD-476D-9012-A9C4B49B2E95}"/>
              </a:ext>
            </a:extLst>
          </p:cNvPr>
          <p:cNvGrpSpPr/>
          <p:nvPr/>
        </p:nvGrpSpPr>
        <p:grpSpPr>
          <a:xfrm>
            <a:off x="10306050" y="5327650"/>
            <a:ext cx="4965700" cy="2565400"/>
            <a:chOff x="10306050" y="5327650"/>
            <a:chExt cx="4965700" cy="256540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6050" y="5327650"/>
              <a:ext cx="4965700" cy="2565400"/>
            </a:xfrm>
            <a:prstGeom prst="rect">
              <a:avLst/>
            </a:prstGeom>
          </p:spPr>
        </p:pic>
        <p:sp>
          <p:nvSpPr>
            <p:cNvPr id="3" name="TextBox 2">
              <a:extLst>
                <a:ext uri="{FF2B5EF4-FFF2-40B4-BE49-F238E27FC236}">
                  <a16:creationId xmlns:a16="http://schemas.microsoft.com/office/drawing/2014/main" id="{25383E89-C13B-420C-8B17-0309381469B1}"/>
                </a:ext>
              </a:extLst>
            </p:cNvPr>
            <p:cNvSpPr txBox="1"/>
            <p:nvPr/>
          </p:nvSpPr>
          <p:spPr>
            <a:xfrm>
              <a:off x="10375900" y="5381145"/>
              <a:ext cx="1625600" cy="646331"/>
            </a:xfrm>
            <a:prstGeom prst="rect">
              <a:avLst/>
            </a:prstGeom>
            <a:solidFill>
              <a:schemeClr val="bg1"/>
            </a:solidFill>
          </p:spPr>
          <p:txBody>
            <a:bodyPr wrap="square" rtlCol="0">
              <a:spAutoFit/>
            </a:bodyPr>
            <a:lstStyle/>
            <a:p>
              <a:pPr algn="ctr"/>
              <a:r>
                <a:rPr lang="el-GR" sz="1800" dirty="0"/>
                <a:t>Το Πρόγραμμα</a:t>
              </a:r>
            </a:p>
          </p:txBody>
        </p:sp>
        <p:sp>
          <p:nvSpPr>
            <p:cNvPr id="6" name="TextBox 5">
              <a:extLst>
                <a:ext uri="{FF2B5EF4-FFF2-40B4-BE49-F238E27FC236}">
                  <a16:creationId xmlns:a16="http://schemas.microsoft.com/office/drawing/2014/main" id="{DCC5AE52-5279-44E6-8C51-5682A6771F46}"/>
                </a:ext>
              </a:extLst>
            </p:cNvPr>
            <p:cNvSpPr txBox="1"/>
            <p:nvPr/>
          </p:nvSpPr>
          <p:spPr>
            <a:xfrm>
              <a:off x="10934700" y="6078384"/>
              <a:ext cx="869950" cy="276999"/>
            </a:xfrm>
            <a:prstGeom prst="rect">
              <a:avLst/>
            </a:prstGeom>
            <a:solidFill>
              <a:schemeClr val="bg1"/>
            </a:solidFill>
          </p:spPr>
          <p:txBody>
            <a:bodyPr wrap="square" rtlCol="0">
              <a:spAutoFit/>
            </a:bodyPr>
            <a:lstStyle/>
            <a:p>
              <a:pPr algn="ctr"/>
              <a:r>
                <a:rPr lang="el-GR" sz="1200" dirty="0"/>
                <a:t>Υποδοχή</a:t>
              </a:r>
            </a:p>
          </p:txBody>
        </p:sp>
        <p:sp>
          <p:nvSpPr>
            <p:cNvPr id="7" name="TextBox 6">
              <a:extLst>
                <a:ext uri="{FF2B5EF4-FFF2-40B4-BE49-F238E27FC236}">
                  <a16:creationId xmlns:a16="http://schemas.microsoft.com/office/drawing/2014/main" id="{9FB74E16-033E-49F8-B851-98CB7F5580EE}"/>
                </a:ext>
              </a:extLst>
            </p:cNvPr>
            <p:cNvSpPr txBox="1"/>
            <p:nvPr/>
          </p:nvSpPr>
          <p:spPr>
            <a:xfrm>
              <a:off x="10934700" y="6422001"/>
              <a:ext cx="869950" cy="276999"/>
            </a:xfrm>
            <a:prstGeom prst="rect">
              <a:avLst/>
            </a:prstGeom>
            <a:solidFill>
              <a:schemeClr val="bg1"/>
            </a:solidFill>
          </p:spPr>
          <p:txBody>
            <a:bodyPr wrap="square" rtlCol="0">
              <a:spAutoFit/>
            </a:bodyPr>
            <a:lstStyle/>
            <a:p>
              <a:pPr algn="ctr"/>
              <a:r>
                <a:rPr lang="el-GR" sz="1200" dirty="0"/>
                <a:t>Συνδέω</a:t>
              </a:r>
            </a:p>
          </p:txBody>
        </p:sp>
        <p:sp>
          <p:nvSpPr>
            <p:cNvPr id="8" name="TextBox 7">
              <a:extLst>
                <a:ext uri="{FF2B5EF4-FFF2-40B4-BE49-F238E27FC236}">
                  <a16:creationId xmlns:a16="http://schemas.microsoft.com/office/drawing/2014/main" id="{86014A91-F071-4BE0-9114-468F1A7F6609}"/>
                </a:ext>
              </a:extLst>
            </p:cNvPr>
            <p:cNvSpPr txBox="1"/>
            <p:nvPr/>
          </p:nvSpPr>
          <p:spPr>
            <a:xfrm>
              <a:off x="10934700" y="6770534"/>
              <a:ext cx="869950" cy="276999"/>
            </a:xfrm>
            <a:prstGeom prst="rect">
              <a:avLst/>
            </a:prstGeom>
            <a:solidFill>
              <a:schemeClr val="bg1"/>
            </a:solidFill>
          </p:spPr>
          <p:txBody>
            <a:bodyPr wrap="square" rtlCol="0">
              <a:spAutoFit/>
            </a:bodyPr>
            <a:lstStyle/>
            <a:p>
              <a:pPr algn="ctr"/>
              <a:r>
                <a:rPr lang="el-GR" sz="1200" dirty="0"/>
                <a:t>Στέλνω</a:t>
              </a:r>
            </a:p>
          </p:txBody>
        </p:sp>
        <p:sp>
          <p:nvSpPr>
            <p:cNvPr id="9" name="TextBox 8">
              <a:extLst>
                <a:ext uri="{FF2B5EF4-FFF2-40B4-BE49-F238E27FC236}">
                  <a16:creationId xmlns:a16="http://schemas.microsoft.com/office/drawing/2014/main" id="{80FB1E17-C9DF-4937-8BD6-5DCCD1A42F54}"/>
                </a:ext>
              </a:extLst>
            </p:cNvPr>
            <p:cNvSpPr txBox="1"/>
            <p:nvPr/>
          </p:nvSpPr>
          <p:spPr>
            <a:xfrm>
              <a:off x="10934700" y="7119784"/>
              <a:ext cx="869950" cy="276999"/>
            </a:xfrm>
            <a:prstGeom prst="rect">
              <a:avLst/>
            </a:prstGeom>
            <a:solidFill>
              <a:schemeClr val="bg1"/>
            </a:solidFill>
          </p:spPr>
          <p:txBody>
            <a:bodyPr wrap="square" rtlCol="0">
              <a:spAutoFit/>
            </a:bodyPr>
            <a:lstStyle/>
            <a:p>
              <a:pPr algn="ctr"/>
              <a:r>
                <a:rPr lang="el-GR" sz="1200" dirty="0"/>
                <a:t>Λαμβάνω</a:t>
              </a:r>
            </a:p>
          </p:txBody>
        </p:sp>
        <p:sp>
          <p:nvSpPr>
            <p:cNvPr id="10" name="TextBox 9">
              <a:extLst>
                <a:ext uri="{FF2B5EF4-FFF2-40B4-BE49-F238E27FC236}">
                  <a16:creationId xmlns:a16="http://schemas.microsoft.com/office/drawing/2014/main" id="{9D3ECE6A-DF06-487F-B951-CAE4DA4D2960}"/>
                </a:ext>
              </a:extLst>
            </p:cNvPr>
            <p:cNvSpPr txBox="1"/>
            <p:nvPr/>
          </p:nvSpPr>
          <p:spPr>
            <a:xfrm>
              <a:off x="13277850" y="6245401"/>
              <a:ext cx="1295400" cy="338554"/>
            </a:xfrm>
            <a:prstGeom prst="rect">
              <a:avLst/>
            </a:prstGeom>
            <a:solidFill>
              <a:schemeClr val="bg1"/>
            </a:solidFill>
          </p:spPr>
          <p:txBody>
            <a:bodyPr wrap="square" rtlCol="0">
              <a:spAutoFit/>
            </a:bodyPr>
            <a:lstStyle/>
            <a:p>
              <a:pPr algn="ctr"/>
              <a:r>
                <a:rPr lang="el-GR" sz="1600" dirty="0"/>
                <a:t>Ιστοσελίδες</a:t>
              </a:r>
            </a:p>
          </p:txBody>
        </p:sp>
        <p:sp>
          <p:nvSpPr>
            <p:cNvPr id="11" name="TextBox 10">
              <a:extLst>
                <a:ext uri="{FF2B5EF4-FFF2-40B4-BE49-F238E27FC236}">
                  <a16:creationId xmlns:a16="http://schemas.microsoft.com/office/drawing/2014/main" id="{C33A3EDF-53E5-483E-AD57-9BFBA0FCA2B6}"/>
                </a:ext>
              </a:extLst>
            </p:cNvPr>
            <p:cNvSpPr txBox="1"/>
            <p:nvPr/>
          </p:nvSpPr>
          <p:spPr>
            <a:xfrm>
              <a:off x="12198350" y="6525866"/>
              <a:ext cx="660400" cy="307777"/>
            </a:xfrm>
            <a:prstGeom prst="rect">
              <a:avLst/>
            </a:prstGeom>
            <a:solidFill>
              <a:srgbClr val="00CCCB"/>
            </a:solidFill>
          </p:spPr>
          <p:txBody>
            <a:bodyPr wrap="square" rtlCol="0">
              <a:spAutoFit/>
            </a:bodyPr>
            <a:lstStyle/>
            <a:p>
              <a:pPr algn="ctr"/>
              <a:r>
                <a:rPr lang="el-GR" dirty="0"/>
                <a:t>Θύρα</a:t>
              </a:r>
            </a:p>
          </p:txBody>
        </p:sp>
        <p:sp>
          <p:nvSpPr>
            <p:cNvPr id="12" name="TextBox 11">
              <a:extLst>
                <a:ext uri="{FF2B5EF4-FFF2-40B4-BE49-F238E27FC236}">
                  <a16:creationId xmlns:a16="http://schemas.microsoft.com/office/drawing/2014/main" id="{2E053EF7-DD92-416B-8BE5-91605B9310EC}"/>
                </a:ext>
              </a:extLst>
            </p:cNvPr>
            <p:cNvSpPr txBox="1"/>
            <p:nvPr/>
          </p:nvSpPr>
          <p:spPr>
            <a:xfrm>
              <a:off x="11859405" y="6083767"/>
              <a:ext cx="276216" cy="1296000"/>
            </a:xfrm>
            <a:prstGeom prst="rect">
              <a:avLst/>
            </a:prstGeom>
            <a:solidFill>
              <a:srgbClr val="00CCCB"/>
            </a:solidFill>
          </p:spPr>
          <p:txBody>
            <a:bodyPr vert="wordArtVert" wrap="square" lIns="54000" rIns="54000" rtlCol="0">
              <a:spAutoFit/>
            </a:bodyPr>
            <a:lstStyle/>
            <a:p>
              <a:pPr algn="ctr"/>
              <a:r>
                <a:rPr lang="el-GR" sz="1000" dirty="0"/>
                <a:t>ΥΠΟΔΟΧΗ</a:t>
              </a: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Shape 660"/>
          <p:cNvSpPr txBox="1"/>
          <p:nvPr/>
        </p:nvSpPr>
        <p:spPr>
          <a:xfrm>
            <a:off x="438150" y="1768476"/>
            <a:ext cx="9431337" cy="5643562"/>
          </a:xfrm>
          <a:prstGeom prst="rect">
            <a:avLst/>
          </a:prstGeom>
          <a:noFill/>
          <a:ln w="12700" cap="rnd" cmpd="sng">
            <a:solidFill>
              <a:schemeClr val="lt1"/>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2400" i="0" u="none" strike="noStrike" cap="none">
                <a:solidFill>
                  <a:srgbClr val="FF00FF"/>
                </a:solidFill>
                <a:latin typeface="Courier"/>
                <a:ea typeface="Courier New"/>
                <a:cs typeface="Courier"/>
                <a:sym typeface="Courier New"/>
              </a:rPr>
              <a:t>HTTP/1.1 200 OK</a:t>
            </a:r>
          </a:p>
          <a:p>
            <a:pPr marL="0" marR="0" lvl="0" indent="0" algn="l" rtl="0">
              <a:lnSpc>
                <a:spcPct val="100000"/>
              </a:lnSpc>
              <a:spcBef>
                <a:spcPts val="0"/>
              </a:spcBef>
              <a:spcAft>
                <a:spcPts val="0"/>
              </a:spcAft>
              <a:buClr>
                <a:srgbClr val="FF00FF"/>
              </a:buClr>
              <a:buSzPct val="25000"/>
              <a:buFont typeface="Cabin"/>
              <a:buNone/>
            </a:pPr>
            <a:r>
              <a:rPr lang="en-US" sz="2400" i="0" u="none" strike="noStrike" cap="none">
                <a:solidFill>
                  <a:srgbClr val="FF00FF"/>
                </a:solidFill>
                <a:latin typeface="Courier"/>
                <a:ea typeface="Courier New"/>
                <a:cs typeface="Courier"/>
                <a:sym typeface="Courier New"/>
              </a:rPr>
              <a:t>Date: Sun, 14 Mar 2010 23:52:41 GMT</a:t>
            </a:r>
          </a:p>
          <a:p>
            <a:pPr marL="0" marR="0" lvl="0" indent="0" algn="l" rtl="0">
              <a:lnSpc>
                <a:spcPct val="100000"/>
              </a:lnSpc>
              <a:spcBef>
                <a:spcPts val="0"/>
              </a:spcBef>
              <a:spcAft>
                <a:spcPts val="0"/>
              </a:spcAft>
              <a:buClr>
                <a:srgbClr val="FF00FF"/>
              </a:buClr>
              <a:buSzPct val="25000"/>
              <a:buFont typeface="Cabin"/>
              <a:buNone/>
            </a:pPr>
            <a:r>
              <a:rPr lang="en-US" sz="2400" i="0" u="none" strike="noStrike" cap="none">
                <a:solidFill>
                  <a:srgbClr val="FF00FF"/>
                </a:solidFill>
                <a:latin typeface="Courier"/>
                <a:ea typeface="Courier New"/>
                <a:cs typeface="Courier"/>
                <a:sym typeface="Courier New"/>
              </a:rPr>
              <a:t>Server: Apache</a:t>
            </a:r>
          </a:p>
          <a:p>
            <a:pPr marL="0" marR="0" lvl="0" indent="0" algn="l" rtl="0">
              <a:lnSpc>
                <a:spcPct val="100000"/>
              </a:lnSpc>
              <a:spcBef>
                <a:spcPts val="0"/>
              </a:spcBef>
              <a:spcAft>
                <a:spcPts val="0"/>
              </a:spcAft>
              <a:buClr>
                <a:srgbClr val="FF00FF"/>
              </a:buClr>
              <a:buSzPct val="25000"/>
              <a:buFont typeface="Cabin"/>
              <a:buNone/>
            </a:pPr>
            <a:r>
              <a:rPr lang="en-US" sz="2400" i="0" u="none" strike="noStrike" cap="none">
                <a:solidFill>
                  <a:srgbClr val="FF00FF"/>
                </a:solidFill>
                <a:latin typeface="Courier"/>
                <a:ea typeface="Courier New"/>
                <a:cs typeface="Courier"/>
                <a:sym typeface="Courier New"/>
              </a:rPr>
              <a:t>Last-Modified: Tue, 29 Dec 2009 01:31:22 GMT</a:t>
            </a:r>
          </a:p>
          <a:p>
            <a:pPr marL="0" marR="0" lvl="0" indent="0" algn="l" rtl="0">
              <a:lnSpc>
                <a:spcPct val="100000"/>
              </a:lnSpc>
              <a:spcBef>
                <a:spcPts val="0"/>
              </a:spcBef>
              <a:spcAft>
                <a:spcPts val="0"/>
              </a:spcAft>
              <a:buClr>
                <a:srgbClr val="FF00FF"/>
              </a:buClr>
              <a:buSzPct val="25000"/>
              <a:buFont typeface="Cabin"/>
              <a:buNone/>
            </a:pPr>
            <a:r>
              <a:rPr lang="en-US" sz="2400" i="0" u="none" strike="noStrike" cap="none">
                <a:solidFill>
                  <a:srgbClr val="FF00FF"/>
                </a:solidFill>
                <a:latin typeface="Courier"/>
                <a:ea typeface="Courier New"/>
                <a:cs typeface="Courier"/>
                <a:sym typeface="Courier New"/>
              </a:rPr>
              <a:t>ETag: "143c1b33-a7-4b395bea"</a:t>
            </a:r>
          </a:p>
          <a:p>
            <a:pPr marL="0" marR="0" lvl="0" indent="0" algn="l" rtl="0">
              <a:lnSpc>
                <a:spcPct val="100000"/>
              </a:lnSpc>
              <a:spcBef>
                <a:spcPts val="0"/>
              </a:spcBef>
              <a:spcAft>
                <a:spcPts val="0"/>
              </a:spcAft>
              <a:buClr>
                <a:srgbClr val="FF00FF"/>
              </a:buClr>
              <a:buSzPct val="25000"/>
              <a:buFont typeface="Cabin"/>
              <a:buNone/>
            </a:pPr>
            <a:r>
              <a:rPr lang="en-US" sz="2400" i="0" u="none" strike="noStrike" cap="none">
                <a:solidFill>
                  <a:srgbClr val="FF00FF"/>
                </a:solidFill>
                <a:latin typeface="Courier"/>
                <a:ea typeface="Courier New"/>
                <a:cs typeface="Courier"/>
                <a:sym typeface="Courier New"/>
              </a:rPr>
              <a:t>Accept-Ranges: bytes</a:t>
            </a:r>
          </a:p>
          <a:p>
            <a:pPr marL="0" marR="0" lvl="0" indent="0" algn="l" rtl="0">
              <a:lnSpc>
                <a:spcPct val="100000"/>
              </a:lnSpc>
              <a:spcBef>
                <a:spcPts val="0"/>
              </a:spcBef>
              <a:spcAft>
                <a:spcPts val="0"/>
              </a:spcAft>
              <a:buClr>
                <a:srgbClr val="FF00FF"/>
              </a:buClr>
              <a:buSzPct val="25000"/>
              <a:buFont typeface="Cabin"/>
              <a:buNone/>
            </a:pPr>
            <a:r>
              <a:rPr lang="en-US" sz="2400" i="0" u="none" strike="noStrike" cap="none">
                <a:solidFill>
                  <a:srgbClr val="FF00FF"/>
                </a:solidFill>
                <a:latin typeface="Courier"/>
                <a:ea typeface="Courier New"/>
                <a:cs typeface="Courier"/>
                <a:sym typeface="Courier New"/>
              </a:rPr>
              <a:t>Content-Length: 167</a:t>
            </a:r>
          </a:p>
          <a:p>
            <a:pPr marL="0" marR="0" lvl="0" indent="0" algn="l" rtl="0">
              <a:lnSpc>
                <a:spcPct val="100000"/>
              </a:lnSpc>
              <a:spcBef>
                <a:spcPts val="0"/>
              </a:spcBef>
              <a:spcAft>
                <a:spcPts val="0"/>
              </a:spcAft>
              <a:buClr>
                <a:srgbClr val="FF00FF"/>
              </a:buClr>
              <a:buSzPct val="25000"/>
              <a:buFont typeface="Cabin"/>
              <a:buNone/>
            </a:pPr>
            <a:r>
              <a:rPr lang="en-US" sz="2400" i="0" u="none" strike="noStrike" cap="none">
                <a:solidFill>
                  <a:srgbClr val="FF00FF"/>
                </a:solidFill>
                <a:latin typeface="Courier"/>
                <a:ea typeface="Courier New"/>
                <a:cs typeface="Courier"/>
                <a:sym typeface="Courier New"/>
              </a:rPr>
              <a:t>Connection: close</a:t>
            </a:r>
          </a:p>
          <a:p>
            <a:pPr marL="0" marR="0" lvl="0" indent="0" algn="l" rtl="0">
              <a:lnSpc>
                <a:spcPct val="100000"/>
              </a:lnSpc>
              <a:spcBef>
                <a:spcPts val="0"/>
              </a:spcBef>
              <a:spcAft>
                <a:spcPts val="0"/>
              </a:spcAft>
              <a:buClr>
                <a:srgbClr val="FF00FF"/>
              </a:buClr>
              <a:buSzPct val="25000"/>
              <a:buFont typeface="Cabin"/>
              <a:buNone/>
            </a:pPr>
            <a:r>
              <a:rPr lang="en-US" sz="2400" i="0" u="none" strike="noStrike" cap="none">
                <a:solidFill>
                  <a:srgbClr val="FF00FF"/>
                </a:solidFill>
                <a:latin typeface="Courier"/>
                <a:ea typeface="Courier New"/>
                <a:cs typeface="Courier"/>
                <a:sym typeface="Courier New"/>
              </a:rPr>
              <a:t>Content-Type: text/plain</a:t>
            </a:r>
          </a:p>
          <a:p>
            <a:pPr marL="0" marR="0" lvl="0" indent="0" algn="ctr" rtl="0">
              <a:lnSpc>
                <a:spcPct val="100000"/>
              </a:lnSpc>
              <a:spcBef>
                <a:spcPts val="0"/>
              </a:spcBef>
              <a:spcAft>
                <a:spcPts val="0"/>
              </a:spcAft>
              <a:buNone/>
            </a:pPr>
            <a:endParaRPr sz="2400" i="0" u="none" strike="noStrike" cap="none">
              <a:solidFill>
                <a:srgbClr val="FF00FF"/>
              </a:solidFill>
              <a:latin typeface="Courier"/>
              <a:ea typeface="Courier New"/>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r>
              <a:rPr lang="en-US" sz="2400" i="0" u="none" strike="noStrike" cap="none">
                <a:solidFill>
                  <a:schemeClr val="lt1"/>
                </a:solidFill>
                <a:latin typeface="Courier"/>
                <a:ea typeface="Courier New"/>
                <a:cs typeface="Courier"/>
                <a:sym typeface="Courier New"/>
              </a:rPr>
              <a:t>But soft what light through yonder window breaks</a:t>
            </a:r>
          </a:p>
          <a:p>
            <a:pPr marL="0" marR="0" lvl="0" indent="0" algn="l" rtl="0">
              <a:lnSpc>
                <a:spcPct val="100000"/>
              </a:lnSpc>
              <a:spcBef>
                <a:spcPts val="0"/>
              </a:spcBef>
              <a:spcAft>
                <a:spcPts val="0"/>
              </a:spcAft>
              <a:buClr>
                <a:schemeClr val="lt1"/>
              </a:buClr>
              <a:buSzPct val="25000"/>
              <a:buFont typeface="Cabin"/>
              <a:buNone/>
            </a:pPr>
            <a:r>
              <a:rPr lang="en-US" sz="2400" i="0" u="none" strike="noStrike" cap="none">
                <a:solidFill>
                  <a:schemeClr val="lt1"/>
                </a:solidFill>
                <a:latin typeface="Courier"/>
                <a:ea typeface="Courier New"/>
                <a:cs typeface="Courier"/>
                <a:sym typeface="Courier New"/>
              </a:rPr>
              <a:t>It is the east and Juliet is the sun</a:t>
            </a:r>
          </a:p>
          <a:p>
            <a:pPr marL="0" marR="0" lvl="0" indent="0" algn="l" rtl="0">
              <a:lnSpc>
                <a:spcPct val="100000"/>
              </a:lnSpc>
              <a:spcBef>
                <a:spcPts val="0"/>
              </a:spcBef>
              <a:spcAft>
                <a:spcPts val="0"/>
              </a:spcAft>
              <a:buClr>
                <a:schemeClr val="lt1"/>
              </a:buClr>
              <a:buSzPct val="25000"/>
              <a:buFont typeface="Cabin"/>
              <a:buNone/>
            </a:pPr>
            <a:r>
              <a:rPr lang="en-US" sz="2400" i="0" u="none" strike="noStrike" cap="none">
                <a:solidFill>
                  <a:schemeClr val="lt1"/>
                </a:solidFill>
                <a:latin typeface="Courier"/>
                <a:ea typeface="Courier New"/>
                <a:cs typeface="Courier"/>
                <a:sym typeface="Courier New"/>
              </a:rPr>
              <a:t>Arise fair sun and kill the envious moon</a:t>
            </a:r>
          </a:p>
          <a:p>
            <a:pPr marL="0" marR="0" lvl="0" indent="0" algn="l" rtl="0">
              <a:lnSpc>
                <a:spcPct val="100000"/>
              </a:lnSpc>
              <a:spcBef>
                <a:spcPts val="0"/>
              </a:spcBef>
              <a:spcAft>
                <a:spcPts val="0"/>
              </a:spcAft>
              <a:buClr>
                <a:schemeClr val="lt1"/>
              </a:buClr>
              <a:buSzPct val="25000"/>
              <a:buFont typeface="Cabin"/>
              <a:buNone/>
            </a:pPr>
            <a:r>
              <a:rPr lang="en-US" sz="2400" i="0" u="none" strike="noStrike" cap="none">
                <a:solidFill>
                  <a:schemeClr val="lt1"/>
                </a:solidFill>
                <a:latin typeface="Courier"/>
                <a:ea typeface="Courier New"/>
                <a:cs typeface="Courier"/>
                <a:sym typeface="Courier New"/>
              </a:rPr>
              <a:t>Who is already sick and pale with grief</a:t>
            </a:r>
          </a:p>
        </p:txBody>
      </p:sp>
      <p:sp>
        <p:nvSpPr>
          <p:cNvPr id="661" name="Shape 661"/>
          <p:cNvSpPr txBox="1"/>
          <p:nvPr/>
        </p:nvSpPr>
        <p:spPr>
          <a:xfrm>
            <a:off x="10566400" y="2971800"/>
            <a:ext cx="5111750" cy="27685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US" sz="2400" i="0" u="none" strike="noStrike" cap="none" dirty="0">
                <a:solidFill>
                  <a:srgbClr val="FFFF00"/>
                </a:solidFill>
                <a:latin typeface="Courier"/>
                <a:ea typeface="Courier New"/>
                <a:cs typeface="Courier"/>
                <a:sym typeface="Courier New"/>
              </a:rPr>
              <a:t>while True:</a:t>
            </a:r>
          </a:p>
          <a:p>
            <a:pPr marL="0" marR="0" lvl="0" indent="0" algn="l" rtl="0">
              <a:lnSpc>
                <a:spcPct val="100000"/>
              </a:lnSpc>
              <a:spcBef>
                <a:spcPts val="0"/>
              </a:spcBef>
              <a:spcAft>
                <a:spcPts val="0"/>
              </a:spcAft>
              <a:buClr>
                <a:srgbClr val="FFFF00"/>
              </a:buClr>
              <a:buSzPct val="25000"/>
              <a:buFont typeface="Cabin"/>
              <a:buNone/>
            </a:pPr>
            <a:r>
              <a:rPr lang="en-US" sz="2400" i="0" u="none" strike="noStrike" cap="none" dirty="0">
                <a:solidFill>
                  <a:srgbClr val="FFFF00"/>
                </a:solidFill>
                <a:latin typeface="Courier"/>
                <a:ea typeface="Courier New"/>
                <a:cs typeface="Courier"/>
                <a:sym typeface="Courier New"/>
              </a:rPr>
              <a:t>    data = </a:t>
            </a:r>
            <a:r>
              <a:rPr lang="en-US" sz="2400" i="0" u="none" strike="noStrike" cap="none" dirty="0" err="1">
                <a:solidFill>
                  <a:srgbClr val="FFFF00"/>
                </a:solidFill>
                <a:latin typeface="Courier"/>
                <a:ea typeface="Courier New"/>
                <a:cs typeface="Courier"/>
                <a:sym typeface="Courier New"/>
              </a:rPr>
              <a:t>mysock.recv</a:t>
            </a:r>
            <a:r>
              <a:rPr lang="en-US" sz="2400" i="0" u="none" strike="noStrike" cap="none" dirty="0">
                <a:solidFill>
                  <a:srgbClr val="FFFF00"/>
                </a:solidFill>
                <a:latin typeface="Courier"/>
                <a:ea typeface="Courier New"/>
                <a:cs typeface="Courier"/>
                <a:sym typeface="Courier New"/>
              </a:rPr>
              <a:t>(512)</a:t>
            </a:r>
          </a:p>
          <a:p>
            <a:pPr marL="0" marR="0" lvl="0" indent="0" algn="l" rtl="0">
              <a:lnSpc>
                <a:spcPct val="100000"/>
              </a:lnSpc>
              <a:spcBef>
                <a:spcPts val="0"/>
              </a:spcBef>
              <a:spcAft>
                <a:spcPts val="0"/>
              </a:spcAft>
              <a:buClr>
                <a:srgbClr val="FFFF00"/>
              </a:buClr>
              <a:buSzPct val="25000"/>
              <a:buFont typeface="Cabin"/>
              <a:buNone/>
            </a:pPr>
            <a:r>
              <a:rPr lang="en-US" sz="2400" i="0" u="none" strike="noStrike" cap="none" dirty="0">
                <a:solidFill>
                  <a:srgbClr val="FFFF00"/>
                </a:solidFill>
                <a:latin typeface="Courier"/>
                <a:ea typeface="Courier New"/>
                <a:cs typeface="Courier"/>
                <a:sym typeface="Courier New"/>
              </a:rPr>
              <a:t>    if ( </a:t>
            </a:r>
            <a:r>
              <a:rPr lang="en-US" sz="2400" i="0" u="none" strike="noStrike" cap="none" dirty="0" err="1">
                <a:solidFill>
                  <a:srgbClr val="FFFF00"/>
                </a:solidFill>
                <a:latin typeface="Courier"/>
                <a:ea typeface="Courier New"/>
                <a:cs typeface="Courier"/>
                <a:sym typeface="Courier New"/>
              </a:rPr>
              <a:t>len</a:t>
            </a:r>
            <a:r>
              <a:rPr lang="en-US" sz="2400" i="0" u="none" strike="noStrike" cap="none" dirty="0">
                <a:solidFill>
                  <a:srgbClr val="FFFF00"/>
                </a:solidFill>
                <a:latin typeface="Courier"/>
                <a:ea typeface="Courier New"/>
                <a:cs typeface="Courier"/>
                <a:sym typeface="Courier New"/>
              </a:rPr>
              <a:t>(data) &lt; 1 ) :</a:t>
            </a:r>
          </a:p>
          <a:p>
            <a:pPr marL="0" marR="0" lvl="0" indent="0" algn="l" rtl="0">
              <a:lnSpc>
                <a:spcPct val="100000"/>
              </a:lnSpc>
              <a:spcBef>
                <a:spcPts val="0"/>
              </a:spcBef>
              <a:spcAft>
                <a:spcPts val="0"/>
              </a:spcAft>
              <a:buClr>
                <a:srgbClr val="FFFF00"/>
              </a:buClr>
              <a:buSzPct val="25000"/>
              <a:buFont typeface="Cabin"/>
              <a:buNone/>
            </a:pPr>
            <a:r>
              <a:rPr lang="en-US" sz="2400" i="0" u="none" strike="noStrike" cap="none" dirty="0">
                <a:solidFill>
                  <a:srgbClr val="FFFF00"/>
                </a:solidFill>
                <a:latin typeface="Courier"/>
                <a:ea typeface="Courier New"/>
                <a:cs typeface="Courier"/>
                <a:sym typeface="Courier New"/>
              </a:rPr>
              <a:t>        break</a:t>
            </a:r>
          </a:p>
          <a:p>
            <a:pPr marL="0" marR="0" lvl="0" indent="0" algn="l" rtl="0">
              <a:lnSpc>
                <a:spcPct val="100000"/>
              </a:lnSpc>
              <a:spcBef>
                <a:spcPts val="0"/>
              </a:spcBef>
              <a:spcAft>
                <a:spcPts val="0"/>
              </a:spcAft>
              <a:buClr>
                <a:srgbClr val="FFFF00"/>
              </a:buClr>
              <a:buSzPct val="25000"/>
              <a:buFont typeface="Cabin"/>
              <a:buNone/>
            </a:pPr>
            <a:r>
              <a:rPr lang="en-US" sz="2400" i="0" u="none" strike="noStrike" cap="none" dirty="0">
                <a:solidFill>
                  <a:srgbClr val="FFFF00"/>
                </a:solidFill>
                <a:latin typeface="Courier"/>
                <a:ea typeface="Courier New"/>
                <a:cs typeface="Courier"/>
                <a:sym typeface="Courier New"/>
              </a:rPr>
              <a:t>    print(</a:t>
            </a:r>
            <a:r>
              <a:rPr lang="en-US" sz="2400" i="0" u="none" strike="noStrike" cap="none" dirty="0" err="1">
                <a:solidFill>
                  <a:srgbClr val="FFFF00"/>
                </a:solidFill>
                <a:latin typeface="Courier"/>
                <a:ea typeface="Courier New"/>
                <a:cs typeface="Courier"/>
                <a:sym typeface="Courier New"/>
              </a:rPr>
              <a:t>data.</a:t>
            </a:r>
            <a:r>
              <a:rPr lang="en-US" sz="2400" i="0" u="none" strike="noStrike" cap="none" dirty="0" err="1">
                <a:solidFill>
                  <a:srgbClr val="00FA00"/>
                </a:solidFill>
                <a:latin typeface="Courier"/>
                <a:ea typeface="Courier New"/>
                <a:cs typeface="Courier"/>
                <a:sym typeface="Courier New"/>
              </a:rPr>
              <a:t>decode</a:t>
            </a:r>
            <a:r>
              <a:rPr lang="en-US" sz="2400" i="0" u="none" strike="noStrike" cap="none" dirty="0">
                <a:solidFill>
                  <a:srgbClr val="00FA00"/>
                </a:solidFill>
                <a:latin typeface="Courier"/>
                <a:ea typeface="Courier New"/>
                <a:cs typeface="Courier"/>
                <a:sym typeface="Courier New"/>
              </a:rPr>
              <a:t>()</a:t>
            </a:r>
            <a:r>
              <a:rPr lang="en-US" sz="2400" i="0" u="none" strike="noStrike" cap="none" dirty="0">
                <a:solidFill>
                  <a:srgbClr val="FFFF00"/>
                </a:solidFill>
                <a:latin typeface="Courier"/>
                <a:ea typeface="Courier New"/>
                <a:cs typeface="Courier"/>
                <a:sym typeface="Courier New"/>
              </a:rPr>
              <a:t>)</a:t>
            </a:r>
          </a:p>
        </p:txBody>
      </p:sp>
      <p:sp>
        <p:nvSpPr>
          <p:cNvPr id="662" name="Shape 662"/>
          <p:cNvSpPr txBox="1"/>
          <p:nvPr/>
        </p:nvSpPr>
        <p:spPr>
          <a:xfrm>
            <a:off x="10158411" y="1959514"/>
            <a:ext cx="4030555" cy="6222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l-GR" sz="3600" u="none" strike="noStrike" cap="none" dirty="0">
                <a:solidFill>
                  <a:srgbClr val="FF00FF"/>
                </a:solidFill>
                <a:latin typeface="Arial" charset="0"/>
                <a:ea typeface="Arial" charset="0"/>
                <a:cs typeface="Arial" charset="0"/>
                <a:sym typeface="Cabin"/>
              </a:rPr>
              <a:t>Επικεφαλίδα </a:t>
            </a:r>
            <a:r>
              <a:rPr lang="en-US" sz="3600" u="none" strike="noStrike" cap="none" dirty="0">
                <a:solidFill>
                  <a:srgbClr val="FF00FF"/>
                </a:solidFill>
                <a:latin typeface="Arial" charset="0"/>
                <a:ea typeface="Arial" charset="0"/>
                <a:cs typeface="Arial" charset="0"/>
                <a:sym typeface="Cabin"/>
              </a:rPr>
              <a:t>HTTP</a:t>
            </a:r>
          </a:p>
        </p:txBody>
      </p:sp>
      <p:sp>
        <p:nvSpPr>
          <p:cNvPr id="663" name="Shape 663"/>
          <p:cNvSpPr txBox="1"/>
          <p:nvPr/>
        </p:nvSpPr>
        <p:spPr>
          <a:xfrm>
            <a:off x="10158411" y="6424179"/>
            <a:ext cx="2963864" cy="6222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3600" u="none" strike="noStrike" cap="none" dirty="0">
                <a:solidFill>
                  <a:schemeClr val="lt1"/>
                </a:solidFill>
                <a:latin typeface="Arial" charset="0"/>
                <a:ea typeface="Arial" charset="0"/>
                <a:cs typeface="Arial" charset="0"/>
                <a:sym typeface="Cabin"/>
              </a:rPr>
              <a:t>Σώμα </a:t>
            </a:r>
            <a:r>
              <a:rPr lang="en-US" sz="3600" u="none" strike="noStrike" cap="none" dirty="0">
                <a:solidFill>
                  <a:schemeClr val="lt1"/>
                </a:solidFill>
                <a:latin typeface="Arial" charset="0"/>
                <a:ea typeface="Arial" charset="0"/>
                <a:cs typeface="Arial" charset="0"/>
                <a:sym typeface="Cabin"/>
              </a:rPr>
              <a:t>HTTP</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D966"/>
                </a:solidFill>
              </a:rPr>
              <a:t>Σχετικά με Χαρακτήρες και Συμβολοσειρές </a:t>
            </a:r>
            <a:r>
              <a:rPr lang="is-IS" dirty="0">
                <a:solidFill>
                  <a:srgbClr val="FFD966"/>
                </a:solidFill>
              </a:rPr>
              <a:t>…</a:t>
            </a:r>
            <a:endParaRPr lang="en-US" dirty="0">
              <a:solidFill>
                <a:srgbClr val="FFD966"/>
              </a:solidFill>
            </a:endParaRPr>
          </a:p>
        </p:txBody>
      </p:sp>
    </p:spTree>
    <p:extLst>
      <p:ext uri="{BB962C8B-B14F-4D97-AF65-F5344CB8AC3E}">
        <p14:creationId xmlns:p14="http://schemas.microsoft.com/office/powerpoint/2010/main" val="2717750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7808" y="7655192"/>
            <a:ext cx="9201558" cy="954107"/>
          </a:xfrm>
          <a:prstGeom prst="rect">
            <a:avLst/>
          </a:prstGeom>
          <a:noFill/>
        </p:spPr>
        <p:txBody>
          <a:bodyPr wrap="none" rtlCol="0">
            <a:spAutoFit/>
          </a:bodyPr>
          <a:lstStyle/>
          <a:p>
            <a:r>
              <a:rPr lang="en-US" sz="2800" dirty="0">
                <a:solidFill>
                  <a:srgbClr val="FFFF00"/>
                </a:solidFill>
              </a:rPr>
              <a:t>https://</a:t>
            </a:r>
            <a:r>
              <a:rPr lang="en-US" sz="2800" dirty="0" err="1">
                <a:solidFill>
                  <a:srgbClr val="FFFF00"/>
                </a:solidFill>
              </a:rPr>
              <a:t>en.wikipedia.org</a:t>
            </a:r>
            <a:r>
              <a:rPr lang="en-US" sz="2800" dirty="0">
                <a:solidFill>
                  <a:srgbClr val="FFFF00"/>
                </a:solidFill>
              </a:rPr>
              <a:t>/wiki/ASCII</a:t>
            </a:r>
          </a:p>
          <a:p>
            <a:r>
              <a:rPr lang="en-US" sz="2800" dirty="0">
                <a:solidFill>
                  <a:srgbClr val="FFFF00"/>
                </a:solidFill>
              </a:rPr>
              <a:t>http://</a:t>
            </a:r>
            <a:r>
              <a:rPr lang="en-US" sz="2800" dirty="0" err="1">
                <a:solidFill>
                  <a:srgbClr val="FFFF00"/>
                </a:solidFill>
              </a:rPr>
              <a:t>www.catonmat.net</a:t>
            </a:r>
            <a:r>
              <a:rPr lang="en-US" sz="2800" dirty="0">
                <a:solidFill>
                  <a:srgbClr val="FFFF00"/>
                </a:solidFill>
              </a:rPr>
              <a:t>/download/</a:t>
            </a:r>
            <a:r>
              <a:rPr lang="en-US" sz="2800" dirty="0" err="1">
                <a:solidFill>
                  <a:srgbClr val="FFFF00"/>
                </a:solidFill>
              </a:rPr>
              <a:t>ascii</a:t>
            </a:r>
            <a:r>
              <a:rPr lang="en-US" sz="2800" dirty="0">
                <a:solidFill>
                  <a:srgbClr val="FFFF00"/>
                </a:solidFill>
              </a:rPr>
              <a:t>-cheat-</a:t>
            </a:r>
            <a:r>
              <a:rPr lang="en-US" sz="2800" dirty="0" err="1">
                <a:solidFill>
                  <a:srgbClr val="FFFF00"/>
                </a:solidFill>
              </a:rPr>
              <a:t>sheet.png</a:t>
            </a:r>
            <a:endParaRPr lang="en-US" sz="2800" dirty="0">
              <a:solidFill>
                <a:srgbClr val="FFFF00"/>
              </a:solidFill>
            </a:endParaRPr>
          </a:p>
        </p:txBody>
      </p:sp>
      <p:sp>
        <p:nvSpPr>
          <p:cNvPr id="6" name="Title 5"/>
          <p:cNvSpPr>
            <a:spLocks noGrp="1"/>
          </p:cNvSpPr>
          <p:nvPr>
            <p:ph type="title"/>
          </p:nvPr>
        </p:nvSpPr>
        <p:spPr>
          <a:xfrm>
            <a:off x="1155700" y="847164"/>
            <a:ext cx="3436178" cy="1692735"/>
          </a:xfrm>
        </p:spPr>
        <p:txBody>
          <a:bodyPr/>
          <a:lstStyle/>
          <a:p>
            <a:r>
              <a:rPr lang="en-US">
                <a:solidFill>
                  <a:srgbClr val="FFD966"/>
                </a:solidFill>
              </a:rPr>
              <a:t>ASCII</a:t>
            </a:r>
          </a:p>
        </p:txBody>
      </p:sp>
      <p:sp>
        <p:nvSpPr>
          <p:cNvPr id="7" name="TextBox 6"/>
          <p:cNvSpPr txBox="1"/>
          <p:nvPr/>
        </p:nvSpPr>
        <p:spPr>
          <a:xfrm>
            <a:off x="1493353" y="2367672"/>
            <a:ext cx="3098525" cy="5016758"/>
          </a:xfrm>
          <a:prstGeom prst="rect">
            <a:avLst/>
          </a:prstGeom>
          <a:noFill/>
        </p:spPr>
        <p:txBody>
          <a:bodyPr wrap="square" rtlCol="0">
            <a:spAutoFit/>
          </a:bodyPr>
          <a:lstStyle/>
          <a:p>
            <a:r>
              <a:rPr lang="en-US" sz="3200" dirty="0">
                <a:solidFill>
                  <a:schemeClr val="bg1"/>
                </a:solidFill>
              </a:rPr>
              <a:t>American Standard Code for Information Interchange</a:t>
            </a:r>
            <a:endParaRPr lang="el-GR" sz="3200" dirty="0">
              <a:solidFill>
                <a:schemeClr val="bg1"/>
              </a:solidFill>
            </a:endParaRPr>
          </a:p>
          <a:p>
            <a:endParaRPr lang="el-GR" sz="3200" dirty="0">
              <a:solidFill>
                <a:schemeClr val="bg1"/>
              </a:solidFill>
            </a:endParaRPr>
          </a:p>
          <a:p>
            <a:r>
              <a:rPr lang="el-GR" sz="3200" dirty="0">
                <a:solidFill>
                  <a:schemeClr val="bg1"/>
                </a:solidFill>
              </a:rPr>
              <a:t>Αμερικανικός Τυποποιημένος Κώδικας Ανταλλαγής Πληροφοριών</a:t>
            </a:r>
            <a:endParaRPr lang="en-US" sz="3200" dirty="0">
              <a:solidFill>
                <a:schemeClr val="bg1"/>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4470" y="906615"/>
            <a:ext cx="8110329" cy="6477815"/>
          </a:xfrm>
          <a:prstGeom prst="rect">
            <a:avLst/>
          </a:prstGeom>
        </p:spPr>
      </p:pic>
    </p:spTree>
    <p:extLst>
      <p:ext uri="{BB962C8B-B14F-4D97-AF65-F5344CB8AC3E}">
        <p14:creationId xmlns:p14="http://schemas.microsoft.com/office/powerpoint/2010/main" val="3273903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5700" y="657975"/>
            <a:ext cx="13932000" cy="1692735"/>
          </a:xfrm>
        </p:spPr>
        <p:txBody>
          <a:bodyPr/>
          <a:lstStyle/>
          <a:p>
            <a:r>
              <a:rPr lang="el-GR" dirty="0">
                <a:solidFill>
                  <a:srgbClr val="FFD966"/>
                </a:solidFill>
              </a:rPr>
              <a:t>Αναπαράσταση Απλών Συμβολοσειρών</a:t>
            </a:r>
            <a:endParaRPr lang="en-US" dirty="0">
              <a:solidFill>
                <a:srgbClr val="FFD966"/>
              </a:solidFill>
            </a:endParaRPr>
          </a:p>
        </p:txBody>
      </p:sp>
      <p:sp>
        <p:nvSpPr>
          <p:cNvPr id="4" name="Text Placeholder 3"/>
          <p:cNvSpPr>
            <a:spLocks noGrp="1"/>
          </p:cNvSpPr>
          <p:nvPr>
            <p:ph type="body" idx="1"/>
          </p:nvPr>
        </p:nvSpPr>
        <p:spPr>
          <a:xfrm>
            <a:off x="335888" y="2603500"/>
            <a:ext cx="9533325" cy="6003787"/>
          </a:xfrm>
        </p:spPr>
        <p:txBody>
          <a:bodyPr/>
          <a:lstStyle/>
          <a:p>
            <a:r>
              <a:rPr lang="el-GR" dirty="0"/>
              <a:t>Κάθε χαρακτήρας αντιπροσωπεύεται από έναν αριθμό μεταξύ 0 και 256 αποθηκευμένων σε 8 </a:t>
            </a:r>
            <a:r>
              <a:rPr lang="el-GR" dirty="0" err="1"/>
              <a:t>bit</a:t>
            </a:r>
            <a:r>
              <a:rPr lang="el-GR" dirty="0"/>
              <a:t> μνήμης</a:t>
            </a:r>
            <a:r>
              <a:rPr lang="en-US" dirty="0"/>
              <a:t> </a:t>
            </a:r>
          </a:p>
          <a:p>
            <a:r>
              <a:rPr lang="el-GR" dirty="0"/>
              <a:t>Αναφερόμαστε σε «8 </a:t>
            </a:r>
            <a:r>
              <a:rPr lang="el-GR" dirty="0" err="1"/>
              <a:t>bits</a:t>
            </a:r>
            <a:r>
              <a:rPr lang="el-GR" dirty="0"/>
              <a:t>» μνήμης ως</a:t>
            </a:r>
            <a:r>
              <a:rPr lang="en-US" dirty="0"/>
              <a:t> </a:t>
            </a:r>
            <a:r>
              <a:rPr lang="el-GR" dirty="0"/>
              <a:t>ένα </a:t>
            </a:r>
            <a:r>
              <a:rPr lang="el-GR" dirty="0">
                <a:solidFill>
                  <a:srgbClr val="00FA00"/>
                </a:solidFill>
              </a:rPr>
              <a:t>«</a:t>
            </a:r>
            <a:r>
              <a:rPr lang="el-GR" dirty="0" err="1">
                <a:solidFill>
                  <a:srgbClr val="00FA00"/>
                </a:solidFill>
              </a:rPr>
              <a:t>byte</a:t>
            </a:r>
            <a:r>
              <a:rPr lang="el-GR" dirty="0">
                <a:solidFill>
                  <a:srgbClr val="00FA00"/>
                </a:solidFill>
              </a:rPr>
              <a:t>» </a:t>
            </a:r>
            <a:r>
              <a:rPr lang="el-GR" dirty="0"/>
              <a:t>μνήμης - (δηλαδή η μονάδα δίσκου μου περιέχει 3 </a:t>
            </a:r>
            <a:r>
              <a:rPr lang="el-GR" dirty="0" err="1"/>
              <a:t>Tera</a:t>
            </a:r>
            <a:r>
              <a:rPr lang="el-GR" dirty="0" err="1">
                <a:solidFill>
                  <a:srgbClr val="00FA00"/>
                </a:solidFill>
              </a:rPr>
              <a:t>bytes</a:t>
            </a:r>
            <a:r>
              <a:rPr lang="el-GR" dirty="0"/>
              <a:t> μνήμης)</a:t>
            </a:r>
            <a:endParaRPr lang="en-US" dirty="0"/>
          </a:p>
          <a:p>
            <a:r>
              <a:rPr lang="el-GR" dirty="0"/>
              <a:t>Η συνάρτηση </a:t>
            </a:r>
            <a:r>
              <a:rPr lang="en-US" dirty="0" err="1">
                <a:solidFill>
                  <a:srgbClr val="FF40FF"/>
                </a:solidFill>
              </a:rPr>
              <a:t>ord</a:t>
            </a:r>
            <a:r>
              <a:rPr lang="en-US" dirty="0">
                <a:solidFill>
                  <a:srgbClr val="FF40FF"/>
                </a:solidFill>
              </a:rPr>
              <a:t>()</a:t>
            </a:r>
            <a:r>
              <a:rPr lang="el-GR" dirty="0"/>
              <a:t> μας λέει την αριθμητική τιμή ενός απλού χαρακτήρα ASCII</a:t>
            </a:r>
            <a:endParaRPr lang="en-US" dirty="0"/>
          </a:p>
        </p:txBody>
      </p:sp>
      <p:sp>
        <p:nvSpPr>
          <p:cNvPr id="5" name="TextBox 4"/>
          <p:cNvSpPr txBox="1"/>
          <p:nvPr/>
        </p:nvSpPr>
        <p:spPr>
          <a:xfrm>
            <a:off x="10175048" y="3645654"/>
            <a:ext cx="4480714" cy="3108543"/>
          </a:xfrm>
          <a:prstGeom prst="rect">
            <a:avLst/>
          </a:prstGeom>
          <a:noFill/>
        </p:spPr>
        <p:txBody>
          <a:bodyPr wrap="none" rtlCol="0">
            <a:spAutoFit/>
          </a:bodyPr>
          <a:lstStyle/>
          <a:p>
            <a:r>
              <a:rPr lang="en-US" sz="2800" dirty="0">
                <a:solidFill>
                  <a:srgbClr val="FFFF00"/>
                </a:solidFill>
                <a:latin typeface="Courier" charset="0"/>
                <a:ea typeface="Courier" charset="0"/>
                <a:cs typeface="Courier" charset="0"/>
              </a:rPr>
              <a:t>&gt;&gt;&gt; print(</a:t>
            </a:r>
            <a:r>
              <a:rPr lang="en-US" sz="2800" dirty="0" err="1">
                <a:solidFill>
                  <a:srgbClr val="FF40FF"/>
                </a:solidFill>
                <a:latin typeface="Courier" charset="0"/>
                <a:ea typeface="Courier" charset="0"/>
                <a:cs typeface="Courier" charset="0"/>
              </a:rPr>
              <a:t>ord</a:t>
            </a:r>
            <a:r>
              <a:rPr lang="en-US" sz="2800" dirty="0">
                <a:solidFill>
                  <a:srgbClr val="FF40FF"/>
                </a:solidFill>
                <a:latin typeface="Courier" charset="0"/>
                <a:ea typeface="Courier" charset="0"/>
                <a:cs typeface="Courier" charset="0"/>
              </a:rPr>
              <a:t>(</a:t>
            </a:r>
            <a:r>
              <a:rPr lang="en-US" sz="2800" dirty="0">
                <a:solidFill>
                  <a:srgbClr val="FFFF00"/>
                </a:solidFill>
                <a:latin typeface="Courier" charset="0"/>
                <a:ea typeface="Courier" charset="0"/>
                <a:cs typeface="Courier" charset="0"/>
              </a:rPr>
              <a:t>'H'</a:t>
            </a:r>
            <a:r>
              <a:rPr lang="en-US" sz="2800" dirty="0">
                <a:solidFill>
                  <a:srgbClr val="FF40FF"/>
                </a:solidFill>
                <a:latin typeface="Courier" charset="0"/>
                <a:ea typeface="Courier" charset="0"/>
                <a:cs typeface="Courier" charset="0"/>
              </a:rPr>
              <a:t>)</a:t>
            </a:r>
            <a:r>
              <a:rPr lang="en-US" sz="2800" dirty="0">
                <a:solidFill>
                  <a:srgbClr val="FFFF00"/>
                </a:solidFill>
                <a:latin typeface="Courier" charset="0"/>
                <a:ea typeface="Courier" charset="0"/>
                <a:cs typeface="Courier" charset="0"/>
              </a:rPr>
              <a:t>)</a:t>
            </a:r>
          </a:p>
          <a:p>
            <a:r>
              <a:rPr lang="en-US" sz="2800" dirty="0">
                <a:solidFill>
                  <a:srgbClr val="FFFF00"/>
                </a:solidFill>
                <a:latin typeface="Courier" charset="0"/>
                <a:ea typeface="Courier" charset="0"/>
                <a:cs typeface="Courier" charset="0"/>
              </a:rPr>
              <a:t>72</a:t>
            </a:r>
          </a:p>
          <a:p>
            <a:r>
              <a:rPr lang="en-US" sz="2800" dirty="0">
                <a:solidFill>
                  <a:srgbClr val="FFFF00"/>
                </a:solidFill>
                <a:latin typeface="Courier" charset="0"/>
                <a:ea typeface="Courier" charset="0"/>
                <a:cs typeface="Courier" charset="0"/>
              </a:rPr>
              <a:t>&gt;&gt;&gt; print(</a:t>
            </a:r>
            <a:r>
              <a:rPr lang="en-US" sz="2800" dirty="0" err="1">
                <a:solidFill>
                  <a:srgbClr val="FF40FF"/>
                </a:solidFill>
                <a:latin typeface="Courier" charset="0"/>
                <a:ea typeface="Courier" charset="0"/>
                <a:cs typeface="Courier" charset="0"/>
              </a:rPr>
              <a:t>ord</a:t>
            </a:r>
            <a:r>
              <a:rPr lang="en-US" sz="2800" dirty="0">
                <a:solidFill>
                  <a:srgbClr val="FF40FF"/>
                </a:solidFill>
                <a:latin typeface="Courier" charset="0"/>
                <a:ea typeface="Courier" charset="0"/>
                <a:cs typeface="Courier" charset="0"/>
              </a:rPr>
              <a:t>(</a:t>
            </a:r>
            <a:r>
              <a:rPr lang="en-US" sz="2800" dirty="0">
                <a:solidFill>
                  <a:srgbClr val="FFFF00"/>
                </a:solidFill>
                <a:latin typeface="Courier" charset="0"/>
                <a:ea typeface="Courier" charset="0"/>
                <a:cs typeface="Courier" charset="0"/>
              </a:rPr>
              <a:t>'e'</a:t>
            </a:r>
            <a:r>
              <a:rPr lang="en-US" sz="2800" dirty="0">
                <a:solidFill>
                  <a:srgbClr val="FF40FF"/>
                </a:solidFill>
                <a:latin typeface="Courier" charset="0"/>
                <a:ea typeface="Courier" charset="0"/>
                <a:cs typeface="Courier" charset="0"/>
              </a:rPr>
              <a:t>)</a:t>
            </a:r>
            <a:r>
              <a:rPr lang="en-US" sz="2800" dirty="0">
                <a:solidFill>
                  <a:srgbClr val="FFFF00"/>
                </a:solidFill>
                <a:latin typeface="Courier" charset="0"/>
                <a:ea typeface="Courier" charset="0"/>
                <a:cs typeface="Courier" charset="0"/>
              </a:rPr>
              <a:t>)</a:t>
            </a:r>
          </a:p>
          <a:p>
            <a:r>
              <a:rPr lang="en-US" sz="2800" dirty="0">
                <a:solidFill>
                  <a:srgbClr val="FFFF00"/>
                </a:solidFill>
                <a:latin typeface="Courier" charset="0"/>
                <a:ea typeface="Courier" charset="0"/>
                <a:cs typeface="Courier" charset="0"/>
              </a:rPr>
              <a:t>101</a:t>
            </a:r>
          </a:p>
          <a:p>
            <a:r>
              <a:rPr lang="en-US" sz="2800" dirty="0">
                <a:solidFill>
                  <a:srgbClr val="FFFF00"/>
                </a:solidFill>
                <a:latin typeface="Courier" charset="0"/>
                <a:ea typeface="Courier" charset="0"/>
                <a:cs typeface="Courier" charset="0"/>
              </a:rPr>
              <a:t>&gt;&gt;&gt; print(</a:t>
            </a:r>
            <a:r>
              <a:rPr lang="en-US" sz="2800" dirty="0" err="1">
                <a:solidFill>
                  <a:srgbClr val="FF40FF"/>
                </a:solidFill>
                <a:latin typeface="Courier" charset="0"/>
                <a:ea typeface="Courier" charset="0"/>
                <a:cs typeface="Courier" charset="0"/>
              </a:rPr>
              <a:t>ord</a:t>
            </a:r>
            <a:r>
              <a:rPr lang="en-US" sz="2800" dirty="0">
                <a:solidFill>
                  <a:srgbClr val="FF40FF"/>
                </a:solidFill>
                <a:latin typeface="Courier" charset="0"/>
                <a:ea typeface="Courier" charset="0"/>
                <a:cs typeface="Courier" charset="0"/>
              </a:rPr>
              <a:t>(</a:t>
            </a:r>
            <a:r>
              <a:rPr lang="en-US" sz="2800" dirty="0">
                <a:solidFill>
                  <a:srgbClr val="FFFF00"/>
                </a:solidFill>
                <a:latin typeface="Courier" charset="0"/>
                <a:ea typeface="Courier" charset="0"/>
                <a:cs typeface="Courier" charset="0"/>
              </a:rPr>
              <a:t>'\n'</a:t>
            </a:r>
            <a:r>
              <a:rPr lang="en-US" sz="2800" dirty="0">
                <a:solidFill>
                  <a:srgbClr val="FF40FF"/>
                </a:solidFill>
                <a:latin typeface="Courier" charset="0"/>
                <a:ea typeface="Courier" charset="0"/>
                <a:cs typeface="Courier" charset="0"/>
              </a:rPr>
              <a:t>)</a:t>
            </a:r>
            <a:r>
              <a:rPr lang="en-US" sz="2800" dirty="0">
                <a:solidFill>
                  <a:srgbClr val="FFFF00"/>
                </a:solidFill>
                <a:latin typeface="Courier" charset="0"/>
                <a:ea typeface="Courier" charset="0"/>
                <a:cs typeface="Courier" charset="0"/>
              </a:rPr>
              <a:t>)</a:t>
            </a:r>
          </a:p>
          <a:p>
            <a:r>
              <a:rPr lang="en-US" sz="2800" dirty="0">
                <a:solidFill>
                  <a:srgbClr val="FFFF00"/>
                </a:solidFill>
                <a:latin typeface="Courier" charset="0"/>
                <a:ea typeface="Courier" charset="0"/>
                <a:cs typeface="Courier" charset="0"/>
              </a:rPr>
              <a:t>10</a:t>
            </a:r>
          </a:p>
          <a:p>
            <a:r>
              <a:rPr lang="en-US" sz="2800" dirty="0">
                <a:solidFill>
                  <a:srgbClr val="FFFF00"/>
                </a:solidFill>
                <a:latin typeface="Courier" charset="0"/>
                <a:ea typeface="Courier" charset="0"/>
                <a:cs typeface="Courier" charset="0"/>
              </a:rPr>
              <a:t>&gt;&gt;&gt;</a:t>
            </a:r>
            <a:r>
              <a:rPr lang="en-US" sz="2800" b="1" dirty="0">
                <a:solidFill>
                  <a:srgbClr val="FFFF00"/>
                </a:solidFill>
                <a:latin typeface="Courier" charset="0"/>
                <a:ea typeface="Courier" charset="0"/>
                <a:cs typeface="Courier" charset="0"/>
              </a:rPr>
              <a:t> </a:t>
            </a:r>
          </a:p>
        </p:txBody>
      </p:sp>
    </p:spTree>
    <p:extLst>
      <p:ext uri="{BB962C8B-B14F-4D97-AF65-F5344CB8AC3E}">
        <p14:creationId xmlns:p14="http://schemas.microsoft.com/office/powerpoint/2010/main" val="18819819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55700" y="847164"/>
            <a:ext cx="3436178" cy="1692735"/>
          </a:xfrm>
        </p:spPr>
        <p:txBody>
          <a:bodyPr/>
          <a:lstStyle/>
          <a:p>
            <a:r>
              <a:rPr lang="en-US">
                <a:solidFill>
                  <a:srgbClr val="FFD966"/>
                </a:solidFill>
              </a:rPr>
              <a:t>ASCII</a:t>
            </a:r>
          </a:p>
        </p:txBody>
      </p:sp>
      <p:sp>
        <p:nvSpPr>
          <p:cNvPr id="8" name="TextBox 7"/>
          <p:cNvSpPr txBox="1"/>
          <p:nvPr/>
        </p:nvSpPr>
        <p:spPr>
          <a:xfrm>
            <a:off x="917679" y="2703545"/>
            <a:ext cx="4480714" cy="3108543"/>
          </a:xfrm>
          <a:prstGeom prst="rect">
            <a:avLst/>
          </a:prstGeom>
          <a:noFill/>
        </p:spPr>
        <p:txBody>
          <a:bodyPr wrap="none" rtlCol="0">
            <a:spAutoFit/>
          </a:bodyPr>
          <a:lstStyle/>
          <a:p>
            <a:r>
              <a:rPr lang="en-US" sz="2800" dirty="0">
                <a:solidFill>
                  <a:srgbClr val="FFFF00"/>
                </a:solidFill>
                <a:latin typeface="Courier" charset="0"/>
                <a:ea typeface="Courier" charset="0"/>
                <a:cs typeface="Courier" charset="0"/>
              </a:rPr>
              <a:t>&gt;&gt;&gt; print(</a:t>
            </a:r>
            <a:r>
              <a:rPr lang="en-US" sz="2800" dirty="0" err="1">
                <a:solidFill>
                  <a:srgbClr val="FF40FF"/>
                </a:solidFill>
                <a:latin typeface="Courier" charset="0"/>
                <a:ea typeface="Courier" charset="0"/>
                <a:cs typeface="Courier" charset="0"/>
              </a:rPr>
              <a:t>ord</a:t>
            </a:r>
            <a:r>
              <a:rPr lang="en-US" sz="2800" dirty="0">
                <a:solidFill>
                  <a:srgbClr val="FF40FF"/>
                </a:solidFill>
                <a:latin typeface="Courier" charset="0"/>
                <a:ea typeface="Courier" charset="0"/>
                <a:cs typeface="Courier" charset="0"/>
              </a:rPr>
              <a:t>(</a:t>
            </a:r>
            <a:r>
              <a:rPr lang="en-US" sz="2800" dirty="0">
                <a:solidFill>
                  <a:srgbClr val="FFFF00"/>
                </a:solidFill>
                <a:latin typeface="Courier" charset="0"/>
                <a:ea typeface="Courier" charset="0"/>
                <a:cs typeface="Courier" charset="0"/>
              </a:rPr>
              <a:t>'H'</a:t>
            </a:r>
            <a:r>
              <a:rPr lang="en-US" sz="2800" dirty="0">
                <a:solidFill>
                  <a:srgbClr val="FF40FF"/>
                </a:solidFill>
                <a:latin typeface="Courier" charset="0"/>
                <a:ea typeface="Courier" charset="0"/>
                <a:cs typeface="Courier" charset="0"/>
              </a:rPr>
              <a:t>)</a:t>
            </a:r>
            <a:r>
              <a:rPr lang="en-US" sz="2800" dirty="0">
                <a:solidFill>
                  <a:srgbClr val="FFFF00"/>
                </a:solidFill>
                <a:latin typeface="Courier" charset="0"/>
                <a:ea typeface="Courier" charset="0"/>
                <a:cs typeface="Courier" charset="0"/>
              </a:rPr>
              <a:t>)</a:t>
            </a:r>
          </a:p>
          <a:p>
            <a:r>
              <a:rPr lang="en-US" sz="2800" dirty="0">
                <a:solidFill>
                  <a:srgbClr val="FFFF00"/>
                </a:solidFill>
                <a:latin typeface="Courier" charset="0"/>
                <a:ea typeface="Courier" charset="0"/>
                <a:cs typeface="Courier" charset="0"/>
              </a:rPr>
              <a:t>72</a:t>
            </a:r>
          </a:p>
          <a:p>
            <a:r>
              <a:rPr lang="en-US" sz="2800" dirty="0">
                <a:solidFill>
                  <a:srgbClr val="FFFF00"/>
                </a:solidFill>
                <a:latin typeface="Courier" charset="0"/>
                <a:ea typeface="Courier" charset="0"/>
                <a:cs typeface="Courier" charset="0"/>
              </a:rPr>
              <a:t>&gt;&gt;&gt; print(</a:t>
            </a:r>
            <a:r>
              <a:rPr lang="en-US" sz="2800" dirty="0" err="1">
                <a:solidFill>
                  <a:srgbClr val="FF40FF"/>
                </a:solidFill>
                <a:latin typeface="Courier" charset="0"/>
                <a:ea typeface="Courier" charset="0"/>
                <a:cs typeface="Courier" charset="0"/>
              </a:rPr>
              <a:t>ord</a:t>
            </a:r>
            <a:r>
              <a:rPr lang="en-US" sz="2800" dirty="0">
                <a:solidFill>
                  <a:srgbClr val="FF40FF"/>
                </a:solidFill>
                <a:latin typeface="Courier" charset="0"/>
                <a:ea typeface="Courier" charset="0"/>
                <a:cs typeface="Courier" charset="0"/>
              </a:rPr>
              <a:t>(</a:t>
            </a:r>
            <a:r>
              <a:rPr lang="en-US" sz="2800" dirty="0">
                <a:solidFill>
                  <a:srgbClr val="FFFF00"/>
                </a:solidFill>
                <a:latin typeface="Courier" charset="0"/>
                <a:ea typeface="Courier" charset="0"/>
                <a:cs typeface="Courier" charset="0"/>
              </a:rPr>
              <a:t>'e'</a:t>
            </a:r>
            <a:r>
              <a:rPr lang="en-US" sz="2800" dirty="0">
                <a:solidFill>
                  <a:srgbClr val="FF40FF"/>
                </a:solidFill>
                <a:latin typeface="Courier" charset="0"/>
                <a:ea typeface="Courier" charset="0"/>
                <a:cs typeface="Courier" charset="0"/>
              </a:rPr>
              <a:t>)</a:t>
            </a:r>
            <a:r>
              <a:rPr lang="en-US" sz="2800" dirty="0">
                <a:solidFill>
                  <a:srgbClr val="FFFF00"/>
                </a:solidFill>
                <a:latin typeface="Courier" charset="0"/>
                <a:ea typeface="Courier" charset="0"/>
                <a:cs typeface="Courier" charset="0"/>
              </a:rPr>
              <a:t>)</a:t>
            </a:r>
          </a:p>
          <a:p>
            <a:r>
              <a:rPr lang="en-US" sz="2800" dirty="0">
                <a:solidFill>
                  <a:srgbClr val="FFFF00"/>
                </a:solidFill>
                <a:latin typeface="Courier" charset="0"/>
                <a:ea typeface="Courier" charset="0"/>
                <a:cs typeface="Courier" charset="0"/>
              </a:rPr>
              <a:t>101</a:t>
            </a:r>
          </a:p>
          <a:p>
            <a:r>
              <a:rPr lang="en-US" sz="2800" dirty="0">
                <a:solidFill>
                  <a:srgbClr val="FFFF00"/>
                </a:solidFill>
                <a:latin typeface="Courier" charset="0"/>
                <a:ea typeface="Courier" charset="0"/>
                <a:cs typeface="Courier" charset="0"/>
              </a:rPr>
              <a:t>&gt;&gt;&gt; print(</a:t>
            </a:r>
            <a:r>
              <a:rPr lang="en-US" sz="2800" dirty="0" err="1">
                <a:solidFill>
                  <a:srgbClr val="FF40FF"/>
                </a:solidFill>
                <a:latin typeface="Courier" charset="0"/>
                <a:ea typeface="Courier" charset="0"/>
                <a:cs typeface="Courier" charset="0"/>
              </a:rPr>
              <a:t>ord</a:t>
            </a:r>
            <a:r>
              <a:rPr lang="en-US" sz="2800" dirty="0">
                <a:solidFill>
                  <a:srgbClr val="FF40FF"/>
                </a:solidFill>
                <a:latin typeface="Courier" charset="0"/>
                <a:ea typeface="Courier" charset="0"/>
                <a:cs typeface="Courier" charset="0"/>
              </a:rPr>
              <a:t>(</a:t>
            </a:r>
            <a:r>
              <a:rPr lang="en-US" sz="2800" dirty="0">
                <a:solidFill>
                  <a:srgbClr val="FFFF00"/>
                </a:solidFill>
                <a:latin typeface="Courier" charset="0"/>
                <a:ea typeface="Courier" charset="0"/>
                <a:cs typeface="Courier" charset="0"/>
              </a:rPr>
              <a:t>'\n'</a:t>
            </a:r>
            <a:r>
              <a:rPr lang="en-US" sz="2800" dirty="0">
                <a:solidFill>
                  <a:srgbClr val="FF40FF"/>
                </a:solidFill>
                <a:latin typeface="Courier" charset="0"/>
                <a:ea typeface="Courier" charset="0"/>
                <a:cs typeface="Courier" charset="0"/>
              </a:rPr>
              <a:t>)</a:t>
            </a:r>
            <a:r>
              <a:rPr lang="en-US" sz="2800" dirty="0">
                <a:solidFill>
                  <a:srgbClr val="FFFF00"/>
                </a:solidFill>
                <a:latin typeface="Courier" charset="0"/>
                <a:ea typeface="Courier" charset="0"/>
                <a:cs typeface="Courier" charset="0"/>
              </a:rPr>
              <a:t>)</a:t>
            </a:r>
          </a:p>
          <a:p>
            <a:r>
              <a:rPr lang="en-US" sz="2800" dirty="0">
                <a:solidFill>
                  <a:srgbClr val="FFFF00"/>
                </a:solidFill>
                <a:latin typeface="Courier" charset="0"/>
                <a:ea typeface="Courier" charset="0"/>
                <a:cs typeface="Courier" charset="0"/>
              </a:rPr>
              <a:t>10</a:t>
            </a:r>
          </a:p>
          <a:p>
            <a:r>
              <a:rPr lang="en-US" sz="2800" dirty="0">
                <a:solidFill>
                  <a:srgbClr val="FFFF00"/>
                </a:solidFill>
                <a:latin typeface="Courier" charset="0"/>
                <a:ea typeface="Courier" charset="0"/>
                <a:cs typeface="Courier" charset="0"/>
              </a:rPr>
              <a:t>&gt;&gt;&gt;</a:t>
            </a:r>
            <a:r>
              <a:rPr lang="en-US" sz="2800" b="1" dirty="0">
                <a:solidFill>
                  <a:srgbClr val="FFFF00"/>
                </a:solidFill>
                <a:latin typeface="Courier" charset="0"/>
                <a:ea typeface="Courier" charset="0"/>
                <a:cs typeface="Courier" charset="0"/>
              </a:rPr>
              <a:t> </a:t>
            </a:r>
          </a:p>
        </p:txBody>
      </p:sp>
      <p:sp>
        <p:nvSpPr>
          <p:cNvPr id="2" name="TextBox 1"/>
          <p:cNvSpPr txBox="1"/>
          <p:nvPr/>
        </p:nvSpPr>
        <p:spPr>
          <a:xfrm>
            <a:off x="1036948" y="6321287"/>
            <a:ext cx="4094922" cy="1815882"/>
          </a:xfrm>
          <a:prstGeom prst="rect">
            <a:avLst/>
          </a:prstGeom>
          <a:noFill/>
        </p:spPr>
        <p:txBody>
          <a:bodyPr wrap="square" rtlCol="0">
            <a:spAutoFit/>
          </a:bodyPr>
          <a:lstStyle/>
          <a:p>
            <a:r>
              <a:rPr lang="el-GR" sz="2800" dirty="0">
                <a:solidFill>
                  <a:schemeClr val="bg1"/>
                </a:solidFill>
              </a:rPr>
              <a:t>Στη δεκαετία του 1960 και του 1970, απλά υποθέταμε ότι ένα </a:t>
            </a:r>
            <a:r>
              <a:rPr lang="el-GR" sz="2800" dirty="0" err="1">
                <a:solidFill>
                  <a:schemeClr val="bg1"/>
                </a:solidFill>
              </a:rPr>
              <a:t>byte</a:t>
            </a:r>
            <a:r>
              <a:rPr lang="el-GR" sz="2800" dirty="0">
                <a:solidFill>
                  <a:schemeClr val="bg1"/>
                </a:solidFill>
              </a:rPr>
              <a:t> ήταν ένας χαρακτήρας</a:t>
            </a:r>
            <a:endParaRPr lang="en-US" sz="2800" dirty="0">
              <a:solidFill>
                <a:schemeClr val="bg1"/>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4470" y="906615"/>
            <a:ext cx="8110329" cy="6477815"/>
          </a:xfrm>
          <a:prstGeom prst="rect">
            <a:avLst/>
          </a:prstGeom>
        </p:spPr>
      </p:pic>
    </p:spTree>
    <p:extLst>
      <p:ext uri="{BB962C8B-B14F-4D97-AF65-F5344CB8AC3E}">
        <p14:creationId xmlns:p14="http://schemas.microsoft.com/office/powerpoint/2010/main" val="19791164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9895" y="728476"/>
            <a:ext cx="12999076" cy="7353125"/>
          </a:xfrm>
          <a:prstGeom prst="rect">
            <a:avLst/>
          </a:prstGeom>
        </p:spPr>
      </p:pic>
      <p:sp>
        <p:nvSpPr>
          <p:cNvPr id="5" name="Rectangle 4"/>
          <p:cNvSpPr/>
          <p:nvPr/>
        </p:nvSpPr>
        <p:spPr>
          <a:xfrm>
            <a:off x="10347464" y="1621166"/>
            <a:ext cx="4142481" cy="523220"/>
          </a:xfrm>
          <a:prstGeom prst="rect">
            <a:avLst/>
          </a:prstGeom>
          <a:solidFill>
            <a:schemeClr val="bg1"/>
          </a:solidFill>
        </p:spPr>
        <p:txBody>
          <a:bodyPr wrap="none">
            <a:spAutoFit/>
          </a:bodyPr>
          <a:lstStyle/>
          <a:p>
            <a:r>
              <a:rPr lang="en-US" sz="2800" dirty="0">
                <a:solidFill>
                  <a:schemeClr val="accent2"/>
                </a:solidFill>
              </a:rPr>
              <a:t>http://</a:t>
            </a:r>
            <a:r>
              <a:rPr lang="en-US" sz="2800" dirty="0" err="1">
                <a:solidFill>
                  <a:schemeClr val="accent2"/>
                </a:solidFill>
              </a:rPr>
              <a:t>unicode.org</a:t>
            </a:r>
            <a:r>
              <a:rPr lang="en-US" sz="2800" dirty="0">
                <a:solidFill>
                  <a:schemeClr val="accent2"/>
                </a:solidFill>
              </a:rPr>
              <a:t>/charts/</a:t>
            </a:r>
          </a:p>
        </p:txBody>
      </p:sp>
    </p:spTree>
    <p:extLst>
      <p:ext uri="{BB962C8B-B14F-4D97-AF65-F5344CB8AC3E}">
        <p14:creationId xmlns:p14="http://schemas.microsoft.com/office/powerpoint/2010/main" val="14557941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D966"/>
                </a:solidFill>
              </a:rPr>
              <a:t>Χαρακτήρες Πολλαπλών </a:t>
            </a:r>
            <a:r>
              <a:rPr lang="en-US" dirty="0">
                <a:solidFill>
                  <a:srgbClr val="FFD966"/>
                </a:solidFill>
              </a:rPr>
              <a:t>Byte</a:t>
            </a:r>
          </a:p>
        </p:txBody>
      </p:sp>
      <p:sp>
        <p:nvSpPr>
          <p:cNvPr id="3" name="Text Placeholder 2"/>
          <p:cNvSpPr>
            <a:spLocks noGrp="1"/>
          </p:cNvSpPr>
          <p:nvPr>
            <p:ph type="body" idx="1"/>
          </p:nvPr>
        </p:nvSpPr>
        <p:spPr>
          <a:xfrm>
            <a:off x="510363" y="2603500"/>
            <a:ext cx="14577337" cy="5923811"/>
          </a:xfrm>
        </p:spPr>
        <p:txBody>
          <a:bodyPr/>
          <a:lstStyle/>
          <a:p>
            <a:pPr marL="569913" indent="0">
              <a:spcBef>
                <a:spcPts val="1600"/>
              </a:spcBef>
              <a:buNone/>
            </a:pPr>
            <a:r>
              <a:rPr lang="el-GR" sz="2800" dirty="0"/>
              <a:t>Για να αντιπροσωπεύσουμε το ευρύ φάσμα χαρακτήρων που πρέπει να χειρίζονται οι υπολογιστές, αντιπροσωπεύουμε χαρακτήρες με περισσότερα από ένα </a:t>
            </a:r>
            <a:r>
              <a:rPr lang="el-GR" sz="2800" dirty="0" err="1"/>
              <a:t>byte</a:t>
            </a:r>
            <a:endParaRPr lang="en-US" sz="2800" dirty="0"/>
          </a:p>
          <a:p>
            <a:pPr lvl="1">
              <a:spcBef>
                <a:spcPts val="1600"/>
              </a:spcBef>
            </a:pPr>
            <a:r>
              <a:rPr lang="en-US" sz="2800" dirty="0"/>
              <a:t>UTF-16 – </a:t>
            </a:r>
            <a:r>
              <a:rPr lang="el-GR" sz="2800" dirty="0"/>
              <a:t>Σταθερό μήκος - Δύο</a:t>
            </a:r>
            <a:r>
              <a:rPr lang="en-US" sz="2800" dirty="0"/>
              <a:t> bytes</a:t>
            </a:r>
          </a:p>
          <a:p>
            <a:pPr lvl="1">
              <a:spcBef>
                <a:spcPts val="1600"/>
              </a:spcBef>
            </a:pPr>
            <a:r>
              <a:rPr lang="en-US" sz="2800" dirty="0"/>
              <a:t>UTF-32 – </a:t>
            </a:r>
            <a:r>
              <a:rPr lang="el-GR" sz="2800" dirty="0"/>
              <a:t>Σταθερό μήκος - Τέσσερα</a:t>
            </a:r>
            <a:r>
              <a:rPr lang="en-US" sz="2800" dirty="0"/>
              <a:t> Bytes</a:t>
            </a:r>
          </a:p>
          <a:p>
            <a:pPr lvl="1">
              <a:spcBef>
                <a:spcPts val="1600"/>
              </a:spcBef>
            </a:pPr>
            <a:r>
              <a:rPr lang="en-US" sz="2800" dirty="0">
                <a:solidFill>
                  <a:srgbClr val="00FA00"/>
                </a:solidFill>
              </a:rPr>
              <a:t>UTF-8</a:t>
            </a:r>
            <a:r>
              <a:rPr lang="en-US" sz="2800" dirty="0"/>
              <a:t> – 1-4 bytes</a:t>
            </a:r>
          </a:p>
          <a:p>
            <a:pPr marL="1154113" lvl="2" indent="0">
              <a:spcBef>
                <a:spcPts val="1600"/>
              </a:spcBef>
              <a:buNone/>
            </a:pPr>
            <a:r>
              <a:rPr lang="en-US" dirty="0"/>
              <a:t>- </a:t>
            </a:r>
            <a:r>
              <a:rPr lang="el-GR" dirty="0"/>
              <a:t>Προς τα πάνω συμβατό με</a:t>
            </a:r>
            <a:r>
              <a:rPr lang="en-US" dirty="0"/>
              <a:t> ASCII</a:t>
            </a:r>
          </a:p>
          <a:p>
            <a:pPr marL="1154113" lvl="2" indent="0">
              <a:spcBef>
                <a:spcPts val="1600"/>
              </a:spcBef>
              <a:buNone/>
            </a:pPr>
            <a:r>
              <a:rPr lang="en-US" dirty="0"/>
              <a:t>- </a:t>
            </a:r>
            <a:r>
              <a:rPr lang="el-GR" dirty="0"/>
              <a:t>Αυτόματη ανίχνευση μεταξύ</a:t>
            </a:r>
            <a:r>
              <a:rPr lang="en-US" dirty="0"/>
              <a:t> ASCII and UTF-8</a:t>
            </a:r>
          </a:p>
          <a:p>
            <a:pPr lvl="2">
              <a:spcBef>
                <a:spcPts val="1600"/>
              </a:spcBef>
              <a:buFontTx/>
              <a:buChar char="-"/>
            </a:pPr>
            <a:r>
              <a:rPr lang="en-US" dirty="0">
                <a:solidFill>
                  <a:srgbClr val="00FA00"/>
                </a:solidFill>
              </a:rPr>
              <a:t>UTF-8 </a:t>
            </a:r>
            <a:r>
              <a:rPr lang="el-GR" dirty="0" err="1">
                <a:solidFill>
                  <a:srgbClr val="00FA00"/>
                </a:solidFill>
              </a:rPr>
              <a:t>συνιστώμενη</a:t>
            </a:r>
            <a:r>
              <a:rPr lang="el-GR" dirty="0">
                <a:solidFill>
                  <a:srgbClr val="00FA00"/>
                </a:solidFill>
              </a:rPr>
              <a:t> πρακτική για την κωδικοποίηση</a:t>
            </a:r>
          </a:p>
          <a:p>
            <a:pPr marL="1154113" lvl="2" indent="0">
              <a:spcBef>
                <a:spcPts val="0"/>
              </a:spcBef>
              <a:buNone/>
            </a:pPr>
            <a:r>
              <a:rPr lang="el-GR" dirty="0">
                <a:solidFill>
                  <a:srgbClr val="00FA00"/>
                </a:solidFill>
              </a:rPr>
              <a:t>   δεδομένων που ανταλλάσσονται μεταξύ συστημάτων</a:t>
            </a:r>
            <a:endParaRPr lang="en-US" dirty="0">
              <a:solidFill>
                <a:srgbClr val="00FA00"/>
              </a:solidFill>
            </a:endParaRPr>
          </a:p>
        </p:txBody>
      </p:sp>
      <p:sp>
        <p:nvSpPr>
          <p:cNvPr id="4" name="TextBox 3"/>
          <p:cNvSpPr txBox="1"/>
          <p:nvPr/>
        </p:nvSpPr>
        <p:spPr>
          <a:xfrm>
            <a:off x="10669361" y="3762995"/>
            <a:ext cx="4891083" cy="461665"/>
          </a:xfrm>
          <a:prstGeom prst="rect">
            <a:avLst/>
          </a:prstGeom>
          <a:noFill/>
        </p:spPr>
        <p:txBody>
          <a:bodyPr wrap="none" rtlCol="0">
            <a:spAutoFit/>
          </a:bodyPr>
          <a:lstStyle/>
          <a:p>
            <a:r>
              <a:rPr lang="en-US" sz="2400" dirty="0">
                <a:solidFill>
                  <a:srgbClr val="FFFF00"/>
                </a:solidFill>
              </a:rPr>
              <a:t>https://</a:t>
            </a:r>
            <a:r>
              <a:rPr lang="en-US" sz="2400" dirty="0" err="1">
                <a:solidFill>
                  <a:srgbClr val="FFFF00"/>
                </a:solidFill>
              </a:rPr>
              <a:t>en.wikipedia.org</a:t>
            </a:r>
            <a:r>
              <a:rPr lang="en-US" sz="2400" dirty="0">
                <a:solidFill>
                  <a:srgbClr val="FFFF00"/>
                </a:solidFill>
              </a:rPr>
              <a:t>/wiki/UTF-8</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8455" y="4487293"/>
            <a:ext cx="5519742" cy="3233090"/>
          </a:xfrm>
          <a:prstGeom prst="rect">
            <a:avLst/>
          </a:prstGeom>
        </p:spPr>
      </p:pic>
    </p:spTree>
    <p:extLst>
      <p:ext uri="{BB962C8B-B14F-4D97-AF65-F5344CB8AC3E}">
        <p14:creationId xmlns:p14="http://schemas.microsoft.com/office/powerpoint/2010/main" val="9314437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0359" y="712235"/>
            <a:ext cx="16035283" cy="1706182"/>
          </a:xfrm>
        </p:spPr>
        <p:txBody>
          <a:bodyPr/>
          <a:lstStyle/>
          <a:p>
            <a:r>
              <a:rPr lang="el-GR" dirty="0">
                <a:solidFill>
                  <a:srgbClr val="FFD966"/>
                </a:solidFill>
              </a:rPr>
              <a:t>Δύο Είδη Συμβολοσειρών στην</a:t>
            </a:r>
            <a:r>
              <a:rPr lang="en-US" dirty="0">
                <a:solidFill>
                  <a:srgbClr val="FFD966"/>
                </a:solidFill>
              </a:rPr>
              <a:t> Python</a:t>
            </a:r>
          </a:p>
        </p:txBody>
      </p:sp>
      <p:sp>
        <p:nvSpPr>
          <p:cNvPr id="5" name="TextBox 4"/>
          <p:cNvSpPr txBox="1"/>
          <p:nvPr/>
        </p:nvSpPr>
        <p:spPr>
          <a:xfrm>
            <a:off x="8719694" y="2723853"/>
            <a:ext cx="6284186" cy="4031873"/>
          </a:xfrm>
          <a:prstGeom prst="rect">
            <a:avLst/>
          </a:prstGeom>
          <a:noFill/>
        </p:spPr>
        <p:txBody>
          <a:bodyPr wrap="square" rtlCol="0">
            <a:spAutoFit/>
          </a:bodyPr>
          <a:lstStyle/>
          <a:p>
            <a:r>
              <a:rPr lang="en-US" sz="3200" dirty="0">
                <a:solidFill>
                  <a:srgbClr val="FF40FF"/>
                </a:solidFill>
                <a:latin typeface="Courier" charset="0"/>
                <a:ea typeface="Courier" charset="0"/>
                <a:cs typeface="Courier" charset="0"/>
              </a:rPr>
              <a:t>Python 3.5.1</a:t>
            </a:r>
          </a:p>
          <a:p>
            <a:r>
              <a:rPr lang="en-US" sz="3200" dirty="0">
                <a:solidFill>
                  <a:schemeClr val="bg1"/>
                </a:solidFill>
                <a:latin typeface="Courier" charset="0"/>
                <a:ea typeface="Courier" charset="0"/>
                <a:cs typeface="Courier" charset="0"/>
              </a:rPr>
              <a:t>&gt;&gt;&gt; x = '이광춘'</a:t>
            </a:r>
          </a:p>
          <a:p>
            <a:r>
              <a:rPr lang="en-US" sz="3200" dirty="0">
                <a:solidFill>
                  <a:schemeClr val="bg1"/>
                </a:solidFill>
                <a:latin typeface="Courier" charset="0"/>
                <a:ea typeface="Courier" charset="0"/>
                <a:cs typeface="Courier" charset="0"/>
              </a:rPr>
              <a:t>&gt;&gt;&gt; type(x)</a:t>
            </a:r>
          </a:p>
          <a:p>
            <a:r>
              <a:rPr lang="en-US" sz="3200" dirty="0">
                <a:solidFill>
                  <a:schemeClr val="bg1"/>
                </a:solidFill>
                <a:latin typeface="Courier" charset="0"/>
                <a:ea typeface="Courier" charset="0"/>
                <a:cs typeface="Courier" charset="0"/>
              </a:rPr>
              <a:t>&lt;class '</a:t>
            </a:r>
            <a:r>
              <a:rPr lang="en-US" sz="3200" dirty="0" err="1">
                <a:solidFill>
                  <a:schemeClr val="bg1"/>
                </a:solidFill>
                <a:latin typeface="Courier" charset="0"/>
                <a:ea typeface="Courier" charset="0"/>
                <a:cs typeface="Courier" charset="0"/>
              </a:rPr>
              <a:t>str</a:t>
            </a:r>
            <a:r>
              <a:rPr lang="en-US" sz="3200" dirty="0">
                <a:solidFill>
                  <a:schemeClr val="bg1"/>
                </a:solidFill>
                <a:latin typeface="Courier" charset="0"/>
                <a:ea typeface="Courier" charset="0"/>
                <a:cs typeface="Courier" charset="0"/>
              </a:rPr>
              <a:t>'&gt;</a:t>
            </a:r>
          </a:p>
          <a:p>
            <a:r>
              <a:rPr lang="en-US" sz="3200" dirty="0">
                <a:solidFill>
                  <a:schemeClr val="bg1"/>
                </a:solidFill>
                <a:latin typeface="Courier" charset="0"/>
                <a:ea typeface="Courier" charset="0"/>
                <a:cs typeface="Courier" charset="0"/>
              </a:rPr>
              <a:t>&gt;&gt;&gt; x = </a:t>
            </a:r>
            <a:r>
              <a:rPr lang="en-US" sz="3200" dirty="0" err="1">
                <a:solidFill>
                  <a:schemeClr val="bg1"/>
                </a:solidFill>
                <a:latin typeface="Courier" charset="0"/>
                <a:ea typeface="Courier" charset="0"/>
                <a:cs typeface="Courier" charset="0"/>
              </a:rPr>
              <a:t>u'이광춘</a:t>
            </a:r>
            <a:r>
              <a:rPr lang="en-US" sz="3200" dirty="0">
                <a:solidFill>
                  <a:schemeClr val="bg1"/>
                </a:solidFill>
                <a:latin typeface="Courier" charset="0"/>
                <a:ea typeface="Courier" charset="0"/>
                <a:cs typeface="Courier" charset="0"/>
              </a:rPr>
              <a:t>'</a:t>
            </a:r>
          </a:p>
          <a:p>
            <a:r>
              <a:rPr lang="en-US" sz="3200" dirty="0">
                <a:solidFill>
                  <a:schemeClr val="bg1"/>
                </a:solidFill>
                <a:latin typeface="Courier" charset="0"/>
                <a:ea typeface="Courier" charset="0"/>
                <a:cs typeface="Courier" charset="0"/>
              </a:rPr>
              <a:t>&gt;&gt;&gt; type(x)</a:t>
            </a:r>
          </a:p>
          <a:p>
            <a:r>
              <a:rPr lang="en-US" sz="3200" dirty="0">
                <a:solidFill>
                  <a:srgbClr val="00FA00"/>
                </a:solidFill>
                <a:latin typeface="Courier" charset="0"/>
                <a:ea typeface="Courier" charset="0"/>
                <a:cs typeface="Courier" charset="0"/>
              </a:rPr>
              <a:t>&lt;class '</a:t>
            </a:r>
            <a:r>
              <a:rPr lang="en-US" sz="3200" dirty="0" err="1">
                <a:solidFill>
                  <a:srgbClr val="00FA00"/>
                </a:solidFill>
                <a:latin typeface="Courier" charset="0"/>
                <a:ea typeface="Courier" charset="0"/>
                <a:cs typeface="Courier" charset="0"/>
              </a:rPr>
              <a:t>str</a:t>
            </a:r>
            <a:r>
              <a:rPr lang="en-US" sz="3200" dirty="0">
                <a:solidFill>
                  <a:srgbClr val="00FA00"/>
                </a:solidFill>
                <a:latin typeface="Courier" charset="0"/>
                <a:ea typeface="Courier" charset="0"/>
                <a:cs typeface="Courier" charset="0"/>
              </a:rPr>
              <a:t>'&gt;</a:t>
            </a:r>
          </a:p>
          <a:p>
            <a:r>
              <a:rPr lang="en-US" sz="3200" dirty="0">
                <a:solidFill>
                  <a:schemeClr val="bg1"/>
                </a:solidFill>
                <a:latin typeface="Courier" charset="0"/>
                <a:ea typeface="Courier" charset="0"/>
                <a:cs typeface="Courier" charset="0"/>
              </a:rPr>
              <a:t>&gt;&gt;&gt; </a:t>
            </a:r>
          </a:p>
        </p:txBody>
      </p:sp>
      <p:sp>
        <p:nvSpPr>
          <p:cNvPr id="6" name="TextBox 5"/>
          <p:cNvSpPr txBox="1"/>
          <p:nvPr/>
        </p:nvSpPr>
        <p:spPr>
          <a:xfrm>
            <a:off x="1784869" y="2723853"/>
            <a:ext cx="6360160" cy="4031873"/>
          </a:xfrm>
          <a:prstGeom prst="rect">
            <a:avLst/>
          </a:prstGeom>
          <a:noFill/>
        </p:spPr>
        <p:txBody>
          <a:bodyPr wrap="square" rtlCol="0">
            <a:spAutoFit/>
          </a:bodyPr>
          <a:lstStyle/>
          <a:p>
            <a:r>
              <a:rPr lang="en-US" sz="3200" dirty="0">
                <a:solidFill>
                  <a:srgbClr val="FF40FF"/>
                </a:solidFill>
                <a:latin typeface="Courier" charset="0"/>
                <a:ea typeface="Courier" charset="0"/>
                <a:cs typeface="Courier" charset="0"/>
              </a:rPr>
              <a:t>Python 2.7.10 </a:t>
            </a:r>
          </a:p>
          <a:p>
            <a:r>
              <a:rPr lang="en-US" sz="3200" dirty="0">
                <a:solidFill>
                  <a:schemeClr val="bg1"/>
                </a:solidFill>
                <a:latin typeface="Courier" charset="0"/>
                <a:ea typeface="Courier" charset="0"/>
                <a:cs typeface="Courier" charset="0"/>
              </a:rPr>
              <a:t>&gt;&gt;&gt; x = '이광춘'</a:t>
            </a:r>
          </a:p>
          <a:p>
            <a:r>
              <a:rPr lang="en-US" sz="3200" dirty="0">
                <a:solidFill>
                  <a:schemeClr val="bg1"/>
                </a:solidFill>
                <a:latin typeface="Courier" charset="0"/>
                <a:ea typeface="Courier" charset="0"/>
                <a:cs typeface="Courier" charset="0"/>
              </a:rPr>
              <a:t>&gt;&gt;&gt; type(x)</a:t>
            </a:r>
          </a:p>
          <a:p>
            <a:r>
              <a:rPr lang="en-US" sz="3200" dirty="0">
                <a:solidFill>
                  <a:schemeClr val="bg1"/>
                </a:solidFill>
                <a:latin typeface="Courier" charset="0"/>
                <a:ea typeface="Courier" charset="0"/>
                <a:cs typeface="Courier" charset="0"/>
              </a:rPr>
              <a:t>&lt;type '</a:t>
            </a:r>
            <a:r>
              <a:rPr lang="en-US" sz="3200" dirty="0" err="1">
                <a:solidFill>
                  <a:schemeClr val="bg1"/>
                </a:solidFill>
                <a:latin typeface="Courier" charset="0"/>
                <a:ea typeface="Courier" charset="0"/>
                <a:cs typeface="Courier" charset="0"/>
              </a:rPr>
              <a:t>str</a:t>
            </a:r>
            <a:r>
              <a:rPr lang="en-US" sz="3200" dirty="0">
                <a:solidFill>
                  <a:schemeClr val="bg1"/>
                </a:solidFill>
                <a:latin typeface="Courier" charset="0"/>
                <a:ea typeface="Courier" charset="0"/>
                <a:cs typeface="Courier" charset="0"/>
              </a:rPr>
              <a:t>'&gt;</a:t>
            </a:r>
          </a:p>
          <a:p>
            <a:r>
              <a:rPr lang="en-US" sz="3200" dirty="0">
                <a:solidFill>
                  <a:schemeClr val="bg1"/>
                </a:solidFill>
                <a:latin typeface="Courier" charset="0"/>
                <a:ea typeface="Courier" charset="0"/>
                <a:cs typeface="Courier" charset="0"/>
              </a:rPr>
              <a:t>&gt;&gt;&gt; x = </a:t>
            </a:r>
            <a:r>
              <a:rPr lang="en-US" sz="3200" dirty="0" err="1">
                <a:solidFill>
                  <a:schemeClr val="bg1"/>
                </a:solidFill>
                <a:latin typeface="Courier" charset="0"/>
                <a:ea typeface="Courier" charset="0"/>
                <a:cs typeface="Courier" charset="0"/>
              </a:rPr>
              <a:t>u'이광춘</a:t>
            </a:r>
            <a:r>
              <a:rPr lang="en-US" sz="3200" dirty="0">
                <a:solidFill>
                  <a:schemeClr val="bg1"/>
                </a:solidFill>
                <a:latin typeface="Courier" charset="0"/>
                <a:ea typeface="Courier" charset="0"/>
                <a:cs typeface="Courier" charset="0"/>
              </a:rPr>
              <a:t>'</a:t>
            </a:r>
          </a:p>
          <a:p>
            <a:r>
              <a:rPr lang="en-US" sz="3200" dirty="0">
                <a:solidFill>
                  <a:schemeClr val="bg1"/>
                </a:solidFill>
                <a:latin typeface="Courier" charset="0"/>
                <a:ea typeface="Courier" charset="0"/>
                <a:cs typeface="Courier" charset="0"/>
              </a:rPr>
              <a:t>&gt;&gt;&gt; type(x)</a:t>
            </a:r>
          </a:p>
          <a:p>
            <a:r>
              <a:rPr lang="en-US" sz="3200" dirty="0">
                <a:solidFill>
                  <a:srgbClr val="00FA00"/>
                </a:solidFill>
                <a:latin typeface="Courier" charset="0"/>
                <a:ea typeface="Courier" charset="0"/>
                <a:cs typeface="Courier" charset="0"/>
              </a:rPr>
              <a:t>&lt;type '</a:t>
            </a:r>
            <a:r>
              <a:rPr lang="en-US" sz="3200" dirty="0" err="1">
                <a:solidFill>
                  <a:srgbClr val="00FA00"/>
                </a:solidFill>
                <a:latin typeface="Courier" charset="0"/>
                <a:ea typeface="Courier" charset="0"/>
                <a:cs typeface="Courier" charset="0"/>
              </a:rPr>
              <a:t>unicode</a:t>
            </a:r>
            <a:r>
              <a:rPr lang="en-US" sz="3200" dirty="0">
                <a:solidFill>
                  <a:srgbClr val="00FA00"/>
                </a:solidFill>
                <a:latin typeface="Courier" charset="0"/>
                <a:ea typeface="Courier" charset="0"/>
                <a:cs typeface="Courier" charset="0"/>
              </a:rPr>
              <a:t>'&gt;</a:t>
            </a:r>
          </a:p>
          <a:p>
            <a:r>
              <a:rPr lang="en-US" sz="3200" dirty="0">
                <a:solidFill>
                  <a:schemeClr val="bg1"/>
                </a:solidFill>
                <a:latin typeface="Courier" charset="0"/>
                <a:ea typeface="Courier" charset="0"/>
                <a:cs typeface="Courier" charset="0"/>
              </a:rPr>
              <a:t>&gt;&gt;&gt; </a:t>
            </a:r>
          </a:p>
        </p:txBody>
      </p:sp>
      <p:sp>
        <p:nvSpPr>
          <p:cNvPr id="7" name="TextBox 6"/>
          <p:cNvSpPr txBox="1"/>
          <p:nvPr/>
        </p:nvSpPr>
        <p:spPr>
          <a:xfrm>
            <a:off x="2673131" y="7618850"/>
            <a:ext cx="10909738" cy="646331"/>
          </a:xfrm>
          <a:prstGeom prst="rect">
            <a:avLst/>
          </a:prstGeom>
          <a:noFill/>
        </p:spPr>
        <p:txBody>
          <a:bodyPr wrap="square" rtlCol="0">
            <a:spAutoFit/>
          </a:bodyPr>
          <a:lstStyle/>
          <a:p>
            <a:r>
              <a:rPr lang="el-GR" sz="3600" dirty="0">
                <a:solidFill>
                  <a:srgbClr val="00FA00"/>
                </a:solidFill>
              </a:rPr>
              <a:t>Στην</a:t>
            </a:r>
            <a:r>
              <a:rPr lang="en-US" sz="3600" dirty="0">
                <a:solidFill>
                  <a:srgbClr val="00FA00"/>
                </a:solidFill>
              </a:rPr>
              <a:t> Python 3, </a:t>
            </a:r>
            <a:r>
              <a:rPr lang="el-GR" sz="3600" dirty="0">
                <a:solidFill>
                  <a:srgbClr val="00FA00"/>
                </a:solidFill>
              </a:rPr>
              <a:t>όλες οι συμβολοσειρές είναι </a:t>
            </a:r>
            <a:r>
              <a:rPr lang="en-US" sz="3600" dirty="0">
                <a:solidFill>
                  <a:srgbClr val="00FA00"/>
                </a:solidFill>
              </a:rPr>
              <a:t>Unicode</a:t>
            </a:r>
          </a:p>
        </p:txBody>
      </p:sp>
    </p:spTree>
    <p:extLst>
      <p:ext uri="{BB962C8B-B14F-4D97-AF65-F5344CB8AC3E}">
        <p14:creationId xmlns:p14="http://schemas.microsoft.com/office/powerpoint/2010/main" val="1090407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Shape 312"/>
          <p:cNvSpPr txBox="1"/>
          <p:nvPr/>
        </p:nvSpPr>
        <p:spPr>
          <a:xfrm>
            <a:off x="4419600" y="7689900"/>
            <a:ext cx="11093999"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000" u="sng" strike="noStrike" cap="none" dirty="0">
                <a:solidFill>
                  <a:srgbClr val="FFFF00"/>
                </a:solidFill>
                <a:latin typeface="Arial" charset="0"/>
                <a:ea typeface="Arial" charset="0"/>
                <a:cs typeface="Arial" charset="0"/>
                <a:sym typeface="Cabin"/>
                <a:hlinkClick r:id="rId3"/>
              </a:rPr>
              <a:t>http://www.flickr.com/photos/kitcowan/2103850699/</a:t>
            </a:r>
          </a:p>
        </p:txBody>
      </p:sp>
      <p:pic>
        <p:nvPicPr>
          <p:cNvPr id="313" name="Shape 313"/>
          <p:cNvPicPr preferRelativeResize="0"/>
          <p:nvPr/>
        </p:nvPicPr>
        <p:blipFill rotWithShape="1">
          <a:blip r:embed="rId4">
            <a:alphaModFix/>
          </a:blip>
          <a:srcRect/>
          <a:stretch/>
        </p:blipFill>
        <p:spPr>
          <a:xfrm>
            <a:off x="11449599" y="1049337"/>
            <a:ext cx="4064000" cy="6096000"/>
          </a:xfrm>
          <a:prstGeom prst="rect">
            <a:avLst/>
          </a:prstGeom>
          <a:noFill/>
          <a:ln>
            <a:noFill/>
          </a:ln>
        </p:spPr>
      </p:pic>
      <p:pic>
        <p:nvPicPr>
          <p:cNvPr id="314" name="Shape 314"/>
          <p:cNvPicPr preferRelativeResize="0"/>
          <p:nvPr/>
        </p:nvPicPr>
        <p:blipFill rotWithShape="1">
          <a:blip r:embed="rId5">
            <a:alphaModFix/>
          </a:blip>
          <a:srcRect/>
          <a:stretch/>
        </p:blipFill>
        <p:spPr>
          <a:xfrm>
            <a:off x="952500" y="1049337"/>
            <a:ext cx="7467600" cy="5130800"/>
          </a:xfrm>
          <a:prstGeom prst="rect">
            <a:avLst/>
          </a:prstGeom>
          <a:noFill/>
          <a:ln>
            <a:noFill/>
          </a:ln>
        </p:spPr>
      </p:pic>
      <p:sp>
        <p:nvSpPr>
          <p:cNvPr id="315" name="Shape 315"/>
          <p:cNvSpPr txBox="1"/>
          <p:nvPr/>
        </p:nvSpPr>
        <p:spPr>
          <a:xfrm>
            <a:off x="788988" y="6779469"/>
            <a:ext cx="9704699"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000" u="sng" strike="noStrike" cap="none">
                <a:solidFill>
                  <a:srgbClr val="FFFF00"/>
                </a:solidFill>
                <a:latin typeface="Arial" charset="0"/>
                <a:ea typeface="Arial" charset="0"/>
                <a:cs typeface="Arial" charset="0"/>
                <a:sym typeface="Cabin"/>
                <a:hlinkClick r:id="rId6"/>
              </a:rPr>
              <a:t>http://</a:t>
            </a:r>
            <a:r>
              <a:rPr lang="en-US" sz="3000" u="sng" strike="noStrike" cap="none" dirty="0">
                <a:solidFill>
                  <a:srgbClr val="FFFF00"/>
                </a:solidFill>
                <a:latin typeface="Arial" charset="0"/>
                <a:ea typeface="Arial" charset="0"/>
                <a:cs typeface="Arial" charset="0"/>
                <a:sym typeface="Cabin"/>
                <a:hlinkClick r:id="rId6"/>
              </a:rPr>
              <a:t>en.wikipedia.org/wiki/Tin_can_telephone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FFD966"/>
                </a:solidFill>
              </a:rPr>
              <a:t>Python 2 </a:t>
            </a:r>
            <a:r>
              <a:rPr lang="el-GR" dirty="0">
                <a:solidFill>
                  <a:srgbClr val="FFD966"/>
                </a:solidFill>
              </a:rPr>
              <a:t>έναντι</a:t>
            </a:r>
            <a:r>
              <a:rPr lang="en-US" dirty="0">
                <a:solidFill>
                  <a:srgbClr val="FFD966"/>
                </a:solidFill>
              </a:rPr>
              <a:t> Python 3</a:t>
            </a:r>
          </a:p>
        </p:txBody>
      </p:sp>
      <p:sp>
        <p:nvSpPr>
          <p:cNvPr id="5" name="TextBox 4"/>
          <p:cNvSpPr txBox="1"/>
          <p:nvPr/>
        </p:nvSpPr>
        <p:spPr>
          <a:xfrm>
            <a:off x="8740703" y="2734810"/>
            <a:ext cx="4922974" cy="5016758"/>
          </a:xfrm>
          <a:prstGeom prst="rect">
            <a:avLst/>
          </a:prstGeom>
          <a:noFill/>
        </p:spPr>
        <p:txBody>
          <a:bodyPr wrap="square" rtlCol="0">
            <a:spAutoFit/>
          </a:bodyPr>
          <a:lstStyle/>
          <a:p>
            <a:r>
              <a:rPr lang="en-US" sz="3200" dirty="0">
                <a:solidFill>
                  <a:srgbClr val="FF40FF"/>
                </a:solidFill>
                <a:latin typeface="Courier" charset="0"/>
                <a:ea typeface="Courier" charset="0"/>
                <a:cs typeface="Courier" charset="0"/>
              </a:rPr>
              <a:t>Python 3.5.1</a:t>
            </a:r>
          </a:p>
          <a:p>
            <a:r>
              <a:rPr lang="en-US" sz="3200" dirty="0">
                <a:solidFill>
                  <a:schemeClr val="bg1"/>
                </a:solidFill>
                <a:latin typeface="Courier" charset="0"/>
                <a:ea typeface="Courier" charset="0"/>
                <a:cs typeface="Courier" charset="0"/>
              </a:rPr>
              <a:t>&gt;&gt;&gt; x = </a:t>
            </a:r>
            <a:r>
              <a:rPr lang="en-US" sz="3200" dirty="0" err="1">
                <a:solidFill>
                  <a:schemeClr val="bg1"/>
                </a:solidFill>
                <a:latin typeface="Courier" charset="0"/>
                <a:ea typeface="Courier" charset="0"/>
                <a:cs typeface="Courier" charset="0"/>
              </a:rPr>
              <a:t>b'abc</a:t>
            </a:r>
            <a:r>
              <a:rPr lang="en-US" sz="3200" dirty="0">
                <a:solidFill>
                  <a:schemeClr val="bg1"/>
                </a:solidFill>
                <a:latin typeface="Courier" charset="0"/>
                <a:ea typeface="Courier" charset="0"/>
                <a:cs typeface="Courier" charset="0"/>
              </a:rPr>
              <a:t>'</a:t>
            </a:r>
          </a:p>
          <a:p>
            <a:r>
              <a:rPr lang="en-US" sz="3200" dirty="0">
                <a:solidFill>
                  <a:schemeClr val="bg1"/>
                </a:solidFill>
                <a:latin typeface="Courier" charset="0"/>
                <a:ea typeface="Courier" charset="0"/>
                <a:cs typeface="Courier" charset="0"/>
              </a:rPr>
              <a:t>&gt;&gt;&gt; type(x)</a:t>
            </a:r>
          </a:p>
          <a:p>
            <a:r>
              <a:rPr lang="en-US" sz="3200" dirty="0">
                <a:solidFill>
                  <a:srgbClr val="FFC000"/>
                </a:solidFill>
                <a:latin typeface="Courier" charset="0"/>
                <a:ea typeface="Courier" charset="0"/>
                <a:cs typeface="Courier" charset="0"/>
              </a:rPr>
              <a:t>&lt;class 'bytes'&gt;</a:t>
            </a:r>
          </a:p>
          <a:p>
            <a:r>
              <a:rPr lang="en-US" sz="3200" dirty="0">
                <a:solidFill>
                  <a:schemeClr val="bg1"/>
                </a:solidFill>
                <a:latin typeface="Courier" charset="0"/>
                <a:ea typeface="Courier" charset="0"/>
                <a:cs typeface="Courier" charset="0"/>
              </a:rPr>
              <a:t>&gt;&gt;&gt; x = '이광춘'</a:t>
            </a:r>
          </a:p>
          <a:p>
            <a:r>
              <a:rPr lang="en-US" sz="3200" dirty="0">
                <a:solidFill>
                  <a:schemeClr val="bg1"/>
                </a:solidFill>
                <a:latin typeface="Courier" charset="0"/>
                <a:ea typeface="Courier" charset="0"/>
                <a:cs typeface="Courier" charset="0"/>
              </a:rPr>
              <a:t>&gt;&gt;&gt; type(x)</a:t>
            </a:r>
          </a:p>
          <a:p>
            <a:r>
              <a:rPr lang="en-US" sz="3200" dirty="0">
                <a:solidFill>
                  <a:schemeClr val="bg1"/>
                </a:solidFill>
                <a:latin typeface="Courier" charset="0"/>
                <a:ea typeface="Courier" charset="0"/>
                <a:cs typeface="Courier" charset="0"/>
              </a:rPr>
              <a:t>&lt;class '</a:t>
            </a:r>
            <a:r>
              <a:rPr lang="en-US" sz="3200" dirty="0" err="1">
                <a:solidFill>
                  <a:schemeClr val="bg1"/>
                </a:solidFill>
                <a:latin typeface="Courier" charset="0"/>
                <a:ea typeface="Courier" charset="0"/>
                <a:cs typeface="Courier" charset="0"/>
              </a:rPr>
              <a:t>str</a:t>
            </a:r>
            <a:r>
              <a:rPr lang="en-US" sz="3200" dirty="0">
                <a:solidFill>
                  <a:schemeClr val="bg1"/>
                </a:solidFill>
                <a:latin typeface="Courier" charset="0"/>
                <a:ea typeface="Courier" charset="0"/>
                <a:cs typeface="Courier" charset="0"/>
              </a:rPr>
              <a:t>'&gt;</a:t>
            </a:r>
          </a:p>
          <a:p>
            <a:r>
              <a:rPr lang="en-US" sz="3200" dirty="0">
                <a:solidFill>
                  <a:schemeClr val="bg1"/>
                </a:solidFill>
                <a:latin typeface="Courier" charset="0"/>
                <a:ea typeface="Courier" charset="0"/>
                <a:cs typeface="Courier" charset="0"/>
              </a:rPr>
              <a:t>&gt;&gt;&gt; x = </a:t>
            </a:r>
            <a:r>
              <a:rPr lang="en-US" sz="3200" dirty="0" err="1">
                <a:solidFill>
                  <a:schemeClr val="bg1"/>
                </a:solidFill>
                <a:latin typeface="Courier" charset="0"/>
                <a:ea typeface="Courier" charset="0"/>
                <a:cs typeface="Courier" charset="0"/>
              </a:rPr>
              <a:t>u'이광춘</a:t>
            </a:r>
            <a:r>
              <a:rPr lang="en-US" sz="3200" dirty="0">
                <a:solidFill>
                  <a:schemeClr val="bg1"/>
                </a:solidFill>
                <a:latin typeface="Courier" charset="0"/>
                <a:ea typeface="Courier" charset="0"/>
                <a:cs typeface="Courier" charset="0"/>
              </a:rPr>
              <a:t>'</a:t>
            </a:r>
          </a:p>
          <a:p>
            <a:r>
              <a:rPr lang="en-US" sz="3200" dirty="0">
                <a:solidFill>
                  <a:schemeClr val="bg1"/>
                </a:solidFill>
                <a:latin typeface="Courier" charset="0"/>
                <a:ea typeface="Courier" charset="0"/>
                <a:cs typeface="Courier" charset="0"/>
              </a:rPr>
              <a:t>&gt;&gt;&gt; type(x)</a:t>
            </a:r>
          </a:p>
          <a:p>
            <a:r>
              <a:rPr lang="en-US" sz="3200" dirty="0">
                <a:solidFill>
                  <a:srgbClr val="00FA00"/>
                </a:solidFill>
                <a:latin typeface="Courier" charset="0"/>
                <a:ea typeface="Courier" charset="0"/>
                <a:cs typeface="Courier" charset="0"/>
              </a:rPr>
              <a:t>&lt;class '</a:t>
            </a:r>
            <a:r>
              <a:rPr lang="en-US" sz="3200" dirty="0" err="1">
                <a:solidFill>
                  <a:srgbClr val="00FA00"/>
                </a:solidFill>
                <a:latin typeface="Courier" charset="0"/>
                <a:ea typeface="Courier" charset="0"/>
                <a:cs typeface="Courier" charset="0"/>
              </a:rPr>
              <a:t>str</a:t>
            </a:r>
            <a:r>
              <a:rPr lang="en-US" sz="3200" dirty="0">
                <a:solidFill>
                  <a:srgbClr val="00FA00"/>
                </a:solidFill>
                <a:latin typeface="Courier" charset="0"/>
                <a:ea typeface="Courier" charset="0"/>
                <a:cs typeface="Courier" charset="0"/>
              </a:rPr>
              <a:t>'&gt;</a:t>
            </a:r>
          </a:p>
        </p:txBody>
      </p:sp>
      <p:sp>
        <p:nvSpPr>
          <p:cNvPr id="6" name="TextBox 5"/>
          <p:cNvSpPr txBox="1"/>
          <p:nvPr/>
        </p:nvSpPr>
        <p:spPr>
          <a:xfrm>
            <a:off x="1787086" y="2723853"/>
            <a:ext cx="5280302" cy="5016758"/>
          </a:xfrm>
          <a:prstGeom prst="rect">
            <a:avLst/>
          </a:prstGeom>
          <a:noFill/>
        </p:spPr>
        <p:txBody>
          <a:bodyPr wrap="square" rtlCol="0">
            <a:spAutoFit/>
          </a:bodyPr>
          <a:lstStyle/>
          <a:p>
            <a:r>
              <a:rPr lang="en-US" sz="3200" dirty="0">
                <a:solidFill>
                  <a:srgbClr val="FF40FF"/>
                </a:solidFill>
                <a:latin typeface="Courier" charset="0"/>
                <a:ea typeface="Courier" charset="0"/>
                <a:cs typeface="Courier" charset="0"/>
              </a:rPr>
              <a:t>Python 2.7.10 </a:t>
            </a:r>
          </a:p>
          <a:p>
            <a:r>
              <a:rPr lang="en-US" sz="3200" dirty="0">
                <a:solidFill>
                  <a:schemeClr val="bg1"/>
                </a:solidFill>
                <a:latin typeface="Courier" charset="0"/>
                <a:ea typeface="Courier" charset="0"/>
                <a:cs typeface="Courier" charset="0"/>
              </a:rPr>
              <a:t>&gt;&gt;&gt; x = </a:t>
            </a:r>
            <a:r>
              <a:rPr lang="en-US" sz="3200" dirty="0" err="1">
                <a:solidFill>
                  <a:schemeClr val="bg1"/>
                </a:solidFill>
                <a:latin typeface="Courier" charset="0"/>
                <a:ea typeface="Courier" charset="0"/>
                <a:cs typeface="Courier" charset="0"/>
              </a:rPr>
              <a:t>b'abc</a:t>
            </a:r>
            <a:r>
              <a:rPr lang="en-US" sz="3200" dirty="0">
                <a:solidFill>
                  <a:schemeClr val="bg1"/>
                </a:solidFill>
                <a:latin typeface="Courier" charset="0"/>
                <a:ea typeface="Courier" charset="0"/>
                <a:cs typeface="Courier" charset="0"/>
              </a:rPr>
              <a:t>'</a:t>
            </a:r>
          </a:p>
          <a:p>
            <a:r>
              <a:rPr lang="en-US" sz="3200" dirty="0">
                <a:solidFill>
                  <a:schemeClr val="bg1"/>
                </a:solidFill>
                <a:latin typeface="Courier" charset="0"/>
                <a:ea typeface="Courier" charset="0"/>
                <a:cs typeface="Courier" charset="0"/>
              </a:rPr>
              <a:t>&gt;&gt;&gt; type(x)</a:t>
            </a:r>
          </a:p>
          <a:p>
            <a:r>
              <a:rPr lang="en-US" sz="3200" dirty="0">
                <a:solidFill>
                  <a:srgbClr val="FFC000"/>
                </a:solidFill>
                <a:latin typeface="Courier" charset="0"/>
                <a:ea typeface="Courier" charset="0"/>
                <a:cs typeface="Courier" charset="0"/>
              </a:rPr>
              <a:t>&lt;type '</a:t>
            </a:r>
            <a:r>
              <a:rPr lang="en-US" sz="3200" dirty="0" err="1">
                <a:solidFill>
                  <a:srgbClr val="FFC000"/>
                </a:solidFill>
                <a:latin typeface="Courier" charset="0"/>
                <a:ea typeface="Courier" charset="0"/>
                <a:cs typeface="Courier" charset="0"/>
              </a:rPr>
              <a:t>str</a:t>
            </a:r>
            <a:r>
              <a:rPr lang="en-US" sz="3200" dirty="0">
                <a:solidFill>
                  <a:srgbClr val="FFC000"/>
                </a:solidFill>
                <a:latin typeface="Courier" charset="0"/>
                <a:ea typeface="Courier" charset="0"/>
                <a:cs typeface="Courier" charset="0"/>
              </a:rPr>
              <a:t>'&gt;</a:t>
            </a:r>
          </a:p>
          <a:p>
            <a:r>
              <a:rPr lang="en-US" sz="3200" dirty="0">
                <a:solidFill>
                  <a:schemeClr val="bg1"/>
                </a:solidFill>
                <a:latin typeface="Courier" charset="0"/>
                <a:ea typeface="Courier" charset="0"/>
                <a:cs typeface="Courier" charset="0"/>
              </a:rPr>
              <a:t>&gt;&gt;&gt; x = '이광춘'</a:t>
            </a:r>
          </a:p>
          <a:p>
            <a:r>
              <a:rPr lang="en-US" sz="3200" dirty="0">
                <a:solidFill>
                  <a:schemeClr val="bg1"/>
                </a:solidFill>
                <a:latin typeface="Courier" charset="0"/>
                <a:ea typeface="Courier" charset="0"/>
                <a:cs typeface="Courier" charset="0"/>
              </a:rPr>
              <a:t>&gt;&gt;&gt; type(x)</a:t>
            </a:r>
          </a:p>
          <a:p>
            <a:r>
              <a:rPr lang="en-US" sz="3200" dirty="0">
                <a:solidFill>
                  <a:schemeClr val="bg1"/>
                </a:solidFill>
                <a:latin typeface="Courier" charset="0"/>
                <a:ea typeface="Courier" charset="0"/>
                <a:cs typeface="Courier" charset="0"/>
              </a:rPr>
              <a:t>&lt;type '</a:t>
            </a:r>
            <a:r>
              <a:rPr lang="en-US" sz="3200" dirty="0" err="1">
                <a:solidFill>
                  <a:schemeClr val="bg1"/>
                </a:solidFill>
                <a:latin typeface="Courier" charset="0"/>
                <a:ea typeface="Courier" charset="0"/>
                <a:cs typeface="Courier" charset="0"/>
              </a:rPr>
              <a:t>str</a:t>
            </a:r>
            <a:r>
              <a:rPr lang="en-US" sz="3200" dirty="0">
                <a:solidFill>
                  <a:schemeClr val="bg1"/>
                </a:solidFill>
                <a:latin typeface="Courier" charset="0"/>
                <a:ea typeface="Courier" charset="0"/>
                <a:cs typeface="Courier" charset="0"/>
              </a:rPr>
              <a:t>'&gt;</a:t>
            </a:r>
          </a:p>
          <a:p>
            <a:r>
              <a:rPr lang="en-US" sz="3200" dirty="0">
                <a:solidFill>
                  <a:schemeClr val="bg1"/>
                </a:solidFill>
                <a:latin typeface="Courier" charset="0"/>
                <a:ea typeface="Courier" charset="0"/>
                <a:cs typeface="Courier" charset="0"/>
              </a:rPr>
              <a:t>&gt;&gt;&gt; x = </a:t>
            </a:r>
            <a:r>
              <a:rPr lang="en-US" sz="3200" dirty="0" err="1">
                <a:solidFill>
                  <a:schemeClr val="bg1"/>
                </a:solidFill>
                <a:latin typeface="Courier" charset="0"/>
                <a:ea typeface="Courier" charset="0"/>
                <a:cs typeface="Courier" charset="0"/>
              </a:rPr>
              <a:t>u'이광춘</a:t>
            </a:r>
            <a:r>
              <a:rPr lang="en-US" sz="3200" dirty="0">
                <a:solidFill>
                  <a:schemeClr val="bg1"/>
                </a:solidFill>
                <a:latin typeface="Courier" charset="0"/>
                <a:ea typeface="Courier" charset="0"/>
                <a:cs typeface="Courier" charset="0"/>
              </a:rPr>
              <a:t>'</a:t>
            </a:r>
          </a:p>
          <a:p>
            <a:r>
              <a:rPr lang="en-US" sz="3200" dirty="0">
                <a:solidFill>
                  <a:schemeClr val="bg1"/>
                </a:solidFill>
                <a:latin typeface="Courier" charset="0"/>
                <a:ea typeface="Courier" charset="0"/>
                <a:cs typeface="Courier" charset="0"/>
              </a:rPr>
              <a:t>&gt;&gt;&gt; type(x)</a:t>
            </a:r>
          </a:p>
          <a:p>
            <a:r>
              <a:rPr lang="en-US" sz="3200" dirty="0">
                <a:solidFill>
                  <a:srgbClr val="00FA00"/>
                </a:solidFill>
                <a:latin typeface="Courier" charset="0"/>
                <a:ea typeface="Courier" charset="0"/>
                <a:cs typeface="Courier" charset="0"/>
              </a:rPr>
              <a:t>&lt;type '</a:t>
            </a:r>
            <a:r>
              <a:rPr lang="en-US" sz="3200" dirty="0" err="1">
                <a:solidFill>
                  <a:srgbClr val="00FA00"/>
                </a:solidFill>
                <a:latin typeface="Courier" charset="0"/>
                <a:ea typeface="Courier" charset="0"/>
                <a:cs typeface="Courier" charset="0"/>
              </a:rPr>
              <a:t>unicode</a:t>
            </a:r>
            <a:r>
              <a:rPr lang="en-US" sz="3200" dirty="0">
                <a:solidFill>
                  <a:srgbClr val="00FA00"/>
                </a:solidFill>
                <a:latin typeface="Courier" charset="0"/>
                <a:ea typeface="Courier" charset="0"/>
                <a:cs typeface="Courier" charset="0"/>
              </a:rPr>
              <a:t>'&gt;</a:t>
            </a:r>
          </a:p>
        </p:txBody>
      </p:sp>
    </p:spTree>
    <p:extLst>
      <p:ext uri="{BB962C8B-B14F-4D97-AF65-F5344CB8AC3E}">
        <p14:creationId xmlns:p14="http://schemas.microsoft.com/office/powerpoint/2010/main" val="19927916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2000" y="557021"/>
            <a:ext cx="13932000" cy="1692735"/>
          </a:xfrm>
        </p:spPr>
        <p:txBody>
          <a:bodyPr/>
          <a:lstStyle/>
          <a:p>
            <a:r>
              <a:rPr lang="en-US" dirty="0">
                <a:solidFill>
                  <a:srgbClr val="FFD966"/>
                </a:solidFill>
              </a:rPr>
              <a:t>Python 3 </a:t>
            </a:r>
            <a:r>
              <a:rPr lang="el-GR" dirty="0">
                <a:solidFill>
                  <a:srgbClr val="FFD966"/>
                </a:solidFill>
              </a:rPr>
              <a:t>και</a:t>
            </a:r>
            <a:r>
              <a:rPr lang="en-US" dirty="0">
                <a:solidFill>
                  <a:srgbClr val="FFD966"/>
                </a:solidFill>
              </a:rPr>
              <a:t> Unicode</a:t>
            </a:r>
          </a:p>
        </p:txBody>
      </p:sp>
      <p:sp>
        <p:nvSpPr>
          <p:cNvPr id="3" name="Text Placeholder 2"/>
          <p:cNvSpPr>
            <a:spLocks noGrp="1"/>
          </p:cNvSpPr>
          <p:nvPr>
            <p:ph type="body" idx="1"/>
          </p:nvPr>
        </p:nvSpPr>
        <p:spPr>
          <a:xfrm>
            <a:off x="520262" y="2240893"/>
            <a:ext cx="9790386" cy="5702399"/>
          </a:xfrm>
        </p:spPr>
        <p:txBody>
          <a:bodyPr/>
          <a:lstStyle/>
          <a:p>
            <a:r>
              <a:rPr lang="el-GR" dirty="0"/>
              <a:t>Στην</a:t>
            </a:r>
            <a:r>
              <a:rPr lang="en-US" dirty="0"/>
              <a:t> Python 3, </a:t>
            </a:r>
            <a:r>
              <a:rPr lang="el-GR" dirty="0"/>
              <a:t>όλες οι συμβολοσειρές εσωτερικά είναι</a:t>
            </a:r>
            <a:r>
              <a:rPr lang="en-US" dirty="0"/>
              <a:t> UNICODE </a:t>
            </a:r>
          </a:p>
          <a:p>
            <a:r>
              <a:rPr lang="el-GR" dirty="0"/>
              <a:t>Η εργασία με μεταβλητές συμβολοσειράς σε προγράμματα </a:t>
            </a:r>
            <a:r>
              <a:rPr lang="el-GR" dirty="0" err="1"/>
              <a:t>Python</a:t>
            </a:r>
            <a:r>
              <a:rPr lang="el-GR" dirty="0"/>
              <a:t> και η ανάγνωση δεδομένων από αρχεία συνήθως «απλά λειτουργεί»</a:t>
            </a:r>
            <a:endParaRPr lang="en-US" dirty="0"/>
          </a:p>
          <a:p>
            <a:r>
              <a:rPr lang="el-GR" dirty="0"/>
              <a:t>Όταν μιλάμε σε έναν πόρο δικτύου χρησιμοποιώντας υποδοχές ή μιλάμε σε μια βάση δεδομένων, πρέπει να κωδικοποιήσουμε και να αποκωδικοποιήσουμε δεδομένα (συνήθως σε UTF-8)</a:t>
            </a:r>
            <a:endParaRPr lang="en-US" dirty="0"/>
          </a:p>
        </p:txBody>
      </p:sp>
      <p:sp>
        <p:nvSpPr>
          <p:cNvPr id="5" name="TextBox 4"/>
          <p:cNvSpPr txBox="1"/>
          <p:nvPr/>
        </p:nvSpPr>
        <p:spPr>
          <a:xfrm>
            <a:off x="10812764" y="2723853"/>
            <a:ext cx="4922974" cy="5016758"/>
          </a:xfrm>
          <a:prstGeom prst="rect">
            <a:avLst/>
          </a:prstGeom>
          <a:noFill/>
        </p:spPr>
        <p:txBody>
          <a:bodyPr wrap="square" rtlCol="0">
            <a:spAutoFit/>
          </a:bodyPr>
          <a:lstStyle/>
          <a:p>
            <a:r>
              <a:rPr lang="en-US" sz="3200" dirty="0">
                <a:solidFill>
                  <a:srgbClr val="FF40FF"/>
                </a:solidFill>
                <a:latin typeface="Courier" charset="0"/>
                <a:ea typeface="Courier" charset="0"/>
                <a:cs typeface="Courier" charset="0"/>
              </a:rPr>
              <a:t>Python 3.5.1</a:t>
            </a:r>
          </a:p>
          <a:p>
            <a:r>
              <a:rPr lang="en-US" sz="3200" dirty="0">
                <a:solidFill>
                  <a:schemeClr val="bg1"/>
                </a:solidFill>
                <a:latin typeface="Courier" charset="0"/>
                <a:ea typeface="Courier" charset="0"/>
                <a:cs typeface="Courier" charset="0"/>
              </a:rPr>
              <a:t>&gt;&gt;&gt; x = </a:t>
            </a:r>
            <a:r>
              <a:rPr lang="en-US" sz="3200" dirty="0" err="1">
                <a:solidFill>
                  <a:schemeClr val="bg1"/>
                </a:solidFill>
                <a:latin typeface="Courier" charset="0"/>
                <a:ea typeface="Courier" charset="0"/>
                <a:cs typeface="Courier" charset="0"/>
              </a:rPr>
              <a:t>b'abc</a:t>
            </a:r>
            <a:r>
              <a:rPr lang="en-US" sz="3200" dirty="0">
                <a:solidFill>
                  <a:schemeClr val="bg1"/>
                </a:solidFill>
                <a:latin typeface="Courier" charset="0"/>
                <a:ea typeface="Courier" charset="0"/>
                <a:cs typeface="Courier" charset="0"/>
              </a:rPr>
              <a:t>'</a:t>
            </a:r>
          </a:p>
          <a:p>
            <a:r>
              <a:rPr lang="en-US" sz="3200" dirty="0">
                <a:solidFill>
                  <a:schemeClr val="bg1"/>
                </a:solidFill>
                <a:latin typeface="Courier" charset="0"/>
                <a:ea typeface="Courier" charset="0"/>
                <a:cs typeface="Courier" charset="0"/>
              </a:rPr>
              <a:t>&gt;&gt;&gt; type(x)</a:t>
            </a:r>
          </a:p>
          <a:p>
            <a:r>
              <a:rPr lang="en-US" sz="3200" dirty="0">
                <a:solidFill>
                  <a:srgbClr val="FFC000"/>
                </a:solidFill>
                <a:latin typeface="Courier" charset="0"/>
                <a:ea typeface="Courier" charset="0"/>
                <a:cs typeface="Courier" charset="0"/>
              </a:rPr>
              <a:t>&lt;class 'bytes'&gt;</a:t>
            </a:r>
          </a:p>
          <a:p>
            <a:r>
              <a:rPr lang="en-US" sz="3200" dirty="0">
                <a:solidFill>
                  <a:schemeClr val="bg1"/>
                </a:solidFill>
                <a:latin typeface="Courier" charset="0"/>
                <a:ea typeface="Courier" charset="0"/>
                <a:cs typeface="Courier" charset="0"/>
              </a:rPr>
              <a:t>&gt;&gt;&gt; x = '이광춘'</a:t>
            </a:r>
          </a:p>
          <a:p>
            <a:r>
              <a:rPr lang="en-US" sz="3200" dirty="0">
                <a:solidFill>
                  <a:schemeClr val="bg1"/>
                </a:solidFill>
                <a:latin typeface="Courier" charset="0"/>
                <a:ea typeface="Courier" charset="0"/>
                <a:cs typeface="Courier" charset="0"/>
              </a:rPr>
              <a:t>&gt;&gt;&gt; type(x)</a:t>
            </a:r>
          </a:p>
          <a:p>
            <a:r>
              <a:rPr lang="en-US" sz="3200" dirty="0">
                <a:solidFill>
                  <a:schemeClr val="bg1"/>
                </a:solidFill>
                <a:latin typeface="Courier" charset="0"/>
                <a:ea typeface="Courier" charset="0"/>
                <a:cs typeface="Courier" charset="0"/>
              </a:rPr>
              <a:t>&lt;class '</a:t>
            </a:r>
            <a:r>
              <a:rPr lang="en-US" sz="3200" dirty="0" err="1">
                <a:solidFill>
                  <a:schemeClr val="bg1"/>
                </a:solidFill>
                <a:latin typeface="Courier" charset="0"/>
                <a:ea typeface="Courier" charset="0"/>
                <a:cs typeface="Courier" charset="0"/>
              </a:rPr>
              <a:t>str</a:t>
            </a:r>
            <a:r>
              <a:rPr lang="en-US" sz="3200" dirty="0">
                <a:solidFill>
                  <a:schemeClr val="bg1"/>
                </a:solidFill>
                <a:latin typeface="Courier" charset="0"/>
                <a:ea typeface="Courier" charset="0"/>
                <a:cs typeface="Courier" charset="0"/>
              </a:rPr>
              <a:t>'&gt;</a:t>
            </a:r>
          </a:p>
          <a:p>
            <a:r>
              <a:rPr lang="en-US" sz="3200" dirty="0">
                <a:solidFill>
                  <a:schemeClr val="bg1"/>
                </a:solidFill>
                <a:latin typeface="Courier" charset="0"/>
                <a:ea typeface="Courier" charset="0"/>
                <a:cs typeface="Courier" charset="0"/>
              </a:rPr>
              <a:t>&gt;&gt;&gt; x = </a:t>
            </a:r>
            <a:r>
              <a:rPr lang="en-US" sz="3200" dirty="0" err="1">
                <a:solidFill>
                  <a:schemeClr val="bg1"/>
                </a:solidFill>
                <a:latin typeface="Courier" charset="0"/>
                <a:ea typeface="Courier" charset="0"/>
                <a:cs typeface="Courier" charset="0"/>
              </a:rPr>
              <a:t>u'이광춘</a:t>
            </a:r>
            <a:r>
              <a:rPr lang="en-US" sz="3200" dirty="0">
                <a:solidFill>
                  <a:schemeClr val="bg1"/>
                </a:solidFill>
                <a:latin typeface="Courier" charset="0"/>
                <a:ea typeface="Courier" charset="0"/>
                <a:cs typeface="Courier" charset="0"/>
              </a:rPr>
              <a:t>'</a:t>
            </a:r>
          </a:p>
          <a:p>
            <a:r>
              <a:rPr lang="en-US" sz="3200" dirty="0">
                <a:solidFill>
                  <a:schemeClr val="bg1"/>
                </a:solidFill>
                <a:latin typeface="Courier" charset="0"/>
                <a:ea typeface="Courier" charset="0"/>
                <a:cs typeface="Courier" charset="0"/>
              </a:rPr>
              <a:t>&gt;&gt;&gt; type(x)</a:t>
            </a:r>
          </a:p>
          <a:p>
            <a:r>
              <a:rPr lang="en-US" sz="3200" dirty="0">
                <a:solidFill>
                  <a:srgbClr val="00FA00"/>
                </a:solidFill>
                <a:latin typeface="Courier" charset="0"/>
                <a:ea typeface="Courier" charset="0"/>
                <a:cs typeface="Courier" charset="0"/>
              </a:rPr>
              <a:t>&lt;class '</a:t>
            </a:r>
            <a:r>
              <a:rPr lang="en-US" sz="3200" dirty="0" err="1">
                <a:solidFill>
                  <a:srgbClr val="00FA00"/>
                </a:solidFill>
                <a:latin typeface="Courier" charset="0"/>
                <a:ea typeface="Courier" charset="0"/>
                <a:cs typeface="Courier" charset="0"/>
              </a:rPr>
              <a:t>str</a:t>
            </a:r>
            <a:r>
              <a:rPr lang="en-US" sz="3200" dirty="0">
                <a:solidFill>
                  <a:srgbClr val="00FA00"/>
                </a:solidFill>
                <a:latin typeface="Courier" charset="0"/>
                <a:ea typeface="Courier" charset="0"/>
                <a:cs typeface="Courier" charset="0"/>
              </a:rPr>
              <a:t>'&gt;</a:t>
            </a:r>
          </a:p>
        </p:txBody>
      </p:sp>
    </p:spTree>
    <p:extLst>
      <p:ext uri="{BB962C8B-B14F-4D97-AF65-F5344CB8AC3E}">
        <p14:creationId xmlns:p14="http://schemas.microsoft.com/office/powerpoint/2010/main" val="9845037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D966"/>
                </a:solidFill>
              </a:rPr>
              <a:t>Συμβολοσειρές </a:t>
            </a:r>
            <a:r>
              <a:rPr lang="en-US" dirty="0">
                <a:solidFill>
                  <a:srgbClr val="FFD966"/>
                </a:solidFill>
              </a:rPr>
              <a:t>Python </a:t>
            </a:r>
            <a:r>
              <a:rPr lang="el-GR" dirty="0">
                <a:solidFill>
                  <a:srgbClr val="FFD966"/>
                </a:solidFill>
              </a:rPr>
              <a:t>σε </a:t>
            </a:r>
            <a:r>
              <a:rPr lang="en-US" dirty="0">
                <a:solidFill>
                  <a:srgbClr val="FFD966"/>
                </a:solidFill>
              </a:rPr>
              <a:t>Bytes</a:t>
            </a:r>
          </a:p>
        </p:txBody>
      </p:sp>
      <p:sp>
        <p:nvSpPr>
          <p:cNvPr id="3" name="Text Placeholder 2"/>
          <p:cNvSpPr>
            <a:spLocks noGrp="1"/>
          </p:cNvSpPr>
          <p:nvPr>
            <p:ph type="body" idx="1"/>
          </p:nvPr>
        </p:nvSpPr>
        <p:spPr>
          <a:xfrm>
            <a:off x="1155699" y="2603500"/>
            <a:ext cx="14856933" cy="5702399"/>
          </a:xfrm>
        </p:spPr>
        <p:txBody>
          <a:bodyPr/>
          <a:lstStyle/>
          <a:p>
            <a:r>
              <a:rPr lang="el-GR" dirty="0"/>
              <a:t>Όταν μιλάμε με έναν εξωτερικό πόρο, όπως μια υποδοχή δικτύου, στέλνουμε </a:t>
            </a:r>
            <a:r>
              <a:rPr lang="el-GR" dirty="0" err="1"/>
              <a:t>byte</a:t>
            </a:r>
            <a:r>
              <a:rPr lang="el-GR" dirty="0"/>
              <a:t>, οπότε πρέπει να κωδικοποιήσουμε τις συμβολοσειρές της </a:t>
            </a:r>
            <a:r>
              <a:rPr lang="el-GR" dirty="0" err="1"/>
              <a:t>Python</a:t>
            </a:r>
            <a:r>
              <a:rPr lang="el-GR" dirty="0"/>
              <a:t> 3 σε δεδομένη κωδικοποίηση χαρακτήρων</a:t>
            </a:r>
            <a:endParaRPr lang="en-US" dirty="0"/>
          </a:p>
          <a:p>
            <a:r>
              <a:rPr lang="el-GR" dirty="0"/>
              <a:t>Όταν διαβάζουμε δεδομένα από έναν εξωτερικό πόρο, πρέπει να τα αποκωδικοποιήσουμε με βάση το σύνολο χαρακτήρων, ώστε να αναπαρίστανται σωστά στην </a:t>
            </a:r>
            <a:r>
              <a:rPr lang="el-GR" dirty="0" err="1"/>
              <a:t>Python</a:t>
            </a:r>
            <a:r>
              <a:rPr lang="el-GR" dirty="0"/>
              <a:t> 3 ως συμβολοσειρά</a:t>
            </a:r>
            <a:endParaRPr lang="en-US" dirty="0"/>
          </a:p>
        </p:txBody>
      </p:sp>
      <p:sp>
        <p:nvSpPr>
          <p:cNvPr id="4" name="Shape 661"/>
          <p:cNvSpPr txBox="1"/>
          <p:nvPr/>
        </p:nvSpPr>
        <p:spPr>
          <a:xfrm>
            <a:off x="4404371" y="5943562"/>
            <a:ext cx="7447259" cy="3200438"/>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US" sz="2800" i="0" u="none" strike="noStrike" cap="none" dirty="0">
                <a:solidFill>
                  <a:srgbClr val="FFFF00"/>
                </a:solidFill>
                <a:latin typeface="Courier"/>
                <a:ea typeface="Courier New"/>
                <a:cs typeface="Courier"/>
                <a:sym typeface="Courier New"/>
              </a:rPr>
              <a:t>while True:</a:t>
            </a:r>
          </a:p>
          <a:p>
            <a:pPr marL="0" marR="0" lvl="0" indent="0" algn="l" rtl="0">
              <a:lnSpc>
                <a:spcPct val="100000"/>
              </a:lnSpc>
              <a:spcBef>
                <a:spcPts val="0"/>
              </a:spcBef>
              <a:spcAft>
                <a:spcPts val="0"/>
              </a:spcAft>
              <a:buClr>
                <a:srgbClr val="FFFF00"/>
              </a:buClr>
              <a:buSzPct val="25000"/>
              <a:buFont typeface="Cabin"/>
              <a:buNone/>
            </a:pPr>
            <a:r>
              <a:rPr lang="en-US" sz="2800" i="0" u="none" strike="noStrike" cap="none" dirty="0">
                <a:solidFill>
                  <a:srgbClr val="FFFF00"/>
                </a:solidFill>
                <a:latin typeface="Courier"/>
                <a:ea typeface="Courier New"/>
                <a:cs typeface="Courier"/>
                <a:sym typeface="Courier New"/>
              </a:rPr>
              <a:t>    </a:t>
            </a:r>
            <a:r>
              <a:rPr lang="en-US" sz="2800" i="0" u="none" strike="noStrike" cap="none" dirty="0">
                <a:solidFill>
                  <a:srgbClr val="FFC000"/>
                </a:solidFill>
                <a:latin typeface="Courier"/>
                <a:ea typeface="Courier New"/>
                <a:cs typeface="Courier"/>
                <a:sym typeface="Courier New"/>
              </a:rPr>
              <a:t>data</a:t>
            </a:r>
            <a:r>
              <a:rPr lang="en-US" sz="2800" i="0" u="none" strike="noStrike" cap="none" dirty="0">
                <a:solidFill>
                  <a:srgbClr val="FFFF00"/>
                </a:solidFill>
                <a:latin typeface="Courier"/>
                <a:ea typeface="Courier New"/>
                <a:cs typeface="Courier"/>
                <a:sym typeface="Courier New"/>
              </a:rPr>
              <a:t> = </a:t>
            </a:r>
            <a:r>
              <a:rPr lang="en-US" sz="2800" i="0" u="none" strike="noStrike" cap="none" dirty="0" err="1">
                <a:solidFill>
                  <a:srgbClr val="FFFF00"/>
                </a:solidFill>
                <a:latin typeface="Courier"/>
                <a:ea typeface="Courier New"/>
                <a:cs typeface="Courier"/>
                <a:sym typeface="Courier New"/>
              </a:rPr>
              <a:t>mysock.recv</a:t>
            </a:r>
            <a:r>
              <a:rPr lang="en-US" sz="2800" i="0" u="none" strike="noStrike" cap="none" dirty="0">
                <a:solidFill>
                  <a:srgbClr val="FFFF00"/>
                </a:solidFill>
                <a:latin typeface="Courier"/>
                <a:ea typeface="Courier New"/>
                <a:cs typeface="Courier"/>
                <a:sym typeface="Courier New"/>
              </a:rPr>
              <a:t>(512)</a:t>
            </a:r>
          </a:p>
          <a:p>
            <a:pPr marL="0" marR="0" lvl="0" indent="0" algn="l" rtl="0">
              <a:lnSpc>
                <a:spcPct val="100000"/>
              </a:lnSpc>
              <a:spcBef>
                <a:spcPts val="0"/>
              </a:spcBef>
              <a:spcAft>
                <a:spcPts val="0"/>
              </a:spcAft>
              <a:buClr>
                <a:srgbClr val="FFFF00"/>
              </a:buClr>
              <a:buSzPct val="25000"/>
              <a:buFont typeface="Cabin"/>
              <a:buNone/>
            </a:pPr>
            <a:r>
              <a:rPr lang="en-US" sz="2800" i="0" u="none" strike="noStrike" cap="none" dirty="0">
                <a:solidFill>
                  <a:srgbClr val="FFFF00"/>
                </a:solidFill>
                <a:latin typeface="Courier"/>
                <a:ea typeface="Courier New"/>
                <a:cs typeface="Courier"/>
                <a:sym typeface="Courier New"/>
              </a:rPr>
              <a:t>    if ( </a:t>
            </a:r>
            <a:r>
              <a:rPr lang="en-US" sz="2800" i="0" u="none" strike="noStrike" cap="none" dirty="0" err="1">
                <a:solidFill>
                  <a:srgbClr val="FFFF00"/>
                </a:solidFill>
                <a:latin typeface="Courier"/>
                <a:ea typeface="Courier New"/>
                <a:cs typeface="Courier"/>
                <a:sym typeface="Courier New"/>
              </a:rPr>
              <a:t>len</a:t>
            </a:r>
            <a:r>
              <a:rPr lang="en-US" sz="2800" i="0" u="none" strike="noStrike" cap="none" dirty="0">
                <a:solidFill>
                  <a:srgbClr val="FFFF00"/>
                </a:solidFill>
                <a:latin typeface="Courier"/>
                <a:ea typeface="Courier New"/>
                <a:cs typeface="Courier"/>
                <a:sym typeface="Courier New"/>
              </a:rPr>
              <a:t>(</a:t>
            </a:r>
            <a:r>
              <a:rPr lang="en-US" sz="2800" i="0" u="none" strike="noStrike" cap="none" dirty="0">
                <a:solidFill>
                  <a:srgbClr val="FFC000"/>
                </a:solidFill>
                <a:latin typeface="Courier"/>
                <a:ea typeface="Courier New"/>
                <a:cs typeface="Courier"/>
                <a:sym typeface="Courier New"/>
              </a:rPr>
              <a:t>data</a:t>
            </a:r>
            <a:r>
              <a:rPr lang="en-US" sz="2800" i="0" u="none" strike="noStrike" cap="none" dirty="0">
                <a:solidFill>
                  <a:srgbClr val="FFFF00"/>
                </a:solidFill>
                <a:latin typeface="Courier"/>
                <a:ea typeface="Courier New"/>
                <a:cs typeface="Courier"/>
                <a:sym typeface="Courier New"/>
              </a:rPr>
              <a:t>) &lt; 1 ) :</a:t>
            </a:r>
          </a:p>
          <a:p>
            <a:pPr marL="0" marR="0" lvl="0" indent="0" algn="l" rtl="0">
              <a:lnSpc>
                <a:spcPct val="100000"/>
              </a:lnSpc>
              <a:spcBef>
                <a:spcPts val="0"/>
              </a:spcBef>
              <a:spcAft>
                <a:spcPts val="0"/>
              </a:spcAft>
              <a:buClr>
                <a:srgbClr val="FFFF00"/>
              </a:buClr>
              <a:buSzPct val="25000"/>
              <a:buFont typeface="Cabin"/>
              <a:buNone/>
            </a:pPr>
            <a:r>
              <a:rPr lang="en-US" sz="2800" i="0" u="none" strike="noStrike" cap="none" dirty="0">
                <a:solidFill>
                  <a:srgbClr val="FFFF00"/>
                </a:solidFill>
                <a:latin typeface="Courier"/>
                <a:ea typeface="Courier New"/>
                <a:cs typeface="Courier"/>
                <a:sym typeface="Courier New"/>
              </a:rPr>
              <a:t>        break</a:t>
            </a:r>
          </a:p>
          <a:p>
            <a:pPr marL="0" marR="0" lvl="0" indent="0" algn="l" rtl="0">
              <a:lnSpc>
                <a:spcPct val="100000"/>
              </a:lnSpc>
              <a:spcBef>
                <a:spcPts val="0"/>
              </a:spcBef>
              <a:spcAft>
                <a:spcPts val="0"/>
              </a:spcAft>
              <a:buClr>
                <a:srgbClr val="FFFF00"/>
              </a:buClr>
              <a:buSzPct val="25000"/>
              <a:buFont typeface="Cabin"/>
              <a:buNone/>
            </a:pPr>
            <a:r>
              <a:rPr lang="en-US" sz="2800" i="0" u="none" strike="noStrike" cap="none" dirty="0">
                <a:solidFill>
                  <a:srgbClr val="FFFF00"/>
                </a:solidFill>
                <a:latin typeface="Courier"/>
                <a:ea typeface="Courier New"/>
                <a:cs typeface="Courier"/>
                <a:sym typeface="Courier New"/>
              </a:rPr>
              <a:t>    </a:t>
            </a:r>
            <a:r>
              <a:rPr lang="en-US" sz="2800" i="0" u="none" strike="noStrike" cap="none" dirty="0" err="1">
                <a:solidFill>
                  <a:srgbClr val="FFFF00"/>
                </a:solidFill>
                <a:latin typeface="Courier"/>
                <a:ea typeface="Courier New"/>
                <a:cs typeface="Courier"/>
                <a:sym typeface="Courier New"/>
              </a:rPr>
              <a:t>mystring</a:t>
            </a:r>
            <a:r>
              <a:rPr lang="en-US" sz="2800" i="0" u="none" strike="noStrike" cap="none" dirty="0">
                <a:solidFill>
                  <a:srgbClr val="FFFF00"/>
                </a:solidFill>
                <a:latin typeface="Courier"/>
                <a:ea typeface="Courier New"/>
                <a:cs typeface="Courier"/>
                <a:sym typeface="Courier New"/>
              </a:rPr>
              <a:t> = </a:t>
            </a:r>
            <a:r>
              <a:rPr lang="en-US" sz="2800" i="0" u="none" strike="noStrike" cap="none" dirty="0" err="1">
                <a:solidFill>
                  <a:srgbClr val="FFC000"/>
                </a:solidFill>
                <a:latin typeface="Courier"/>
                <a:ea typeface="Courier New"/>
                <a:cs typeface="Courier"/>
                <a:sym typeface="Courier New"/>
              </a:rPr>
              <a:t>data</a:t>
            </a:r>
            <a:r>
              <a:rPr lang="en-US" sz="2800" i="0" u="none" strike="noStrike" cap="none" dirty="0" err="1">
                <a:solidFill>
                  <a:srgbClr val="FFFF00"/>
                </a:solidFill>
                <a:latin typeface="Courier"/>
                <a:ea typeface="Courier New"/>
                <a:cs typeface="Courier"/>
                <a:sym typeface="Courier New"/>
              </a:rPr>
              <a:t>.</a:t>
            </a:r>
            <a:r>
              <a:rPr lang="en-US" sz="2800" i="0" u="none" strike="noStrike" cap="none" dirty="0" err="1">
                <a:solidFill>
                  <a:srgbClr val="00FA00"/>
                </a:solidFill>
                <a:latin typeface="Courier"/>
                <a:ea typeface="Courier New"/>
                <a:cs typeface="Courier"/>
                <a:sym typeface="Courier New"/>
              </a:rPr>
              <a:t>decode</a:t>
            </a:r>
            <a:r>
              <a:rPr lang="en-US" sz="2800" i="0" u="none" strike="noStrike" cap="none" dirty="0">
                <a:solidFill>
                  <a:srgbClr val="00FA00"/>
                </a:solidFill>
                <a:latin typeface="Courier"/>
                <a:ea typeface="Courier New"/>
                <a:cs typeface="Courier"/>
                <a:sym typeface="Courier New"/>
              </a:rPr>
              <a:t>()</a:t>
            </a:r>
            <a:endParaRPr lang="en-US" sz="2800" dirty="0">
              <a:solidFill>
                <a:srgbClr val="FFFF00"/>
              </a:solidFill>
              <a:latin typeface="Courier"/>
              <a:ea typeface="Courier New"/>
              <a:cs typeface="Courier"/>
              <a:sym typeface="Courier New"/>
            </a:endParaRPr>
          </a:p>
          <a:p>
            <a:pPr marL="0" marR="0" lvl="0" indent="0" algn="l" rtl="0">
              <a:lnSpc>
                <a:spcPct val="100000"/>
              </a:lnSpc>
              <a:spcBef>
                <a:spcPts val="0"/>
              </a:spcBef>
              <a:spcAft>
                <a:spcPts val="0"/>
              </a:spcAft>
              <a:buClr>
                <a:srgbClr val="FFFF00"/>
              </a:buClr>
              <a:buSzPct val="25000"/>
              <a:buFont typeface="Cabin"/>
              <a:buNone/>
            </a:pPr>
            <a:r>
              <a:rPr lang="en-US" sz="2800" dirty="0">
                <a:solidFill>
                  <a:srgbClr val="FFFF00"/>
                </a:solidFill>
                <a:latin typeface="Courier"/>
                <a:ea typeface="Courier New"/>
                <a:cs typeface="Courier"/>
                <a:sym typeface="Courier New"/>
              </a:rPr>
              <a:t>    print(</a:t>
            </a:r>
            <a:r>
              <a:rPr lang="en-US" sz="2800" dirty="0" err="1">
                <a:solidFill>
                  <a:srgbClr val="FFFF00"/>
                </a:solidFill>
                <a:latin typeface="Courier"/>
                <a:ea typeface="Courier New"/>
                <a:cs typeface="Courier"/>
                <a:sym typeface="Courier New"/>
              </a:rPr>
              <a:t>mystring</a:t>
            </a:r>
            <a:r>
              <a:rPr lang="en-US" sz="2800" dirty="0">
                <a:solidFill>
                  <a:srgbClr val="FFFF00"/>
                </a:solidFill>
                <a:latin typeface="Courier"/>
                <a:ea typeface="Courier New"/>
                <a:cs typeface="Courier"/>
                <a:sym typeface="Courier New"/>
              </a:rPr>
              <a:t>)</a:t>
            </a:r>
            <a:endParaRPr lang="en-US" sz="2800" i="0" u="none" strike="noStrike" cap="none" dirty="0">
              <a:solidFill>
                <a:srgbClr val="FFFF00"/>
              </a:solidFill>
              <a:latin typeface="Courier"/>
              <a:ea typeface="Courier New"/>
              <a:cs typeface="Courier"/>
              <a:sym typeface="Courier New"/>
            </a:endParaRPr>
          </a:p>
        </p:txBody>
      </p:sp>
    </p:spTree>
    <p:extLst>
      <p:ext uri="{BB962C8B-B14F-4D97-AF65-F5344CB8AC3E}">
        <p14:creationId xmlns:p14="http://schemas.microsoft.com/office/powerpoint/2010/main" val="181112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4" name="TextBox 3"/>
          <p:cNvSpPr txBox="1"/>
          <p:nvPr/>
        </p:nvSpPr>
        <p:spPr>
          <a:xfrm>
            <a:off x="1339731" y="2539899"/>
            <a:ext cx="13932019" cy="5693866"/>
          </a:xfrm>
          <a:prstGeom prst="rect">
            <a:avLst/>
          </a:prstGeom>
          <a:noFill/>
        </p:spPr>
        <p:txBody>
          <a:bodyPr wrap="none" rtlCol="0">
            <a:spAutoFit/>
          </a:bodyPr>
          <a:lstStyle/>
          <a:p>
            <a:r>
              <a:rPr lang="en-US" sz="2800" dirty="0">
                <a:solidFill>
                  <a:schemeClr val="bg1"/>
                </a:solidFill>
                <a:latin typeface="Courier" charset="0"/>
                <a:ea typeface="Courier" charset="0"/>
                <a:cs typeface="Courier" charset="0"/>
              </a:rPr>
              <a:t>import socket</a:t>
            </a:r>
          </a:p>
          <a:p>
            <a:endParaRPr lang="en-US" sz="2800" dirty="0">
              <a:solidFill>
                <a:schemeClr val="bg1"/>
              </a:solidFill>
              <a:latin typeface="Courier" charset="0"/>
              <a:ea typeface="Courier" charset="0"/>
              <a:cs typeface="Courier" charset="0"/>
            </a:endParaRPr>
          </a:p>
          <a:p>
            <a:r>
              <a:rPr lang="en-US" sz="2800" dirty="0" err="1">
                <a:solidFill>
                  <a:schemeClr val="bg1"/>
                </a:solidFill>
                <a:latin typeface="Courier" charset="0"/>
                <a:ea typeface="Courier" charset="0"/>
                <a:cs typeface="Courier" charset="0"/>
              </a:rPr>
              <a:t>mysock</a:t>
            </a:r>
            <a:r>
              <a:rPr lang="en-US" sz="2800" dirty="0">
                <a:solidFill>
                  <a:schemeClr val="bg1"/>
                </a:solidFill>
                <a:latin typeface="Courier" charset="0"/>
                <a:ea typeface="Courier" charset="0"/>
                <a:cs typeface="Courier" charset="0"/>
              </a:rPr>
              <a:t> = </a:t>
            </a:r>
            <a:r>
              <a:rPr lang="en-US" sz="2800" dirty="0" err="1">
                <a:solidFill>
                  <a:schemeClr val="bg1"/>
                </a:solidFill>
                <a:latin typeface="Courier" charset="0"/>
                <a:ea typeface="Courier" charset="0"/>
                <a:cs typeface="Courier" charset="0"/>
              </a:rPr>
              <a:t>socket.socket</a:t>
            </a:r>
            <a:r>
              <a:rPr lang="en-US" sz="2800" dirty="0">
                <a:solidFill>
                  <a:schemeClr val="bg1"/>
                </a:solidFill>
                <a:latin typeface="Courier" charset="0"/>
                <a:ea typeface="Courier" charset="0"/>
                <a:cs typeface="Courier" charset="0"/>
              </a:rPr>
              <a:t>(</a:t>
            </a:r>
            <a:r>
              <a:rPr lang="en-US" sz="2800" dirty="0" err="1">
                <a:solidFill>
                  <a:schemeClr val="bg1"/>
                </a:solidFill>
                <a:latin typeface="Courier" charset="0"/>
                <a:ea typeface="Courier" charset="0"/>
                <a:cs typeface="Courier" charset="0"/>
              </a:rPr>
              <a:t>socket.AF_INET</a:t>
            </a:r>
            <a:r>
              <a:rPr lang="en-US" sz="2800" dirty="0">
                <a:solidFill>
                  <a:schemeClr val="bg1"/>
                </a:solidFill>
                <a:latin typeface="Courier" charset="0"/>
                <a:ea typeface="Courier" charset="0"/>
                <a:cs typeface="Courier" charset="0"/>
              </a:rPr>
              <a:t>, </a:t>
            </a:r>
            <a:r>
              <a:rPr lang="en-US" sz="2800" dirty="0" err="1">
                <a:solidFill>
                  <a:schemeClr val="bg1"/>
                </a:solidFill>
                <a:latin typeface="Courier" charset="0"/>
                <a:ea typeface="Courier" charset="0"/>
                <a:cs typeface="Courier" charset="0"/>
              </a:rPr>
              <a:t>socket.SOCK_STREAM</a:t>
            </a:r>
            <a:r>
              <a:rPr lang="en-US" sz="2800" dirty="0">
                <a:solidFill>
                  <a:schemeClr val="bg1"/>
                </a:solidFill>
                <a:latin typeface="Courier" charset="0"/>
                <a:ea typeface="Courier" charset="0"/>
                <a:cs typeface="Courier" charset="0"/>
              </a:rPr>
              <a:t>)</a:t>
            </a:r>
          </a:p>
          <a:p>
            <a:r>
              <a:rPr lang="en-US" sz="2800" dirty="0" err="1">
                <a:solidFill>
                  <a:schemeClr val="bg1"/>
                </a:solidFill>
                <a:latin typeface="Courier" charset="0"/>
                <a:ea typeface="Courier" charset="0"/>
                <a:cs typeface="Courier" charset="0"/>
              </a:rPr>
              <a:t>mysock.connect</a:t>
            </a:r>
            <a:r>
              <a:rPr lang="en-US" sz="2800" dirty="0">
                <a:solidFill>
                  <a:schemeClr val="bg1"/>
                </a:solidFill>
                <a:latin typeface="Courier" charset="0"/>
                <a:ea typeface="Courier" charset="0"/>
                <a:cs typeface="Courier" charset="0"/>
              </a:rPr>
              <a:t>(('data.pr4e.org', 80))</a:t>
            </a:r>
          </a:p>
          <a:p>
            <a:r>
              <a:rPr lang="en-US" sz="2800" dirty="0" err="1">
                <a:solidFill>
                  <a:schemeClr val="bg1"/>
                </a:solidFill>
                <a:latin typeface="Courier" charset="0"/>
                <a:ea typeface="Courier" charset="0"/>
                <a:cs typeface="Courier" charset="0"/>
              </a:rPr>
              <a:t>cmd</a:t>
            </a:r>
            <a:r>
              <a:rPr lang="en-US" sz="2800" dirty="0">
                <a:solidFill>
                  <a:schemeClr val="bg1"/>
                </a:solidFill>
                <a:latin typeface="Courier" charset="0"/>
                <a:ea typeface="Courier" charset="0"/>
                <a:cs typeface="Courier" charset="0"/>
              </a:rPr>
              <a:t> = 'GET http://data.pr4e.org/</a:t>
            </a:r>
            <a:r>
              <a:rPr lang="en-US" sz="2800" dirty="0" err="1">
                <a:solidFill>
                  <a:schemeClr val="bg1"/>
                </a:solidFill>
                <a:latin typeface="Courier" charset="0"/>
                <a:ea typeface="Courier" charset="0"/>
                <a:cs typeface="Courier" charset="0"/>
              </a:rPr>
              <a:t>romeo.txt</a:t>
            </a:r>
            <a:r>
              <a:rPr lang="en-US" sz="2800" dirty="0">
                <a:solidFill>
                  <a:schemeClr val="bg1"/>
                </a:solidFill>
                <a:latin typeface="Courier" charset="0"/>
                <a:ea typeface="Courier" charset="0"/>
                <a:cs typeface="Courier" charset="0"/>
              </a:rPr>
              <a:t> HTTP/1.0\n\</a:t>
            </a:r>
            <a:r>
              <a:rPr lang="en-US" sz="2800" dirty="0" err="1">
                <a:solidFill>
                  <a:schemeClr val="bg1"/>
                </a:solidFill>
                <a:latin typeface="Courier" charset="0"/>
                <a:ea typeface="Courier" charset="0"/>
                <a:cs typeface="Courier" charset="0"/>
              </a:rPr>
              <a:t>n'.</a:t>
            </a:r>
            <a:r>
              <a:rPr lang="en-US" sz="2800" dirty="0" err="1">
                <a:solidFill>
                  <a:srgbClr val="00FA00"/>
                </a:solidFill>
                <a:latin typeface="Courier" charset="0"/>
                <a:ea typeface="Courier" charset="0"/>
                <a:cs typeface="Courier" charset="0"/>
              </a:rPr>
              <a:t>encode</a:t>
            </a:r>
            <a:r>
              <a:rPr lang="en-US" sz="2800" dirty="0">
                <a:solidFill>
                  <a:srgbClr val="00FA00"/>
                </a:solidFill>
                <a:latin typeface="Courier" charset="0"/>
                <a:ea typeface="Courier" charset="0"/>
                <a:cs typeface="Courier" charset="0"/>
              </a:rPr>
              <a:t>()</a:t>
            </a:r>
          </a:p>
          <a:p>
            <a:r>
              <a:rPr lang="en-US" sz="2800" dirty="0" err="1">
                <a:solidFill>
                  <a:schemeClr val="bg1"/>
                </a:solidFill>
                <a:latin typeface="Courier" charset="0"/>
                <a:ea typeface="Courier" charset="0"/>
                <a:cs typeface="Courier" charset="0"/>
              </a:rPr>
              <a:t>mysock.send</a:t>
            </a:r>
            <a:r>
              <a:rPr lang="en-US" sz="2800" dirty="0">
                <a:solidFill>
                  <a:schemeClr val="bg1"/>
                </a:solidFill>
                <a:latin typeface="Courier" charset="0"/>
                <a:ea typeface="Courier" charset="0"/>
                <a:cs typeface="Courier" charset="0"/>
              </a:rPr>
              <a:t>(</a:t>
            </a:r>
            <a:r>
              <a:rPr lang="en-US" sz="2800" dirty="0" err="1">
                <a:solidFill>
                  <a:schemeClr val="bg1"/>
                </a:solidFill>
                <a:latin typeface="Courier" charset="0"/>
                <a:ea typeface="Courier" charset="0"/>
                <a:cs typeface="Courier" charset="0"/>
              </a:rPr>
              <a:t>cmd</a:t>
            </a:r>
            <a:r>
              <a:rPr lang="en-US" sz="2800" dirty="0">
                <a:solidFill>
                  <a:schemeClr val="bg1"/>
                </a:solidFill>
                <a:latin typeface="Courier" charset="0"/>
                <a:ea typeface="Courier" charset="0"/>
                <a:cs typeface="Courier" charset="0"/>
              </a:rPr>
              <a:t>)</a:t>
            </a:r>
          </a:p>
          <a:p>
            <a:endParaRPr lang="en-US" sz="2800" dirty="0">
              <a:solidFill>
                <a:schemeClr val="bg1"/>
              </a:solidFill>
              <a:latin typeface="Courier" charset="0"/>
              <a:ea typeface="Courier" charset="0"/>
              <a:cs typeface="Courier" charset="0"/>
            </a:endParaRPr>
          </a:p>
          <a:p>
            <a:r>
              <a:rPr lang="en-US" sz="2800" dirty="0">
                <a:solidFill>
                  <a:schemeClr val="bg1"/>
                </a:solidFill>
                <a:latin typeface="Courier" charset="0"/>
                <a:ea typeface="Courier" charset="0"/>
                <a:cs typeface="Courier" charset="0"/>
              </a:rPr>
              <a:t>while True:</a:t>
            </a:r>
          </a:p>
          <a:p>
            <a:r>
              <a:rPr lang="ro-RO" sz="2800" dirty="0">
                <a:solidFill>
                  <a:schemeClr val="bg1"/>
                </a:solidFill>
                <a:latin typeface="Courier" charset="0"/>
                <a:ea typeface="Courier" charset="0"/>
                <a:cs typeface="Courier" charset="0"/>
              </a:rPr>
              <a:t>    data = </a:t>
            </a:r>
            <a:r>
              <a:rPr lang="ro-RO" sz="2800" dirty="0" err="1">
                <a:solidFill>
                  <a:schemeClr val="bg1"/>
                </a:solidFill>
                <a:latin typeface="Courier" charset="0"/>
                <a:ea typeface="Courier" charset="0"/>
                <a:cs typeface="Courier" charset="0"/>
              </a:rPr>
              <a:t>mysock.recv</a:t>
            </a:r>
            <a:r>
              <a:rPr lang="ro-RO" sz="2800" dirty="0">
                <a:solidFill>
                  <a:schemeClr val="bg1"/>
                </a:solidFill>
                <a:latin typeface="Courier" charset="0"/>
                <a:ea typeface="Courier" charset="0"/>
                <a:cs typeface="Courier" charset="0"/>
              </a:rPr>
              <a:t>(512)</a:t>
            </a:r>
          </a:p>
          <a:p>
            <a:r>
              <a:rPr lang="en-US" sz="2800" dirty="0">
                <a:solidFill>
                  <a:schemeClr val="bg1"/>
                </a:solidFill>
                <a:latin typeface="Courier" charset="0"/>
                <a:ea typeface="Courier" charset="0"/>
                <a:cs typeface="Courier" charset="0"/>
              </a:rPr>
              <a:t>    if (</a:t>
            </a:r>
            <a:r>
              <a:rPr lang="en-US" sz="2800" dirty="0" err="1">
                <a:solidFill>
                  <a:schemeClr val="bg1"/>
                </a:solidFill>
                <a:latin typeface="Courier" charset="0"/>
                <a:ea typeface="Courier" charset="0"/>
                <a:cs typeface="Courier" charset="0"/>
              </a:rPr>
              <a:t>len</a:t>
            </a:r>
            <a:r>
              <a:rPr lang="en-US" sz="2800" dirty="0">
                <a:solidFill>
                  <a:schemeClr val="bg1"/>
                </a:solidFill>
                <a:latin typeface="Courier" charset="0"/>
                <a:ea typeface="Courier" charset="0"/>
                <a:cs typeface="Courier" charset="0"/>
              </a:rPr>
              <a:t>(data) &lt; 1):</a:t>
            </a:r>
          </a:p>
          <a:p>
            <a:r>
              <a:rPr lang="en-US" sz="2800" dirty="0">
                <a:solidFill>
                  <a:schemeClr val="bg1"/>
                </a:solidFill>
                <a:latin typeface="Courier" charset="0"/>
                <a:ea typeface="Courier" charset="0"/>
                <a:cs typeface="Courier" charset="0"/>
              </a:rPr>
              <a:t>        break</a:t>
            </a:r>
          </a:p>
          <a:p>
            <a:r>
              <a:rPr lang="en-US" sz="2800" dirty="0">
                <a:solidFill>
                  <a:schemeClr val="bg1"/>
                </a:solidFill>
                <a:latin typeface="Courier" charset="0"/>
                <a:ea typeface="Courier" charset="0"/>
                <a:cs typeface="Courier" charset="0"/>
              </a:rPr>
              <a:t>    print(</a:t>
            </a:r>
            <a:r>
              <a:rPr lang="en-US" sz="2800" dirty="0" err="1">
                <a:solidFill>
                  <a:srgbClr val="00FA00"/>
                </a:solidFill>
                <a:latin typeface="Courier" charset="0"/>
                <a:ea typeface="Courier" charset="0"/>
                <a:cs typeface="Courier" charset="0"/>
              </a:rPr>
              <a:t>data.decode</a:t>
            </a:r>
            <a:r>
              <a:rPr lang="en-US" sz="2800" dirty="0">
                <a:solidFill>
                  <a:srgbClr val="00FA00"/>
                </a:solidFill>
                <a:latin typeface="Courier" charset="0"/>
                <a:ea typeface="Courier" charset="0"/>
                <a:cs typeface="Courier" charset="0"/>
              </a:rPr>
              <a:t>()</a:t>
            </a:r>
            <a:r>
              <a:rPr lang="en-US" sz="2800" dirty="0">
                <a:solidFill>
                  <a:schemeClr val="bg1"/>
                </a:solidFill>
                <a:latin typeface="Courier" charset="0"/>
                <a:ea typeface="Courier" charset="0"/>
                <a:cs typeface="Courier" charset="0"/>
              </a:rPr>
              <a:t>)</a:t>
            </a:r>
          </a:p>
          <a:p>
            <a:r>
              <a:rPr lang="en-US" sz="2800" dirty="0" err="1">
                <a:solidFill>
                  <a:schemeClr val="bg1"/>
                </a:solidFill>
                <a:latin typeface="Courier" charset="0"/>
                <a:ea typeface="Courier" charset="0"/>
                <a:cs typeface="Courier" charset="0"/>
              </a:rPr>
              <a:t>mysock.close</a:t>
            </a:r>
            <a:r>
              <a:rPr lang="en-US" sz="2800" dirty="0">
                <a:solidFill>
                  <a:schemeClr val="bg1"/>
                </a:solidFill>
                <a:latin typeface="Courier" charset="0"/>
                <a:ea typeface="Courier" charset="0"/>
                <a:cs typeface="Courier" charset="0"/>
              </a:rPr>
              <a:t>()</a:t>
            </a:r>
          </a:p>
        </p:txBody>
      </p:sp>
      <p:sp>
        <p:nvSpPr>
          <p:cNvPr id="653" name="Shape 653"/>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l-GR" sz="7600" u="none" strike="noStrike" cap="none" dirty="0">
                <a:solidFill>
                  <a:srgbClr val="FFD966"/>
                </a:solidFill>
                <a:latin typeface="Arial" charset="0"/>
                <a:ea typeface="Arial" charset="0"/>
                <a:cs typeface="Arial" charset="0"/>
                <a:sym typeface="Cabin"/>
              </a:rPr>
              <a:t>Αίτημα </a:t>
            </a:r>
            <a:r>
              <a:rPr lang="en-US" sz="7600" u="none" strike="noStrike" cap="none" dirty="0">
                <a:solidFill>
                  <a:srgbClr val="FFD966"/>
                </a:solidFill>
                <a:latin typeface="Arial" charset="0"/>
                <a:ea typeface="Arial" charset="0"/>
                <a:cs typeface="Arial" charset="0"/>
                <a:sym typeface="Cabin"/>
              </a:rPr>
              <a:t>HTTP </a:t>
            </a:r>
            <a:r>
              <a:rPr lang="el-GR" sz="7600" u="none" strike="noStrike" cap="none" dirty="0">
                <a:solidFill>
                  <a:srgbClr val="FFD966"/>
                </a:solidFill>
                <a:latin typeface="Arial" charset="0"/>
                <a:ea typeface="Arial" charset="0"/>
                <a:cs typeface="Arial" charset="0"/>
                <a:sym typeface="Cabin"/>
              </a:rPr>
              <a:t>στην </a:t>
            </a:r>
            <a:r>
              <a:rPr lang="en-US" sz="7600" u="none" strike="noStrike" cap="none" dirty="0">
                <a:solidFill>
                  <a:srgbClr val="FFD966"/>
                </a:solidFill>
                <a:latin typeface="Arial" charset="0"/>
                <a:ea typeface="Arial" charset="0"/>
                <a:cs typeface="Arial" charset="0"/>
                <a:sym typeface="Cabin"/>
              </a:rPr>
              <a:t>Python</a:t>
            </a:r>
          </a:p>
        </p:txBody>
      </p:sp>
      <p:grpSp>
        <p:nvGrpSpPr>
          <p:cNvPr id="5" name="Ομάδα 4">
            <a:extLst>
              <a:ext uri="{FF2B5EF4-FFF2-40B4-BE49-F238E27FC236}">
                <a16:creationId xmlns:a16="http://schemas.microsoft.com/office/drawing/2014/main" id="{29C42763-74B4-440E-8B66-2F5C66C61873}"/>
              </a:ext>
            </a:extLst>
          </p:cNvPr>
          <p:cNvGrpSpPr/>
          <p:nvPr/>
        </p:nvGrpSpPr>
        <p:grpSpPr>
          <a:xfrm>
            <a:off x="10122000" y="5493217"/>
            <a:ext cx="4965700" cy="2565400"/>
            <a:chOff x="10306050" y="5327650"/>
            <a:chExt cx="4965700" cy="2565400"/>
          </a:xfrm>
        </p:grpSpPr>
        <p:pic>
          <p:nvPicPr>
            <p:cNvPr id="6" name="Picture 1">
              <a:extLst>
                <a:ext uri="{FF2B5EF4-FFF2-40B4-BE49-F238E27FC236}">
                  <a16:creationId xmlns:a16="http://schemas.microsoft.com/office/drawing/2014/main" id="{0489D53F-9DCF-44E9-9FEE-BAC75D3F65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6050" y="5327650"/>
              <a:ext cx="4965700" cy="2565400"/>
            </a:xfrm>
            <a:prstGeom prst="rect">
              <a:avLst/>
            </a:prstGeom>
          </p:spPr>
        </p:pic>
        <p:sp>
          <p:nvSpPr>
            <p:cNvPr id="7" name="TextBox 6">
              <a:extLst>
                <a:ext uri="{FF2B5EF4-FFF2-40B4-BE49-F238E27FC236}">
                  <a16:creationId xmlns:a16="http://schemas.microsoft.com/office/drawing/2014/main" id="{BF6965AB-D3DE-4FD5-AF2D-67CD31CD9810}"/>
                </a:ext>
              </a:extLst>
            </p:cNvPr>
            <p:cNvSpPr txBox="1"/>
            <p:nvPr/>
          </p:nvSpPr>
          <p:spPr>
            <a:xfrm>
              <a:off x="10375900" y="5381145"/>
              <a:ext cx="1625600" cy="646331"/>
            </a:xfrm>
            <a:prstGeom prst="rect">
              <a:avLst/>
            </a:prstGeom>
            <a:solidFill>
              <a:schemeClr val="bg1"/>
            </a:solidFill>
          </p:spPr>
          <p:txBody>
            <a:bodyPr wrap="square" rtlCol="0">
              <a:spAutoFit/>
            </a:bodyPr>
            <a:lstStyle/>
            <a:p>
              <a:pPr algn="ctr"/>
              <a:r>
                <a:rPr lang="el-GR" sz="1800" dirty="0"/>
                <a:t>Το Πρόγραμμα</a:t>
              </a:r>
            </a:p>
          </p:txBody>
        </p:sp>
        <p:sp>
          <p:nvSpPr>
            <p:cNvPr id="8" name="TextBox 7">
              <a:extLst>
                <a:ext uri="{FF2B5EF4-FFF2-40B4-BE49-F238E27FC236}">
                  <a16:creationId xmlns:a16="http://schemas.microsoft.com/office/drawing/2014/main" id="{3622226A-31E3-4D2E-A410-1ED8435CB252}"/>
                </a:ext>
              </a:extLst>
            </p:cNvPr>
            <p:cNvSpPr txBox="1"/>
            <p:nvPr/>
          </p:nvSpPr>
          <p:spPr>
            <a:xfrm>
              <a:off x="10934700" y="6078384"/>
              <a:ext cx="869950" cy="276999"/>
            </a:xfrm>
            <a:prstGeom prst="rect">
              <a:avLst/>
            </a:prstGeom>
            <a:solidFill>
              <a:schemeClr val="bg1"/>
            </a:solidFill>
          </p:spPr>
          <p:txBody>
            <a:bodyPr wrap="square" rtlCol="0">
              <a:spAutoFit/>
            </a:bodyPr>
            <a:lstStyle/>
            <a:p>
              <a:pPr algn="ctr"/>
              <a:r>
                <a:rPr lang="el-GR" sz="1200" dirty="0"/>
                <a:t>Υποδοχή</a:t>
              </a:r>
            </a:p>
          </p:txBody>
        </p:sp>
        <p:sp>
          <p:nvSpPr>
            <p:cNvPr id="9" name="TextBox 8">
              <a:extLst>
                <a:ext uri="{FF2B5EF4-FFF2-40B4-BE49-F238E27FC236}">
                  <a16:creationId xmlns:a16="http://schemas.microsoft.com/office/drawing/2014/main" id="{327C749A-5D35-4881-9EEB-B2922B7F3B52}"/>
                </a:ext>
              </a:extLst>
            </p:cNvPr>
            <p:cNvSpPr txBox="1"/>
            <p:nvPr/>
          </p:nvSpPr>
          <p:spPr>
            <a:xfrm>
              <a:off x="10934700" y="6422001"/>
              <a:ext cx="869950" cy="276999"/>
            </a:xfrm>
            <a:prstGeom prst="rect">
              <a:avLst/>
            </a:prstGeom>
            <a:solidFill>
              <a:schemeClr val="bg1"/>
            </a:solidFill>
          </p:spPr>
          <p:txBody>
            <a:bodyPr wrap="square" rtlCol="0">
              <a:spAutoFit/>
            </a:bodyPr>
            <a:lstStyle/>
            <a:p>
              <a:pPr algn="ctr"/>
              <a:r>
                <a:rPr lang="el-GR" sz="1200" dirty="0"/>
                <a:t>Συνδέω</a:t>
              </a:r>
            </a:p>
          </p:txBody>
        </p:sp>
        <p:sp>
          <p:nvSpPr>
            <p:cNvPr id="10" name="TextBox 9">
              <a:extLst>
                <a:ext uri="{FF2B5EF4-FFF2-40B4-BE49-F238E27FC236}">
                  <a16:creationId xmlns:a16="http://schemas.microsoft.com/office/drawing/2014/main" id="{CF382B03-8756-49A9-9905-F3AEB98EF438}"/>
                </a:ext>
              </a:extLst>
            </p:cNvPr>
            <p:cNvSpPr txBox="1"/>
            <p:nvPr/>
          </p:nvSpPr>
          <p:spPr>
            <a:xfrm>
              <a:off x="10934700" y="6770534"/>
              <a:ext cx="869950" cy="276999"/>
            </a:xfrm>
            <a:prstGeom prst="rect">
              <a:avLst/>
            </a:prstGeom>
            <a:solidFill>
              <a:schemeClr val="bg1"/>
            </a:solidFill>
          </p:spPr>
          <p:txBody>
            <a:bodyPr wrap="square" rtlCol="0">
              <a:spAutoFit/>
            </a:bodyPr>
            <a:lstStyle/>
            <a:p>
              <a:pPr algn="ctr"/>
              <a:r>
                <a:rPr lang="el-GR" sz="1200" dirty="0"/>
                <a:t>Στέλνω</a:t>
              </a:r>
            </a:p>
          </p:txBody>
        </p:sp>
        <p:sp>
          <p:nvSpPr>
            <p:cNvPr id="11" name="TextBox 10">
              <a:extLst>
                <a:ext uri="{FF2B5EF4-FFF2-40B4-BE49-F238E27FC236}">
                  <a16:creationId xmlns:a16="http://schemas.microsoft.com/office/drawing/2014/main" id="{A34F75CD-B049-40F5-BA68-E3C61D65AF63}"/>
                </a:ext>
              </a:extLst>
            </p:cNvPr>
            <p:cNvSpPr txBox="1"/>
            <p:nvPr/>
          </p:nvSpPr>
          <p:spPr>
            <a:xfrm>
              <a:off x="10934700" y="7119784"/>
              <a:ext cx="869950" cy="276999"/>
            </a:xfrm>
            <a:prstGeom prst="rect">
              <a:avLst/>
            </a:prstGeom>
            <a:solidFill>
              <a:schemeClr val="bg1"/>
            </a:solidFill>
          </p:spPr>
          <p:txBody>
            <a:bodyPr wrap="square" rtlCol="0">
              <a:spAutoFit/>
            </a:bodyPr>
            <a:lstStyle/>
            <a:p>
              <a:pPr algn="ctr"/>
              <a:r>
                <a:rPr lang="el-GR" sz="1200" dirty="0"/>
                <a:t>Λαμβάνω</a:t>
              </a:r>
            </a:p>
          </p:txBody>
        </p:sp>
        <p:sp>
          <p:nvSpPr>
            <p:cNvPr id="12" name="TextBox 11">
              <a:extLst>
                <a:ext uri="{FF2B5EF4-FFF2-40B4-BE49-F238E27FC236}">
                  <a16:creationId xmlns:a16="http://schemas.microsoft.com/office/drawing/2014/main" id="{A480AE0A-DA82-4C84-8045-9BAEFD030075}"/>
                </a:ext>
              </a:extLst>
            </p:cNvPr>
            <p:cNvSpPr txBox="1"/>
            <p:nvPr/>
          </p:nvSpPr>
          <p:spPr>
            <a:xfrm>
              <a:off x="13277850" y="6245401"/>
              <a:ext cx="1295400" cy="338554"/>
            </a:xfrm>
            <a:prstGeom prst="rect">
              <a:avLst/>
            </a:prstGeom>
            <a:solidFill>
              <a:schemeClr val="bg1"/>
            </a:solidFill>
          </p:spPr>
          <p:txBody>
            <a:bodyPr wrap="square" rtlCol="0">
              <a:spAutoFit/>
            </a:bodyPr>
            <a:lstStyle/>
            <a:p>
              <a:pPr algn="ctr"/>
              <a:r>
                <a:rPr lang="el-GR" sz="1600" dirty="0"/>
                <a:t>Ιστοσελίδες</a:t>
              </a:r>
            </a:p>
          </p:txBody>
        </p:sp>
        <p:sp>
          <p:nvSpPr>
            <p:cNvPr id="13" name="TextBox 12">
              <a:extLst>
                <a:ext uri="{FF2B5EF4-FFF2-40B4-BE49-F238E27FC236}">
                  <a16:creationId xmlns:a16="http://schemas.microsoft.com/office/drawing/2014/main" id="{C8994FCB-78DE-40D4-B0A7-CFCC3DB56BFA}"/>
                </a:ext>
              </a:extLst>
            </p:cNvPr>
            <p:cNvSpPr txBox="1"/>
            <p:nvPr/>
          </p:nvSpPr>
          <p:spPr>
            <a:xfrm>
              <a:off x="12198350" y="6525866"/>
              <a:ext cx="660400" cy="307777"/>
            </a:xfrm>
            <a:prstGeom prst="rect">
              <a:avLst/>
            </a:prstGeom>
            <a:solidFill>
              <a:srgbClr val="00CCCB"/>
            </a:solidFill>
          </p:spPr>
          <p:txBody>
            <a:bodyPr wrap="square" rtlCol="0">
              <a:spAutoFit/>
            </a:bodyPr>
            <a:lstStyle/>
            <a:p>
              <a:pPr algn="ctr"/>
              <a:r>
                <a:rPr lang="el-GR" dirty="0"/>
                <a:t>Θύρα</a:t>
              </a:r>
            </a:p>
          </p:txBody>
        </p:sp>
        <p:sp>
          <p:nvSpPr>
            <p:cNvPr id="14" name="TextBox 13">
              <a:extLst>
                <a:ext uri="{FF2B5EF4-FFF2-40B4-BE49-F238E27FC236}">
                  <a16:creationId xmlns:a16="http://schemas.microsoft.com/office/drawing/2014/main" id="{052DCCC9-6002-44BE-8088-CC9EDCB185BC}"/>
                </a:ext>
              </a:extLst>
            </p:cNvPr>
            <p:cNvSpPr txBox="1"/>
            <p:nvPr/>
          </p:nvSpPr>
          <p:spPr>
            <a:xfrm>
              <a:off x="11859405" y="6083767"/>
              <a:ext cx="276216" cy="1296000"/>
            </a:xfrm>
            <a:prstGeom prst="rect">
              <a:avLst/>
            </a:prstGeom>
            <a:solidFill>
              <a:srgbClr val="00CCCB"/>
            </a:solidFill>
          </p:spPr>
          <p:txBody>
            <a:bodyPr vert="wordArtVert" wrap="square" lIns="54000" rIns="54000" rtlCol="0">
              <a:spAutoFit/>
            </a:bodyPr>
            <a:lstStyle/>
            <a:p>
              <a:pPr algn="ctr"/>
              <a:r>
                <a:rPr lang="el-GR" sz="1000" dirty="0"/>
                <a:t>ΥΠΟΔΟΧΗ</a:t>
              </a:r>
            </a:p>
          </p:txBody>
        </p:sp>
      </p:grpSp>
    </p:spTree>
    <p:extLst>
      <p:ext uri="{BB962C8B-B14F-4D97-AF65-F5344CB8AC3E}">
        <p14:creationId xmlns:p14="http://schemas.microsoft.com/office/powerpoint/2010/main" val="8263439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5825" y="7548248"/>
            <a:ext cx="9759403" cy="954107"/>
          </a:xfrm>
          <a:prstGeom prst="rect">
            <a:avLst/>
          </a:prstGeom>
        </p:spPr>
        <p:txBody>
          <a:bodyPr wrap="none">
            <a:spAutoFit/>
          </a:bodyPr>
          <a:lstStyle/>
          <a:p>
            <a:r>
              <a:rPr lang="en-US" sz="2800" dirty="0">
                <a:solidFill>
                  <a:srgbClr val="FFFF00"/>
                </a:solidFill>
              </a:rPr>
              <a:t>https://</a:t>
            </a:r>
            <a:r>
              <a:rPr lang="en-US" sz="2800" dirty="0" err="1">
                <a:solidFill>
                  <a:srgbClr val="FFFF00"/>
                </a:solidFill>
              </a:rPr>
              <a:t>docs.python.org</a:t>
            </a:r>
            <a:r>
              <a:rPr lang="en-US" sz="2800" dirty="0">
                <a:solidFill>
                  <a:srgbClr val="FFFF00"/>
                </a:solidFill>
              </a:rPr>
              <a:t>/3/library/</a:t>
            </a:r>
            <a:r>
              <a:rPr lang="en-US" sz="2800" dirty="0" err="1">
                <a:solidFill>
                  <a:srgbClr val="FFFF00"/>
                </a:solidFill>
              </a:rPr>
              <a:t>stdtypes.html#bytes.decode</a:t>
            </a:r>
            <a:endParaRPr lang="en-US" sz="2800" dirty="0">
              <a:solidFill>
                <a:srgbClr val="FFFF00"/>
              </a:solidFill>
            </a:endParaRPr>
          </a:p>
          <a:p>
            <a:r>
              <a:rPr lang="en-US" sz="2800" dirty="0">
                <a:solidFill>
                  <a:srgbClr val="FFFF00"/>
                </a:solidFill>
              </a:rPr>
              <a:t>https://</a:t>
            </a:r>
            <a:r>
              <a:rPr lang="en-US" sz="2800" dirty="0" err="1">
                <a:solidFill>
                  <a:srgbClr val="FFFF00"/>
                </a:solidFill>
              </a:rPr>
              <a:t>docs.python.org</a:t>
            </a:r>
            <a:r>
              <a:rPr lang="en-US" sz="2800" dirty="0">
                <a:solidFill>
                  <a:srgbClr val="FFFF00"/>
                </a:solidFill>
              </a:rPr>
              <a:t>/3/library/</a:t>
            </a:r>
            <a:r>
              <a:rPr lang="en-US" sz="2800" dirty="0" err="1">
                <a:solidFill>
                  <a:srgbClr val="FFFF00"/>
                </a:solidFill>
              </a:rPr>
              <a:t>stdtypes.html#str.encode</a:t>
            </a:r>
            <a:endParaRPr lang="en-US" sz="2800" dirty="0">
              <a:solidFill>
                <a:srgbClr val="FFFF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0531" y="1442189"/>
            <a:ext cx="12700000" cy="20066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0531" y="4308549"/>
            <a:ext cx="12636500" cy="1930400"/>
          </a:xfrm>
          <a:prstGeom prst="rect">
            <a:avLst/>
          </a:prstGeom>
        </p:spPr>
      </p:pic>
    </p:spTree>
    <p:extLst>
      <p:ext uri="{BB962C8B-B14F-4D97-AF65-F5344CB8AC3E}">
        <p14:creationId xmlns:p14="http://schemas.microsoft.com/office/powerpoint/2010/main" val="55890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12439944" y="1001670"/>
            <a:ext cx="3019796" cy="292175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accent6"/>
                </a:solidFill>
              </a:rPr>
              <a:t>Δίκτυο</a:t>
            </a:r>
            <a:endParaRPr lang="en-US" sz="2400" dirty="0">
              <a:solidFill>
                <a:schemeClr val="accent6"/>
              </a:solidFill>
            </a:endParaRPr>
          </a:p>
        </p:txBody>
      </p:sp>
      <p:sp>
        <p:nvSpPr>
          <p:cNvPr id="5" name="Rectangle 4"/>
          <p:cNvSpPr/>
          <p:nvPr/>
        </p:nvSpPr>
        <p:spPr>
          <a:xfrm>
            <a:off x="11126135" y="1874273"/>
            <a:ext cx="1647161" cy="1176544"/>
          </a:xfrm>
          <a:prstGeom prst="rect">
            <a:avLst/>
          </a:prstGeom>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accent6"/>
                </a:solidFill>
              </a:rPr>
              <a:t>Υποδοχή</a:t>
            </a:r>
            <a:endParaRPr lang="en-US" sz="2400" dirty="0">
              <a:solidFill>
                <a:schemeClr val="accent6"/>
              </a:solidFill>
            </a:endParaRPr>
          </a:p>
        </p:txBody>
      </p:sp>
      <p:sp>
        <p:nvSpPr>
          <p:cNvPr id="6" name="Rectangle 5"/>
          <p:cNvSpPr/>
          <p:nvPr/>
        </p:nvSpPr>
        <p:spPr>
          <a:xfrm>
            <a:off x="7875932" y="1364434"/>
            <a:ext cx="1647161" cy="1176544"/>
          </a:xfrm>
          <a:prstGeom prst="rect">
            <a:avLst/>
          </a:prstGeom>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6"/>
                </a:solidFill>
              </a:rPr>
              <a:t>Bytes</a:t>
            </a:r>
          </a:p>
          <a:p>
            <a:pPr algn="ctr"/>
            <a:r>
              <a:rPr lang="en-US" sz="2400" dirty="0">
                <a:solidFill>
                  <a:schemeClr val="accent6"/>
                </a:solidFill>
              </a:rPr>
              <a:t>UTF-8</a:t>
            </a:r>
          </a:p>
        </p:txBody>
      </p:sp>
      <p:sp>
        <p:nvSpPr>
          <p:cNvPr id="7" name="Rectangle 6"/>
          <p:cNvSpPr/>
          <p:nvPr/>
        </p:nvSpPr>
        <p:spPr>
          <a:xfrm>
            <a:off x="3736429" y="2060560"/>
            <a:ext cx="2291348" cy="1176544"/>
          </a:xfrm>
          <a:prstGeom prst="rect">
            <a:avLst/>
          </a:prstGeom>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accent6"/>
                </a:solidFill>
              </a:rPr>
              <a:t>Συμβολοσειρές</a:t>
            </a:r>
            <a:endParaRPr lang="en-US" sz="2400" dirty="0">
              <a:solidFill>
                <a:schemeClr val="accent6"/>
              </a:solidFill>
            </a:endParaRPr>
          </a:p>
          <a:p>
            <a:pPr algn="ctr"/>
            <a:r>
              <a:rPr lang="en-US" sz="2400" dirty="0">
                <a:solidFill>
                  <a:schemeClr val="accent6"/>
                </a:solidFill>
              </a:rPr>
              <a:t>Unicode</a:t>
            </a:r>
          </a:p>
        </p:txBody>
      </p:sp>
      <p:sp>
        <p:nvSpPr>
          <p:cNvPr id="8" name="Rectangle 7"/>
          <p:cNvSpPr/>
          <p:nvPr/>
        </p:nvSpPr>
        <p:spPr>
          <a:xfrm>
            <a:off x="7920051" y="2746880"/>
            <a:ext cx="1647161" cy="1176544"/>
          </a:xfrm>
          <a:prstGeom prst="rect">
            <a:avLst/>
          </a:prstGeom>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6"/>
                </a:solidFill>
              </a:rPr>
              <a:t>Bytes</a:t>
            </a:r>
          </a:p>
          <a:p>
            <a:pPr algn="ctr"/>
            <a:r>
              <a:rPr lang="en-US" sz="2400" dirty="0">
                <a:solidFill>
                  <a:schemeClr val="accent6"/>
                </a:solidFill>
              </a:rPr>
              <a:t>UTF-8</a:t>
            </a:r>
          </a:p>
        </p:txBody>
      </p:sp>
      <p:cxnSp>
        <p:nvCxnSpPr>
          <p:cNvPr id="10" name="Straight Arrow Connector 9"/>
          <p:cNvCxnSpPr>
            <a:cxnSpLocks/>
            <a:stCxn id="7" idx="3"/>
            <a:endCxn id="8" idx="1"/>
          </p:cNvCxnSpPr>
          <p:nvPr/>
        </p:nvCxnSpPr>
        <p:spPr>
          <a:xfrm>
            <a:off x="6027777" y="2648832"/>
            <a:ext cx="1892274" cy="686320"/>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1"/>
            <a:endCxn id="6" idx="3"/>
          </p:cNvCxnSpPr>
          <p:nvPr/>
        </p:nvCxnSpPr>
        <p:spPr>
          <a:xfrm flipH="1" flipV="1">
            <a:off x="9523094" y="1952706"/>
            <a:ext cx="1603042" cy="509840"/>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3"/>
            <a:endCxn id="5" idx="1"/>
          </p:cNvCxnSpPr>
          <p:nvPr/>
        </p:nvCxnSpPr>
        <p:spPr>
          <a:xfrm flipV="1">
            <a:off x="9567213" y="2462546"/>
            <a:ext cx="1558923" cy="872607"/>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a:stCxn id="6" idx="1"/>
            <a:endCxn id="7" idx="3"/>
          </p:cNvCxnSpPr>
          <p:nvPr/>
        </p:nvCxnSpPr>
        <p:spPr>
          <a:xfrm flipH="1">
            <a:off x="6027777" y="1952706"/>
            <a:ext cx="1848155" cy="696126"/>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9988823" y="1568276"/>
            <a:ext cx="971741" cy="461665"/>
          </a:xfrm>
          <a:prstGeom prst="rect">
            <a:avLst/>
          </a:prstGeom>
          <a:noFill/>
        </p:spPr>
        <p:txBody>
          <a:bodyPr wrap="none" rtlCol="0">
            <a:spAutoFit/>
          </a:bodyPr>
          <a:lstStyle/>
          <a:p>
            <a:r>
              <a:rPr lang="en-US" sz="2400" dirty="0" err="1">
                <a:solidFill>
                  <a:schemeClr val="bg1"/>
                </a:solidFill>
              </a:rPr>
              <a:t>recv</a:t>
            </a:r>
            <a:r>
              <a:rPr lang="en-US" sz="2400" dirty="0">
                <a:solidFill>
                  <a:schemeClr val="bg1"/>
                </a:solidFill>
              </a:rPr>
              <a:t>()</a:t>
            </a:r>
          </a:p>
        </p:txBody>
      </p:sp>
      <p:sp>
        <p:nvSpPr>
          <p:cNvPr id="26" name="TextBox 25"/>
          <p:cNvSpPr txBox="1"/>
          <p:nvPr/>
        </p:nvSpPr>
        <p:spPr>
          <a:xfrm>
            <a:off x="6216272" y="1445721"/>
            <a:ext cx="1401346" cy="461665"/>
          </a:xfrm>
          <a:prstGeom prst="rect">
            <a:avLst/>
          </a:prstGeom>
          <a:noFill/>
        </p:spPr>
        <p:txBody>
          <a:bodyPr wrap="none" rtlCol="0">
            <a:spAutoFit/>
          </a:bodyPr>
          <a:lstStyle/>
          <a:p>
            <a:r>
              <a:rPr lang="en-US" sz="2400" dirty="0">
                <a:solidFill>
                  <a:schemeClr val="bg1"/>
                </a:solidFill>
              </a:rPr>
              <a:t>decode()</a:t>
            </a:r>
          </a:p>
        </p:txBody>
      </p:sp>
      <p:sp>
        <p:nvSpPr>
          <p:cNvPr id="27" name="TextBox 26"/>
          <p:cNvSpPr txBox="1"/>
          <p:nvPr/>
        </p:nvSpPr>
        <p:spPr>
          <a:xfrm>
            <a:off x="6216272" y="3201771"/>
            <a:ext cx="1401346" cy="461665"/>
          </a:xfrm>
          <a:prstGeom prst="rect">
            <a:avLst/>
          </a:prstGeom>
          <a:noFill/>
        </p:spPr>
        <p:txBody>
          <a:bodyPr wrap="none" rtlCol="0">
            <a:spAutoFit/>
          </a:bodyPr>
          <a:lstStyle/>
          <a:p>
            <a:r>
              <a:rPr lang="en-US" sz="2400" dirty="0">
                <a:solidFill>
                  <a:schemeClr val="bg1"/>
                </a:solidFill>
              </a:rPr>
              <a:t>encode()</a:t>
            </a:r>
          </a:p>
        </p:txBody>
      </p:sp>
      <p:sp>
        <p:nvSpPr>
          <p:cNvPr id="28" name="TextBox 27"/>
          <p:cNvSpPr txBox="1"/>
          <p:nvPr/>
        </p:nvSpPr>
        <p:spPr>
          <a:xfrm>
            <a:off x="9945542" y="3075223"/>
            <a:ext cx="1058303" cy="461665"/>
          </a:xfrm>
          <a:prstGeom prst="rect">
            <a:avLst/>
          </a:prstGeom>
          <a:noFill/>
        </p:spPr>
        <p:txBody>
          <a:bodyPr wrap="none" rtlCol="0">
            <a:spAutoFit/>
          </a:bodyPr>
          <a:lstStyle/>
          <a:p>
            <a:r>
              <a:rPr lang="en-US" sz="2400" dirty="0">
                <a:solidFill>
                  <a:schemeClr val="bg1"/>
                </a:solidFill>
              </a:rPr>
              <a:t>send()</a:t>
            </a:r>
          </a:p>
        </p:txBody>
      </p:sp>
      <p:sp>
        <p:nvSpPr>
          <p:cNvPr id="29" name="TextBox 28"/>
          <p:cNvSpPr txBox="1"/>
          <p:nvPr/>
        </p:nvSpPr>
        <p:spPr>
          <a:xfrm>
            <a:off x="460341" y="4096180"/>
            <a:ext cx="11374449" cy="4493537"/>
          </a:xfrm>
          <a:prstGeom prst="rect">
            <a:avLst/>
          </a:prstGeom>
          <a:noFill/>
        </p:spPr>
        <p:txBody>
          <a:bodyPr wrap="square" rtlCol="0">
            <a:spAutoFit/>
          </a:bodyPr>
          <a:lstStyle/>
          <a:p>
            <a:r>
              <a:rPr lang="en-US" sz="2200" dirty="0">
                <a:solidFill>
                  <a:schemeClr val="bg1"/>
                </a:solidFill>
                <a:latin typeface="Courier" charset="0"/>
                <a:ea typeface="Courier" charset="0"/>
                <a:cs typeface="Courier" charset="0"/>
              </a:rPr>
              <a:t>import socket</a:t>
            </a:r>
          </a:p>
          <a:p>
            <a:endParaRPr lang="en-US" sz="2200" dirty="0">
              <a:solidFill>
                <a:schemeClr val="bg1"/>
              </a:solidFill>
              <a:latin typeface="Courier" charset="0"/>
              <a:ea typeface="Courier" charset="0"/>
              <a:cs typeface="Courier" charset="0"/>
            </a:endParaRPr>
          </a:p>
          <a:p>
            <a:r>
              <a:rPr lang="en-US" sz="2200" dirty="0" err="1">
                <a:solidFill>
                  <a:schemeClr val="bg1"/>
                </a:solidFill>
                <a:latin typeface="Courier" charset="0"/>
                <a:ea typeface="Courier" charset="0"/>
                <a:cs typeface="Courier" charset="0"/>
              </a:rPr>
              <a:t>mysock</a:t>
            </a:r>
            <a:r>
              <a:rPr lang="en-US" sz="2200" dirty="0">
                <a:solidFill>
                  <a:schemeClr val="bg1"/>
                </a:solidFill>
                <a:latin typeface="Courier" charset="0"/>
                <a:ea typeface="Courier" charset="0"/>
                <a:cs typeface="Courier" charset="0"/>
              </a:rPr>
              <a:t> = </a:t>
            </a:r>
            <a:r>
              <a:rPr lang="en-US" sz="2200" dirty="0" err="1">
                <a:solidFill>
                  <a:schemeClr val="bg1"/>
                </a:solidFill>
                <a:latin typeface="Courier" charset="0"/>
                <a:ea typeface="Courier" charset="0"/>
                <a:cs typeface="Courier" charset="0"/>
              </a:rPr>
              <a:t>socket.socket</a:t>
            </a:r>
            <a:r>
              <a:rPr lang="en-US" sz="2200" dirty="0">
                <a:solidFill>
                  <a:schemeClr val="bg1"/>
                </a:solidFill>
                <a:latin typeface="Courier" charset="0"/>
                <a:ea typeface="Courier" charset="0"/>
                <a:cs typeface="Courier" charset="0"/>
              </a:rPr>
              <a:t>(</a:t>
            </a:r>
            <a:r>
              <a:rPr lang="en-US" sz="2200" dirty="0" err="1">
                <a:solidFill>
                  <a:schemeClr val="bg1"/>
                </a:solidFill>
                <a:latin typeface="Courier" charset="0"/>
                <a:ea typeface="Courier" charset="0"/>
                <a:cs typeface="Courier" charset="0"/>
              </a:rPr>
              <a:t>socket.AF_INET</a:t>
            </a:r>
            <a:r>
              <a:rPr lang="en-US" sz="2200" dirty="0">
                <a:solidFill>
                  <a:schemeClr val="bg1"/>
                </a:solidFill>
                <a:latin typeface="Courier" charset="0"/>
                <a:ea typeface="Courier" charset="0"/>
                <a:cs typeface="Courier" charset="0"/>
              </a:rPr>
              <a:t>, </a:t>
            </a:r>
            <a:r>
              <a:rPr lang="en-US" sz="2200" dirty="0" err="1">
                <a:solidFill>
                  <a:schemeClr val="bg1"/>
                </a:solidFill>
                <a:latin typeface="Courier" charset="0"/>
                <a:ea typeface="Courier" charset="0"/>
                <a:cs typeface="Courier" charset="0"/>
              </a:rPr>
              <a:t>socket.SOCK_STREAM</a:t>
            </a:r>
            <a:r>
              <a:rPr lang="en-US" sz="2200" dirty="0">
                <a:solidFill>
                  <a:schemeClr val="bg1"/>
                </a:solidFill>
                <a:latin typeface="Courier" charset="0"/>
                <a:ea typeface="Courier" charset="0"/>
                <a:cs typeface="Courier" charset="0"/>
              </a:rPr>
              <a:t>)</a:t>
            </a:r>
          </a:p>
          <a:p>
            <a:r>
              <a:rPr lang="en-US" sz="2200" dirty="0" err="1">
                <a:solidFill>
                  <a:schemeClr val="bg1"/>
                </a:solidFill>
                <a:latin typeface="Courier" charset="0"/>
                <a:ea typeface="Courier" charset="0"/>
                <a:cs typeface="Courier" charset="0"/>
              </a:rPr>
              <a:t>mysock.connect</a:t>
            </a:r>
            <a:r>
              <a:rPr lang="en-US" sz="2200" dirty="0">
                <a:solidFill>
                  <a:schemeClr val="bg1"/>
                </a:solidFill>
                <a:latin typeface="Courier" charset="0"/>
                <a:ea typeface="Courier" charset="0"/>
                <a:cs typeface="Courier" charset="0"/>
              </a:rPr>
              <a:t>(('data.pr4e.org', 80))</a:t>
            </a:r>
          </a:p>
          <a:p>
            <a:r>
              <a:rPr lang="en-US" sz="2200" dirty="0" err="1">
                <a:solidFill>
                  <a:schemeClr val="bg1"/>
                </a:solidFill>
                <a:latin typeface="Courier" charset="0"/>
                <a:ea typeface="Courier" charset="0"/>
                <a:cs typeface="Courier" charset="0"/>
              </a:rPr>
              <a:t>cmd</a:t>
            </a:r>
            <a:r>
              <a:rPr lang="en-US" sz="2200" dirty="0">
                <a:solidFill>
                  <a:schemeClr val="bg1"/>
                </a:solidFill>
                <a:latin typeface="Courier" charset="0"/>
                <a:ea typeface="Courier" charset="0"/>
                <a:cs typeface="Courier" charset="0"/>
              </a:rPr>
              <a:t> = 'GET http://data.pr4e.org/</a:t>
            </a:r>
            <a:r>
              <a:rPr lang="en-US" sz="2200" dirty="0" err="1">
                <a:solidFill>
                  <a:schemeClr val="bg1"/>
                </a:solidFill>
                <a:latin typeface="Courier" charset="0"/>
                <a:ea typeface="Courier" charset="0"/>
                <a:cs typeface="Courier" charset="0"/>
              </a:rPr>
              <a:t>romeo.txt</a:t>
            </a:r>
            <a:r>
              <a:rPr lang="en-US" sz="2200" dirty="0">
                <a:solidFill>
                  <a:schemeClr val="bg1"/>
                </a:solidFill>
                <a:latin typeface="Courier" charset="0"/>
                <a:ea typeface="Courier" charset="0"/>
                <a:cs typeface="Courier" charset="0"/>
              </a:rPr>
              <a:t> HTTP/1.0\n\</a:t>
            </a:r>
            <a:r>
              <a:rPr lang="en-US" sz="2200" dirty="0" err="1">
                <a:solidFill>
                  <a:schemeClr val="bg1"/>
                </a:solidFill>
                <a:latin typeface="Courier" charset="0"/>
                <a:ea typeface="Courier" charset="0"/>
                <a:cs typeface="Courier" charset="0"/>
              </a:rPr>
              <a:t>n'.</a:t>
            </a:r>
            <a:r>
              <a:rPr lang="en-US" sz="2200" dirty="0" err="1">
                <a:solidFill>
                  <a:srgbClr val="00FA00"/>
                </a:solidFill>
                <a:latin typeface="Courier" charset="0"/>
                <a:ea typeface="Courier" charset="0"/>
                <a:cs typeface="Courier" charset="0"/>
              </a:rPr>
              <a:t>encode</a:t>
            </a:r>
            <a:r>
              <a:rPr lang="en-US" sz="2200" dirty="0">
                <a:solidFill>
                  <a:srgbClr val="00FA00"/>
                </a:solidFill>
                <a:latin typeface="Courier" charset="0"/>
                <a:ea typeface="Courier" charset="0"/>
                <a:cs typeface="Courier" charset="0"/>
              </a:rPr>
              <a:t>()</a:t>
            </a:r>
          </a:p>
          <a:p>
            <a:r>
              <a:rPr lang="en-US" sz="2200" dirty="0" err="1">
                <a:solidFill>
                  <a:schemeClr val="bg1"/>
                </a:solidFill>
                <a:latin typeface="Courier" charset="0"/>
                <a:ea typeface="Courier" charset="0"/>
                <a:cs typeface="Courier" charset="0"/>
              </a:rPr>
              <a:t>mysock.send</a:t>
            </a:r>
            <a:r>
              <a:rPr lang="en-US" sz="2200" dirty="0">
                <a:solidFill>
                  <a:schemeClr val="bg1"/>
                </a:solidFill>
                <a:latin typeface="Courier" charset="0"/>
                <a:ea typeface="Courier" charset="0"/>
                <a:cs typeface="Courier" charset="0"/>
              </a:rPr>
              <a:t>(</a:t>
            </a:r>
            <a:r>
              <a:rPr lang="en-US" sz="2200" dirty="0" err="1">
                <a:solidFill>
                  <a:schemeClr val="bg1"/>
                </a:solidFill>
                <a:latin typeface="Courier" charset="0"/>
                <a:ea typeface="Courier" charset="0"/>
                <a:cs typeface="Courier" charset="0"/>
              </a:rPr>
              <a:t>cmd</a:t>
            </a:r>
            <a:r>
              <a:rPr lang="en-US" sz="2200" dirty="0">
                <a:solidFill>
                  <a:schemeClr val="bg1"/>
                </a:solidFill>
                <a:latin typeface="Courier" charset="0"/>
                <a:ea typeface="Courier" charset="0"/>
                <a:cs typeface="Courier" charset="0"/>
              </a:rPr>
              <a:t>)</a:t>
            </a:r>
          </a:p>
          <a:p>
            <a:endParaRPr lang="en-US" sz="2200" dirty="0">
              <a:solidFill>
                <a:schemeClr val="bg1"/>
              </a:solidFill>
              <a:latin typeface="Courier" charset="0"/>
              <a:ea typeface="Courier" charset="0"/>
              <a:cs typeface="Courier" charset="0"/>
            </a:endParaRPr>
          </a:p>
          <a:p>
            <a:r>
              <a:rPr lang="en-US" sz="2200" dirty="0">
                <a:solidFill>
                  <a:schemeClr val="bg1"/>
                </a:solidFill>
                <a:latin typeface="Courier" charset="0"/>
                <a:ea typeface="Courier" charset="0"/>
                <a:cs typeface="Courier" charset="0"/>
              </a:rPr>
              <a:t>while True:</a:t>
            </a:r>
          </a:p>
          <a:p>
            <a:r>
              <a:rPr lang="ro-RO" sz="2200" dirty="0">
                <a:solidFill>
                  <a:schemeClr val="bg1"/>
                </a:solidFill>
                <a:latin typeface="Courier" charset="0"/>
                <a:ea typeface="Courier" charset="0"/>
                <a:cs typeface="Courier" charset="0"/>
              </a:rPr>
              <a:t>    data = </a:t>
            </a:r>
            <a:r>
              <a:rPr lang="ro-RO" sz="2200" dirty="0" err="1">
                <a:solidFill>
                  <a:schemeClr val="bg1"/>
                </a:solidFill>
                <a:latin typeface="Courier" charset="0"/>
                <a:ea typeface="Courier" charset="0"/>
                <a:cs typeface="Courier" charset="0"/>
              </a:rPr>
              <a:t>mysock.recv</a:t>
            </a:r>
            <a:r>
              <a:rPr lang="ro-RO" sz="2200" dirty="0">
                <a:solidFill>
                  <a:schemeClr val="bg1"/>
                </a:solidFill>
                <a:latin typeface="Courier" charset="0"/>
                <a:ea typeface="Courier" charset="0"/>
                <a:cs typeface="Courier" charset="0"/>
              </a:rPr>
              <a:t>(512)</a:t>
            </a:r>
          </a:p>
          <a:p>
            <a:r>
              <a:rPr lang="en-US" sz="2200" dirty="0">
                <a:solidFill>
                  <a:schemeClr val="bg1"/>
                </a:solidFill>
                <a:latin typeface="Courier" charset="0"/>
                <a:ea typeface="Courier" charset="0"/>
                <a:cs typeface="Courier" charset="0"/>
              </a:rPr>
              <a:t>    if (</a:t>
            </a:r>
            <a:r>
              <a:rPr lang="en-US" sz="2200" dirty="0" err="1">
                <a:solidFill>
                  <a:schemeClr val="bg1"/>
                </a:solidFill>
                <a:latin typeface="Courier" charset="0"/>
                <a:ea typeface="Courier" charset="0"/>
                <a:cs typeface="Courier" charset="0"/>
              </a:rPr>
              <a:t>len</a:t>
            </a:r>
            <a:r>
              <a:rPr lang="en-US" sz="2200" dirty="0">
                <a:solidFill>
                  <a:schemeClr val="bg1"/>
                </a:solidFill>
                <a:latin typeface="Courier" charset="0"/>
                <a:ea typeface="Courier" charset="0"/>
                <a:cs typeface="Courier" charset="0"/>
              </a:rPr>
              <a:t>(data) &lt; 1):</a:t>
            </a:r>
          </a:p>
          <a:p>
            <a:r>
              <a:rPr lang="en-US" sz="2200" dirty="0">
                <a:solidFill>
                  <a:schemeClr val="bg1"/>
                </a:solidFill>
                <a:latin typeface="Courier" charset="0"/>
                <a:ea typeface="Courier" charset="0"/>
                <a:cs typeface="Courier" charset="0"/>
              </a:rPr>
              <a:t>        break</a:t>
            </a:r>
          </a:p>
          <a:p>
            <a:r>
              <a:rPr lang="en-US" sz="2200" dirty="0">
                <a:solidFill>
                  <a:schemeClr val="bg1"/>
                </a:solidFill>
                <a:latin typeface="Courier" charset="0"/>
                <a:ea typeface="Courier" charset="0"/>
                <a:cs typeface="Courier" charset="0"/>
              </a:rPr>
              <a:t>    print(</a:t>
            </a:r>
            <a:r>
              <a:rPr lang="en-US" sz="2200" dirty="0" err="1">
                <a:solidFill>
                  <a:srgbClr val="00FA00"/>
                </a:solidFill>
                <a:latin typeface="Courier" charset="0"/>
                <a:ea typeface="Courier" charset="0"/>
                <a:cs typeface="Courier" charset="0"/>
              </a:rPr>
              <a:t>data.decode</a:t>
            </a:r>
            <a:r>
              <a:rPr lang="en-US" sz="2200" dirty="0">
                <a:solidFill>
                  <a:srgbClr val="00FA00"/>
                </a:solidFill>
                <a:latin typeface="Courier" charset="0"/>
                <a:ea typeface="Courier" charset="0"/>
                <a:cs typeface="Courier" charset="0"/>
              </a:rPr>
              <a:t>()</a:t>
            </a:r>
            <a:r>
              <a:rPr lang="en-US" sz="2200" dirty="0">
                <a:solidFill>
                  <a:schemeClr val="bg1"/>
                </a:solidFill>
                <a:latin typeface="Courier" charset="0"/>
                <a:ea typeface="Courier" charset="0"/>
                <a:cs typeface="Courier" charset="0"/>
              </a:rPr>
              <a:t>)</a:t>
            </a:r>
          </a:p>
          <a:p>
            <a:r>
              <a:rPr lang="en-US" sz="2200" dirty="0" err="1">
                <a:solidFill>
                  <a:schemeClr val="bg1"/>
                </a:solidFill>
                <a:latin typeface="Courier" charset="0"/>
                <a:ea typeface="Courier" charset="0"/>
                <a:cs typeface="Courier" charset="0"/>
              </a:rPr>
              <a:t>mysock.close</a:t>
            </a:r>
            <a:r>
              <a:rPr lang="en-US" sz="2200" dirty="0">
                <a:solidFill>
                  <a:schemeClr val="bg1"/>
                </a:solidFill>
                <a:latin typeface="Courier" charset="0"/>
                <a:ea typeface="Courier" charset="0"/>
                <a:cs typeface="Courier" charset="0"/>
              </a:rPr>
              <a:t>()</a:t>
            </a:r>
          </a:p>
        </p:txBody>
      </p:sp>
    </p:spTree>
    <p:extLst>
      <p:ext uri="{BB962C8B-B14F-4D97-AF65-F5344CB8AC3E}">
        <p14:creationId xmlns:p14="http://schemas.microsoft.com/office/powerpoint/2010/main" val="18910114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Shape 668"/>
          <p:cNvSpPr txBox="1">
            <a:spLocks noGrp="1"/>
          </p:cNvSpPr>
          <p:nvPr>
            <p:ph type="title"/>
          </p:nvPr>
        </p:nvSpPr>
        <p:spPr>
          <a:prstGeom prst="rect">
            <a:avLst/>
          </a:prstGeom>
          <a:noFill/>
          <a:ln>
            <a:noFill/>
          </a:ln>
        </p:spPr>
        <p:txBody>
          <a:bodyPr lIns="38100" tIns="38100" rIns="38100" bIns="38100" anchor="b" anchorCtr="0">
            <a:noAutofit/>
          </a:bodyPr>
          <a:lstStyle/>
          <a:p>
            <a:pPr marL="0" marR="0" lvl="0" indent="0" algn="ctr" rtl="0">
              <a:lnSpc>
                <a:spcPct val="100000"/>
              </a:lnSpc>
              <a:spcBef>
                <a:spcPts val="0"/>
              </a:spcBef>
              <a:spcAft>
                <a:spcPts val="0"/>
              </a:spcAft>
              <a:buClr>
                <a:srgbClr val="00FF00"/>
              </a:buClr>
              <a:buSzPct val="25000"/>
              <a:buFont typeface="Cabin"/>
              <a:buNone/>
            </a:pPr>
            <a:r>
              <a:rPr lang="el-GR" sz="7600" u="none" strike="noStrike" cap="none" dirty="0">
                <a:solidFill>
                  <a:srgbClr val="FFD966"/>
                </a:solidFill>
                <a:latin typeface="Arial" charset="0"/>
                <a:ea typeface="Arial" charset="0"/>
                <a:cs typeface="Arial" charset="0"/>
                <a:sym typeface="Cabin"/>
              </a:rPr>
              <a:t>Κάνοντας το</a:t>
            </a:r>
            <a:r>
              <a:rPr lang="en-US" sz="7600" u="none" strike="noStrike" cap="none" dirty="0">
                <a:solidFill>
                  <a:srgbClr val="FFD966"/>
                </a:solidFill>
                <a:latin typeface="Arial" charset="0"/>
                <a:ea typeface="Arial" charset="0"/>
                <a:cs typeface="Arial" charset="0"/>
                <a:sym typeface="Cabin"/>
              </a:rPr>
              <a:t> HTTP </a:t>
            </a:r>
            <a:r>
              <a:rPr lang="el-GR" sz="7600" u="none" strike="noStrike" cap="none" dirty="0">
                <a:solidFill>
                  <a:srgbClr val="FFD966"/>
                </a:solidFill>
                <a:latin typeface="Arial" charset="0"/>
                <a:ea typeface="Arial" charset="0"/>
                <a:cs typeface="Arial" charset="0"/>
                <a:sym typeface="Cabin"/>
              </a:rPr>
              <a:t>Ευκολότερο</a:t>
            </a:r>
            <a:r>
              <a:rPr lang="en-US" sz="7600" u="none" strike="noStrike" cap="none" dirty="0">
                <a:solidFill>
                  <a:srgbClr val="FFD966"/>
                </a:solidFill>
                <a:latin typeface="Arial" charset="0"/>
                <a:ea typeface="Arial" charset="0"/>
                <a:cs typeface="Arial" charset="0"/>
                <a:sym typeface="Cabin"/>
              </a:rPr>
              <a:t> </a:t>
            </a:r>
            <a:r>
              <a:rPr lang="el-GR" sz="7600" u="none" strike="noStrike" cap="none" dirty="0">
                <a:solidFill>
                  <a:srgbClr val="FFD966"/>
                </a:solidFill>
                <a:latin typeface="Arial" charset="0"/>
                <a:ea typeface="Arial" charset="0"/>
                <a:cs typeface="Arial" charset="0"/>
                <a:sym typeface="Cabin"/>
              </a:rPr>
              <a:t>Με την</a:t>
            </a:r>
            <a:r>
              <a:rPr lang="en-US" sz="7600" u="none" strike="noStrike" cap="none" dirty="0">
                <a:solidFill>
                  <a:srgbClr val="FFD966"/>
                </a:solidFill>
                <a:latin typeface="Arial" charset="0"/>
                <a:ea typeface="Arial" charset="0"/>
                <a:cs typeface="Arial" charset="0"/>
                <a:sym typeface="Cabin"/>
              </a:rPr>
              <a:t> </a:t>
            </a:r>
            <a:r>
              <a:rPr lang="en-US" sz="7600" u="none" strike="noStrike" cap="none" dirty="0" err="1">
                <a:solidFill>
                  <a:srgbClr val="FFD966"/>
                </a:solidFill>
                <a:latin typeface="Arial" charset="0"/>
                <a:ea typeface="Arial" charset="0"/>
                <a:cs typeface="Arial" charset="0"/>
                <a:sym typeface="Cabin"/>
              </a:rPr>
              <a:t>urllib</a:t>
            </a:r>
            <a:endParaRPr lang="en-US" sz="7600" u="none" strike="noStrike" cap="none" dirty="0">
              <a:solidFill>
                <a:srgbClr val="FFD966"/>
              </a:solidFill>
              <a:latin typeface="Arial" charset="0"/>
              <a:ea typeface="Arial" charset="0"/>
              <a:cs typeface="Arial" charset="0"/>
              <a:sym typeface="Cabin"/>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5" name="Shape 675"/>
          <p:cNvSpPr txBox="1">
            <a:spLocks noGrp="1"/>
          </p:cNvSpPr>
          <p:nvPr>
            <p:ph type="body" idx="1"/>
          </p:nvPr>
        </p:nvSpPr>
        <p:spPr>
          <a:prstGeom prst="rect">
            <a:avLst/>
          </a:prstGeom>
          <a:noFill/>
          <a:ln>
            <a:noFill/>
          </a:ln>
        </p:spPr>
        <p:txBody>
          <a:bodyPr lIns="38100" tIns="38100" rIns="38100" bIns="38100" anchor="t" anchorCtr="0">
            <a:noAutofit/>
          </a:bodyPr>
          <a:lstStyle/>
          <a:p>
            <a:pPr marL="0" marR="0" lvl="0" indent="0" algn="l" rtl="0">
              <a:lnSpc>
                <a:spcPct val="100000"/>
              </a:lnSpc>
              <a:spcBef>
                <a:spcPts val="0"/>
              </a:spcBef>
              <a:spcAft>
                <a:spcPts val="0"/>
              </a:spcAft>
              <a:buNone/>
            </a:pPr>
            <a:r>
              <a:rPr lang="el-GR" sz="3600" u="none" strike="noStrike" cap="none" dirty="0">
                <a:solidFill>
                  <a:schemeClr val="lt1"/>
                </a:solidFill>
                <a:latin typeface="Arial" charset="0"/>
                <a:ea typeface="Arial" charset="0"/>
                <a:cs typeface="Arial" charset="0"/>
                <a:sym typeface="Cabin"/>
              </a:rPr>
              <a:t>Δεδομένου ότι το HTTP είναι τόσο συνηθισμένο, έχουμε μια βιβλιοθήκη που κάνει όλες τις υποδοχές για εμάς και κάνει τις ιστοσελίδες να μοιάζουν με αρχείο</a:t>
            </a:r>
            <a:endParaRPr lang="en-US" sz="3600" u="none" strike="noStrike" cap="none" dirty="0">
              <a:solidFill>
                <a:schemeClr val="lt1"/>
              </a:solidFill>
              <a:latin typeface="Arial" charset="0"/>
              <a:ea typeface="Arial" charset="0"/>
              <a:cs typeface="Arial" charset="0"/>
              <a:sym typeface="Cabin"/>
            </a:endParaRPr>
          </a:p>
        </p:txBody>
      </p:sp>
      <p:sp>
        <p:nvSpPr>
          <p:cNvPr id="676" name="Shape 676"/>
          <p:cNvSpPr txBox="1"/>
          <p:nvPr/>
        </p:nvSpPr>
        <p:spPr>
          <a:xfrm>
            <a:off x="654280" y="4768850"/>
            <a:ext cx="15462019" cy="2768599"/>
          </a:xfrm>
          <a:prstGeom prst="rect">
            <a:avLst/>
          </a:prstGeom>
          <a:noFill/>
          <a:ln>
            <a:noFill/>
          </a:ln>
        </p:spPr>
        <p:txBody>
          <a:bodyPr lIns="0" tIns="0" rIns="0" bIns="0" anchor="t" anchorCtr="0">
            <a:noAutofit/>
          </a:bodyPr>
          <a:lstStyle/>
          <a:p>
            <a:r>
              <a:rPr lang="en-US" sz="3000" dirty="0">
                <a:solidFill>
                  <a:srgbClr val="FFFF00"/>
                </a:solidFill>
                <a:latin typeface="Courier" charset="0"/>
                <a:ea typeface="Courier" charset="0"/>
                <a:cs typeface="Courier" charset="0"/>
              </a:rPr>
              <a:t>import </a:t>
            </a:r>
            <a:r>
              <a:rPr lang="en-US" sz="3000" dirty="0" err="1">
                <a:solidFill>
                  <a:srgbClr val="FFFF00"/>
                </a:solidFill>
                <a:latin typeface="Courier" charset="0"/>
                <a:ea typeface="Courier" charset="0"/>
                <a:cs typeface="Courier" charset="0"/>
              </a:rPr>
              <a:t>urllib.request</a:t>
            </a:r>
            <a:r>
              <a:rPr lang="en-US" sz="3000" dirty="0">
                <a:solidFill>
                  <a:srgbClr val="FFFF00"/>
                </a:solidFill>
                <a:latin typeface="Courier" charset="0"/>
                <a:ea typeface="Courier" charset="0"/>
                <a:cs typeface="Courier" charset="0"/>
              </a:rPr>
              <a:t>, </a:t>
            </a:r>
            <a:r>
              <a:rPr lang="en-US" sz="3000" dirty="0" err="1">
                <a:solidFill>
                  <a:srgbClr val="FFFF00"/>
                </a:solidFill>
                <a:latin typeface="Courier" charset="0"/>
                <a:ea typeface="Courier" charset="0"/>
                <a:cs typeface="Courier" charset="0"/>
              </a:rPr>
              <a:t>urllib.parse</a:t>
            </a:r>
            <a:r>
              <a:rPr lang="en-US" sz="3000" dirty="0">
                <a:solidFill>
                  <a:srgbClr val="FFFF00"/>
                </a:solidFill>
                <a:latin typeface="Courier" charset="0"/>
                <a:ea typeface="Courier" charset="0"/>
                <a:cs typeface="Courier" charset="0"/>
              </a:rPr>
              <a:t>, </a:t>
            </a:r>
            <a:r>
              <a:rPr lang="en-US" sz="3000" dirty="0" err="1">
                <a:solidFill>
                  <a:srgbClr val="FFFF00"/>
                </a:solidFill>
                <a:latin typeface="Courier" charset="0"/>
                <a:ea typeface="Courier" charset="0"/>
                <a:cs typeface="Courier" charset="0"/>
              </a:rPr>
              <a:t>urllib.error</a:t>
            </a:r>
            <a:endParaRPr lang="en-US" sz="3000" dirty="0">
              <a:solidFill>
                <a:srgbClr val="FFFF00"/>
              </a:solidFill>
              <a:latin typeface="Courier" charset="0"/>
              <a:ea typeface="Courier" charset="0"/>
              <a:cs typeface="Courier" charset="0"/>
            </a:endParaRPr>
          </a:p>
          <a:p>
            <a:endParaRPr lang="en-US" sz="3000" dirty="0">
              <a:solidFill>
                <a:srgbClr val="FFFF00"/>
              </a:solidFill>
              <a:latin typeface="Courier" charset="0"/>
              <a:ea typeface="Courier" charset="0"/>
              <a:cs typeface="Courier" charset="0"/>
            </a:endParaRPr>
          </a:p>
          <a:p>
            <a:r>
              <a:rPr lang="en-US" sz="3000" dirty="0" err="1">
                <a:solidFill>
                  <a:srgbClr val="FFFF00"/>
                </a:solidFill>
                <a:latin typeface="Courier" charset="0"/>
                <a:ea typeface="Courier" charset="0"/>
                <a:cs typeface="Courier" charset="0"/>
              </a:rPr>
              <a:t>fhand</a:t>
            </a:r>
            <a:r>
              <a:rPr lang="en-US" sz="3000" dirty="0">
                <a:solidFill>
                  <a:srgbClr val="FFFF00"/>
                </a:solidFill>
                <a:latin typeface="Courier" charset="0"/>
                <a:ea typeface="Courier" charset="0"/>
                <a:cs typeface="Courier" charset="0"/>
              </a:rPr>
              <a:t> = </a:t>
            </a:r>
            <a:r>
              <a:rPr lang="en-US" sz="3000" dirty="0" err="1">
                <a:solidFill>
                  <a:srgbClr val="FFFF00"/>
                </a:solidFill>
                <a:latin typeface="Courier" charset="0"/>
                <a:ea typeface="Courier" charset="0"/>
                <a:cs typeface="Courier" charset="0"/>
              </a:rPr>
              <a:t>urllib.request.urlopen</a:t>
            </a:r>
            <a:r>
              <a:rPr lang="en-US" sz="3000" dirty="0">
                <a:solidFill>
                  <a:srgbClr val="FFFF00"/>
                </a:solidFill>
                <a:latin typeface="Courier" charset="0"/>
                <a:ea typeface="Courier" charset="0"/>
                <a:cs typeface="Courier" charset="0"/>
              </a:rPr>
              <a:t>('http://data.pr4e.org/</a:t>
            </a:r>
            <a:r>
              <a:rPr lang="en-US" sz="3000" dirty="0" err="1">
                <a:solidFill>
                  <a:srgbClr val="FFFF00"/>
                </a:solidFill>
                <a:latin typeface="Courier" charset="0"/>
                <a:ea typeface="Courier" charset="0"/>
                <a:cs typeface="Courier" charset="0"/>
              </a:rPr>
              <a:t>romeo.txt</a:t>
            </a:r>
            <a:r>
              <a:rPr lang="en-US" sz="3000" dirty="0">
                <a:solidFill>
                  <a:srgbClr val="FFFF00"/>
                </a:solidFill>
                <a:latin typeface="Courier" charset="0"/>
                <a:ea typeface="Courier" charset="0"/>
                <a:cs typeface="Courier" charset="0"/>
              </a:rPr>
              <a:t>')</a:t>
            </a:r>
          </a:p>
          <a:p>
            <a:r>
              <a:rPr lang="en-US" sz="3000" dirty="0">
                <a:solidFill>
                  <a:srgbClr val="FFFF00"/>
                </a:solidFill>
                <a:latin typeface="Courier" charset="0"/>
                <a:ea typeface="Courier" charset="0"/>
                <a:cs typeface="Courier" charset="0"/>
              </a:rPr>
              <a:t>for </a:t>
            </a:r>
            <a:r>
              <a:rPr lang="el-GR" sz="3000" dirty="0">
                <a:solidFill>
                  <a:srgbClr val="FFFF00"/>
                </a:solidFill>
                <a:latin typeface="Courier" charset="0"/>
                <a:ea typeface="Courier" charset="0"/>
                <a:cs typeface="Courier" charset="0"/>
              </a:rPr>
              <a:t>γραμμή</a:t>
            </a:r>
            <a:r>
              <a:rPr lang="en-US" sz="3000" dirty="0">
                <a:solidFill>
                  <a:srgbClr val="FFFF00"/>
                </a:solidFill>
                <a:latin typeface="Courier" charset="0"/>
                <a:ea typeface="Courier" charset="0"/>
                <a:cs typeface="Courier" charset="0"/>
              </a:rPr>
              <a:t> in </a:t>
            </a:r>
            <a:r>
              <a:rPr lang="en-US" sz="3000" dirty="0" err="1">
                <a:solidFill>
                  <a:srgbClr val="FFFF00"/>
                </a:solidFill>
                <a:latin typeface="Courier" charset="0"/>
                <a:ea typeface="Courier" charset="0"/>
                <a:cs typeface="Courier" charset="0"/>
              </a:rPr>
              <a:t>fhand</a:t>
            </a:r>
            <a:r>
              <a:rPr lang="en-US" sz="3000" dirty="0">
                <a:solidFill>
                  <a:srgbClr val="FFFF00"/>
                </a:solidFill>
                <a:latin typeface="Courier" charset="0"/>
                <a:ea typeface="Courier" charset="0"/>
                <a:cs typeface="Courier" charset="0"/>
              </a:rPr>
              <a:t>:</a:t>
            </a:r>
          </a:p>
          <a:p>
            <a:r>
              <a:rPr lang="en-US" sz="3000" dirty="0">
                <a:solidFill>
                  <a:srgbClr val="FFFF00"/>
                </a:solidFill>
                <a:latin typeface="Courier" charset="0"/>
                <a:ea typeface="Courier" charset="0"/>
                <a:cs typeface="Courier" charset="0"/>
              </a:rPr>
              <a:t>    print(</a:t>
            </a:r>
            <a:r>
              <a:rPr lang="el-GR" sz="3000" dirty="0">
                <a:solidFill>
                  <a:srgbClr val="FFFF00"/>
                </a:solidFill>
                <a:latin typeface="Courier" charset="0"/>
                <a:ea typeface="Courier" charset="0"/>
                <a:cs typeface="Courier" charset="0"/>
              </a:rPr>
              <a:t>γραμμή</a:t>
            </a:r>
            <a:r>
              <a:rPr lang="en-US" sz="3000" dirty="0">
                <a:solidFill>
                  <a:srgbClr val="FFFF00"/>
                </a:solidFill>
                <a:latin typeface="Courier" charset="0"/>
                <a:ea typeface="Courier" charset="0"/>
                <a:cs typeface="Courier" charset="0"/>
              </a:rPr>
              <a:t>.</a:t>
            </a:r>
            <a:r>
              <a:rPr lang="en-US" sz="3000" dirty="0">
                <a:solidFill>
                  <a:srgbClr val="FF40FF"/>
                </a:solidFill>
                <a:latin typeface="Courier" charset="0"/>
                <a:ea typeface="Courier" charset="0"/>
                <a:cs typeface="Courier" charset="0"/>
              </a:rPr>
              <a:t>decode()</a:t>
            </a:r>
            <a:r>
              <a:rPr lang="en-US" sz="3000" dirty="0">
                <a:solidFill>
                  <a:srgbClr val="FFFF00"/>
                </a:solidFill>
                <a:latin typeface="Courier" charset="0"/>
                <a:ea typeface="Courier" charset="0"/>
                <a:cs typeface="Courier" charset="0"/>
              </a:rPr>
              <a:t>.strip())</a:t>
            </a:r>
            <a:endParaRPr lang="en-US" sz="3000" u="none" strike="noStrike" cap="none" dirty="0">
              <a:solidFill>
                <a:srgbClr val="FFFF00"/>
              </a:solidFill>
              <a:latin typeface="Courier" charset="0"/>
              <a:ea typeface="Courier" charset="0"/>
              <a:cs typeface="Courier" charset="0"/>
              <a:sym typeface="Courier New"/>
            </a:endParaRPr>
          </a:p>
        </p:txBody>
      </p:sp>
      <p:sp>
        <p:nvSpPr>
          <p:cNvPr id="674" name="Shape 674"/>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7600" u="none" strike="noStrike" cap="none" dirty="0">
                <a:solidFill>
                  <a:schemeClr val="lt1"/>
                </a:solidFill>
                <a:latin typeface="Arial" charset="0"/>
                <a:ea typeface="Arial" charset="0"/>
                <a:cs typeface="Arial" charset="0"/>
                <a:sym typeface="Cabin"/>
              </a:rPr>
              <a:t>Χρήση της</a:t>
            </a:r>
            <a:r>
              <a:rPr lang="en-US" sz="7600" u="none" strike="noStrike" cap="none" dirty="0">
                <a:solidFill>
                  <a:schemeClr val="lt1"/>
                </a:solidFill>
                <a:latin typeface="Arial" charset="0"/>
                <a:ea typeface="Arial" charset="0"/>
                <a:cs typeface="Arial" charset="0"/>
                <a:sym typeface="Cabin"/>
              </a:rPr>
              <a:t> </a:t>
            </a:r>
            <a:r>
              <a:rPr lang="en-US" sz="7600" u="none" strike="noStrike" cap="none" dirty="0" err="1">
                <a:solidFill>
                  <a:srgbClr val="00FF00"/>
                </a:solidFill>
                <a:latin typeface="Arial" charset="0"/>
                <a:ea typeface="Arial" charset="0"/>
                <a:cs typeface="Arial" charset="0"/>
                <a:sym typeface="Cabin"/>
              </a:rPr>
              <a:t>urllib</a:t>
            </a:r>
            <a:r>
              <a:rPr lang="en-US" sz="7600" u="none" strike="noStrike" cap="none" dirty="0">
                <a:solidFill>
                  <a:schemeClr val="lt1"/>
                </a:solidFill>
                <a:latin typeface="Arial" charset="0"/>
                <a:ea typeface="Arial" charset="0"/>
                <a:cs typeface="Arial" charset="0"/>
                <a:sym typeface="Cabin"/>
              </a:rPr>
              <a:t> </a:t>
            </a:r>
            <a:r>
              <a:rPr lang="el-GR" sz="7600" u="none" strike="noStrike" cap="none" dirty="0">
                <a:solidFill>
                  <a:schemeClr val="lt1"/>
                </a:solidFill>
                <a:latin typeface="Arial" charset="0"/>
                <a:ea typeface="Arial" charset="0"/>
                <a:cs typeface="Arial" charset="0"/>
                <a:sym typeface="Cabin"/>
              </a:rPr>
              <a:t>στην</a:t>
            </a:r>
            <a:r>
              <a:rPr lang="en-US" sz="7600" u="none" strike="noStrike" cap="none" dirty="0">
                <a:solidFill>
                  <a:schemeClr val="lt1"/>
                </a:solidFill>
                <a:latin typeface="Arial" charset="0"/>
                <a:ea typeface="Arial" charset="0"/>
                <a:cs typeface="Arial" charset="0"/>
                <a:sym typeface="Cabin"/>
              </a:rPr>
              <a:t> Python</a:t>
            </a:r>
          </a:p>
        </p:txBody>
      </p:sp>
      <p:sp>
        <p:nvSpPr>
          <p:cNvPr id="678" name="Shape 678"/>
          <p:cNvSpPr txBox="1"/>
          <p:nvPr/>
        </p:nvSpPr>
        <p:spPr>
          <a:xfrm>
            <a:off x="13500717" y="7518350"/>
            <a:ext cx="2251199"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600" u="none" strike="noStrike" cap="none">
                <a:solidFill>
                  <a:schemeClr val="lt1"/>
                </a:solidFill>
                <a:latin typeface="Arial" charset="0"/>
                <a:ea typeface="Arial" charset="0"/>
                <a:cs typeface="Arial" charset="0"/>
                <a:sym typeface="Cabin"/>
              </a:rPr>
              <a:t>urllib1.py</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4" name="Shape 684"/>
          <p:cNvSpPr txBox="1"/>
          <p:nvPr/>
        </p:nvSpPr>
        <p:spPr>
          <a:xfrm>
            <a:off x="3238500" y="4930775"/>
            <a:ext cx="10239000" cy="23543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3600" u="none" strike="noStrike" cap="none" dirty="0">
                <a:solidFill>
                  <a:srgbClr val="FF00FF"/>
                </a:solidFill>
                <a:latin typeface="Arial" charset="0"/>
                <a:ea typeface="Arial" charset="0"/>
                <a:cs typeface="Arial" charset="0"/>
                <a:sym typeface="Cabin"/>
              </a:rPr>
              <a:t>But soft what light through yonder window breaks</a:t>
            </a:r>
          </a:p>
          <a:p>
            <a:pPr marL="0" marR="0" lvl="0" indent="0" algn="l" rtl="0">
              <a:lnSpc>
                <a:spcPct val="100000"/>
              </a:lnSpc>
              <a:spcBef>
                <a:spcPts val="0"/>
              </a:spcBef>
              <a:spcAft>
                <a:spcPts val="0"/>
              </a:spcAft>
              <a:buClr>
                <a:srgbClr val="FF00FF"/>
              </a:buClr>
              <a:buSzPct val="25000"/>
              <a:buFont typeface="Cabin"/>
              <a:buNone/>
            </a:pPr>
            <a:r>
              <a:rPr lang="en-US" sz="3600" u="none" strike="noStrike" cap="none" dirty="0">
                <a:solidFill>
                  <a:srgbClr val="FF00FF"/>
                </a:solidFill>
                <a:latin typeface="Arial" charset="0"/>
                <a:ea typeface="Arial" charset="0"/>
                <a:cs typeface="Arial" charset="0"/>
                <a:sym typeface="Cabin"/>
              </a:rPr>
              <a:t>It is the east and Juliet is the sun</a:t>
            </a:r>
          </a:p>
          <a:p>
            <a:pPr marL="0" marR="0" lvl="0" indent="0" algn="l" rtl="0">
              <a:lnSpc>
                <a:spcPct val="100000"/>
              </a:lnSpc>
              <a:spcBef>
                <a:spcPts val="0"/>
              </a:spcBef>
              <a:spcAft>
                <a:spcPts val="0"/>
              </a:spcAft>
              <a:buClr>
                <a:srgbClr val="FF00FF"/>
              </a:buClr>
              <a:buSzPct val="25000"/>
              <a:buFont typeface="Cabin"/>
              <a:buNone/>
            </a:pPr>
            <a:r>
              <a:rPr lang="en-US" sz="3600" u="none" strike="noStrike" cap="none" dirty="0">
                <a:solidFill>
                  <a:srgbClr val="FF00FF"/>
                </a:solidFill>
                <a:latin typeface="Arial" charset="0"/>
                <a:ea typeface="Arial" charset="0"/>
                <a:cs typeface="Arial" charset="0"/>
                <a:sym typeface="Cabin"/>
              </a:rPr>
              <a:t>Arise fair sun and kill the envious moon</a:t>
            </a:r>
          </a:p>
          <a:p>
            <a:pPr marL="0" marR="0" lvl="0" indent="0" algn="l" rtl="0">
              <a:lnSpc>
                <a:spcPct val="100000"/>
              </a:lnSpc>
              <a:spcBef>
                <a:spcPts val="0"/>
              </a:spcBef>
              <a:spcAft>
                <a:spcPts val="0"/>
              </a:spcAft>
              <a:buClr>
                <a:srgbClr val="FF00FF"/>
              </a:buClr>
              <a:buSzPct val="25000"/>
              <a:buFont typeface="Cabin"/>
              <a:buNone/>
            </a:pPr>
            <a:r>
              <a:rPr lang="en-US" sz="3600" u="none" strike="noStrike" cap="none" dirty="0">
                <a:solidFill>
                  <a:srgbClr val="FF00FF"/>
                </a:solidFill>
                <a:latin typeface="Arial" charset="0"/>
                <a:ea typeface="Arial" charset="0"/>
                <a:cs typeface="Arial" charset="0"/>
                <a:sym typeface="Cabin"/>
              </a:rPr>
              <a:t>Who is already sick and pale with grief</a:t>
            </a:r>
          </a:p>
        </p:txBody>
      </p:sp>
      <p:sp>
        <p:nvSpPr>
          <p:cNvPr id="685" name="Shape 685"/>
          <p:cNvSpPr txBox="1"/>
          <p:nvPr/>
        </p:nvSpPr>
        <p:spPr>
          <a:xfrm>
            <a:off x="13315950" y="7541537"/>
            <a:ext cx="2422649"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600" u="none" strike="noStrike" cap="none">
                <a:solidFill>
                  <a:schemeClr val="lt1"/>
                </a:solidFill>
                <a:latin typeface="Arial" charset="0"/>
                <a:ea typeface="Arial" charset="0"/>
                <a:cs typeface="Arial" charset="0"/>
                <a:sym typeface="Cabin"/>
              </a:rPr>
              <a:t>urllib1.py</a:t>
            </a:r>
          </a:p>
        </p:txBody>
      </p:sp>
      <p:sp>
        <p:nvSpPr>
          <p:cNvPr id="9" name="Shape 676"/>
          <p:cNvSpPr txBox="1"/>
          <p:nvPr/>
        </p:nvSpPr>
        <p:spPr>
          <a:xfrm>
            <a:off x="692772" y="1301750"/>
            <a:ext cx="15425467" cy="2768599"/>
          </a:xfrm>
          <a:prstGeom prst="rect">
            <a:avLst/>
          </a:prstGeom>
          <a:noFill/>
          <a:ln>
            <a:noFill/>
          </a:ln>
        </p:spPr>
        <p:txBody>
          <a:bodyPr lIns="0" tIns="0" rIns="0" bIns="0" anchor="t" anchorCtr="0">
            <a:noAutofit/>
          </a:bodyPr>
          <a:lstStyle/>
          <a:p>
            <a:r>
              <a:rPr lang="en-US" sz="3000" dirty="0">
                <a:solidFill>
                  <a:srgbClr val="FFFF00"/>
                </a:solidFill>
                <a:latin typeface="Courier" charset="0"/>
                <a:ea typeface="Courier" charset="0"/>
                <a:cs typeface="Courier" charset="0"/>
              </a:rPr>
              <a:t>import </a:t>
            </a:r>
            <a:r>
              <a:rPr lang="en-US" sz="3000" dirty="0" err="1">
                <a:solidFill>
                  <a:srgbClr val="FFFF00"/>
                </a:solidFill>
                <a:latin typeface="Courier" charset="0"/>
                <a:ea typeface="Courier" charset="0"/>
                <a:cs typeface="Courier" charset="0"/>
              </a:rPr>
              <a:t>urllib.request</a:t>
            </a:r>
            <a:r>
              <a:rPr lang="en-US" sz="3000" dirty="0">
                <a:solidFill>
                  <a:srgbClr val="FFFF00"/>
                </a:solidFill>
                <a:latin typeface="Courier" charset="0"/>
                <a:ea typeface="Courier" charset="0"/>
                <a:cs typeface="Courier" charset="0"/>
              </a:rPr>
              <a:t>, </a:t>
            </a:r>
            <a:r>
              <a:rPr lang="en-US" sz="3000" dirty="0" err="1">
                <a:solidFill>
                  <a:srgbClr val="FFFF00"/>
                </a:solidFill>
                <a:latin typeface="Courier" charset="0"/>
                <a:ea typeface="Courier" charset="0"/>
                <a:cs typeface="Courier" charset="0"/>
              </a:rPr>
              <a:t>urllib.parse</a:t>
            </a:r>
            <a:r>
              <a:rPr lang="en-US" sz="3000" dirty="0">
                <a:solidFill>
                  <a:srgbClr val="FFFF00"/>
                </a:solidFill>
                <a:latin typeface="Courier" charset="0"/>
                <a:ea typeface="Courier" charset="0"/>
                <a:cs typeface="Courier" charset="0"/>
              </a:rPr>
              <a:t>, </a:t>
            </a:r>
            <a:r>
              <a:rPr lang="en-US" sz="3000" dirty="0" err="1">
                <a:solidFill>
                  <a:srgbClr val="FFFF00"/>
                </a:solidFill>
                <a:latin typeface="Courier" charset="0"/>
                <a:ea typeface="Courier" charset="0"/>
                <a:cs typeface="Courier" charset="0"/>
              </a:rPr>
              <a:t>urllib.error</a:t>
            </a:r>
            <a:endParaRPr lang="en-US" sz="3000" dirty="0">
              <a:solidFill>
                <a:srgbClr val="FFFF00"/>
              </a:solidFill>
              <a:latin typeface="Courier" charset="0"/>
              <a:ea typeface="Courier" charset="0"/>
              <a:cs typeface="Courier" charset="0"/>
            </a:endParaRPr>
          </a:p>
          <a:p>
            <a:endParaRPr lang="en-US" sz="3000" dirty="0">
              <a:solidFill>
                <a:srgbClr val="FFFF00"/>
              </a:solidFill>
              <a:latin typeface="Courier" charset="0"/>
              <a:ea typeface="Courier" charset="0"/>
              <a:cs typeface="Courier" charset="0"/>
            </a:endParaRPr>
          </a:p>
          <a:p>
            <a:r>
              <a:rPr lang="en-US" sz="3000" dirty="0" err="1">
                <a:solidFill>
                  <a:srgbClr val="FFFF00"/>
                </a:solidFill>
                <a:latin typeface="Courier" charset="0"/>
                <a:ea typeface="Courier" charset="0"/>
                <a:cs typeface="Courier" charset="0"/>
              </a:rPr>
              <a:t>fhand</a:t>
            </a:r>
            <a:r>
              <a:rPr lang="en-US" sz="3000" dirty="0">
                <a:solidFill>
                  <a:srgbClr val="FFFF00"/>
                </a:solidFill>
                <a:latin typeface="Courier" charset="0"/>
                <a:ea typeface="Courier" charset="0"/>
                <a:cs typeface="Courier" charset="0"/>
              </a:rPr>
              <a:t> = </a:t>
            </a:r>
            <a:r>
              <a:rPr lang="en-US" sz="3000" dirty="0" err="1">
                <a:solidFill>
                  <a:srgbClr val="FFFF00"/>
                </a:solidFill>
                <a:latin typeface="Courier" charset="0"/>
                <a:ea typeface="Courier" charset="0"/>
                <a:cs typeface="Courier" charset="0"/>
              </a:rPr>
              <a:t>urllib.request.urlopen</a:t>
            </a:r>
            <a:r>
              <a:rPr lang="en-US" sz="3000" dirty="0">
                <a:solidFill>
                  <a:srgbClr val="FFFF00"/>
                </a:solidFill>
                <a:latin typeface="Courier" charset="0"/>
                <a:ea typeface="Courier" charset="0"/>
                <a:cs typeface="Courier" charset="0"/>
              </a:rPr>
              <a:t>('http://data.pr4e.org/</a:t>
            </a:r>
            <a:r>
              <a:rPr lang="en-US" sz="3000" dirty="0" err="1">
                <a:solidFill>
                  <a:srgbClr val="FFFF00"/>
                </a:solidFill>
                <a:latin typeface="Courier" charset="0"/>
                <a:ea typeface="Courier" charset="0"/>
                <a:cs typeface="Courier" charset="0"/>
              </a:rPr>
              <a:t>romeo.txt</a:t>
            </a:r>
            <a:r>
              <a:rPr lang="en-US" sz="3000" dirty="0">
                <a:solidFill>
                  <a:srgbClr val="FFFF00"/>
                </a:solidFill>
                <a:latin typeface="Courier" charset="0"/>
                <a:ea typeface="Courier" charset="0"/>
                <a:cs typeface="Courier" charset="0"/>
              </a:rPr>
              <a:t>')</a:t>
            </a:r>
          </a:p>
          <a:p>
            <a:r>
              <a:rPr lang="en-US" sz="3000" dirty="0">
                <a:solidFill>
                  <a:srgbClr val="FFFF00"/>
                </a:solidFill>
                <a:latin typeface="Courier" charset="0"/>
                <a:ea typeface="Courier" charset="0"/>
                <a:cs typeface="Courier" charset="0"/>
              </a:rPr>
              <a:t>for </a:t>
            </a:r>
            <a:r>
              <a:rPr lang="el-GR" sz="3000" dirty="0">
                <a:solidFill>
                  <a:srgbClr val="FFFF00"/>
                </a:solidFill>
                <a:latin typeface="Courier" charset="0"/>
                <a:ea typeface="Courier" charset="0"/>
                <a:cs typeface="Courier" charset="0"/>
              </a:rPr>
              <a:t>γραμμή</a:t>
            </a:r>
            <a:r>
              <a:rPr lang="en-US" sz="3000" dirty="0">
                <a:solidFill>
                  <a:srgbClr val="FFFF00"/>
                </a:solidFill>
                <a:latin typeface="Courier" charset="0"/>
                <a:ea typeface="Courier" charset="0"/>
                <a:cs typeface="Courier" charset="0"/>
              </a:rPr>
              <a:t> in </a:t>
            </a:r>
            <a:r>
              <a:rPr lang="en-US" sz="3000" dirty="0" err="1">
                <a:solidFill>
                  <a:srgbClr val="FFFF00"/>
                </a:solidFill>
                <a:latin typeface="Courier" charset="0"/>
                <a:ea typeface="Courier" charset="0"/>
                <a:cs typeface="Courier" charset="0"/>
              </a:rPr>
              <a:t>fhand</a:t>
            </a:r>
            <a:r>
              <a:rPr lang="en-US" sz="3000" dirty="0">
                <a:solidFill>
                  <a:srgbClr val="FFFF00"/>
                </a:solidFill>
                <a:latin typeface="Courier" charset="0"/>
                <a:ea typeface="Courier" charset="0"/>
                <a:cs typeface="Courier" charset="0"/>
              </a:rPr>
              <a:t>:</a:t>
            </a:r>
          </a:p>
          <a:p>
            <a:r>
              <a:rPr lang="en-US" sz="3000" dirty="0">
                <a:solidFill>
                  <a:srgbClr val="FFFF00"/>
                </a:solidFill>
                <a:latin typeface="Courier" charset="0"/>
                <a:ea typeface="Courier" charset="0"/>
                <a:cs typeface="Courier" charset="0"/>
              </a:rPr>
              <a:t>    print(</a:t>
            </a:r>
            <a:r>
              <a:rPr lang="el-GR" sz="3000" dirty="0">
                <a:solidFill>
                  <a:srgbClr val="FFFF00"/>
                </a:solidFill>
                <a:latin typeface="Courier" charset="0"/>
                <a:ea typeface="Courier" charset="0"/>
                <a:cs typeface="Courier" charset="0"/>
              </a:rPr>
              <a:t>γραμμή</a:t>
            </a:r>
            <a:r>
              <a:rPr lang="en-US" sz="3000" dirty="0">
                <a:solidFill>
                  <a:srgbClr val="FFFF00"/>
                </a:solidFill>
                <a:latin typeface="Courier" charset="0"/>
                <a:ea typeface="Courier" charset="0"/>
                <a:cs typeface="Courier" charset="0"/>
              </a:rPr>
              <a:t>.</a:t>
            </a:r>
            <a:r>
              <a:rPr lang="en-US" sz="3000" dirty="0">
                <a:solidFill>
                  <a:srgbClr val="FF40FF"/>
                </a:solidFill>
                <a:latin typeface="Courier" charset="0"/>
                <a:ea typeface="Courier" charset="0"/>
                <a:cs typeface="Courier" charset="0"/>
              </a:rPr>
              <a:t>decode()</a:t>
            </a:r>
            <a:r>
              <a:rPr lang="en-US" sz="3000" dirty="0">
                <a:solidFill>
                  <a:srgbClr val="FFFF00"/>
                </a:solidFill>
                <a:latin typeface="Courier" charset="0"/>
                <a:ea typeface="Courier" charset="0"/>
                <a:cs typeface="Courier" charset="0"/>
              </a:rPr>
              <a:t>.strip())</a:t>
            </a:r>
            <a:endParaRPr lang="en-US" sz="3000" u="none" strike="noStrike" cap="none" dirty="0">
              <a:solidFill>
                <a:srgbClr val="FFFF00"/>
              </a:solidFill>
              <a:latin typeface="Courier" charset="0"/>
              <a:ea typeface="Courier" charset="0"/>
              <a:cs typeface="Courier" charset="0"/>
              <a:sym typeface="Courier New"/>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Shape 691"/>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l-GR" sz="7600" u="none" strike="noStrike" cap="none" dirty="0">
                <a:solidFill>
                  <a:srgbClr val="FFD966"/>
                </a:solidFill>
                <a:latin typeface="Arial" charset="0"/>
                <a:ea typeface="Arial" charset="0"/>
                <a:cs typeface="Arial" charset="0"/>
                <a:sym typeface="Cabin"/>
              </a:rPr>
              <a:t>Όπως ένα Αρχείο</a:t>
            </a:r>
            <a:r>
              <a:rPr lang="en-US" sz="7600" u="none" strike="noStrike" cap="none" dirty="0">
                <a:solidFill>
                  <a:srgbClr val="FFD966"/>
                </a:solidFill>
                <a:latin typeface="Arial" charset="0"/>
                <a:ea typeface="Arial" charset="0"/>
                <a:cs typeface="Arial" charset="0"/>
                <a:sym typeface="Cabin"/>
              </a:rPr>
              <a:t>...</a:t>
            </a:r>
          </a:p>
        </p:txBody>
      </p:sp>
      <p:sp>
        <p:nvSpPr>
          <p:cNvPr id="692" name="Shape 692"/>
          <p:cNvSpPr txBox="1"/>
          <p:nvPr/>
        </p:nvSpPr>
        <p:spPr>
          <a:xfrm>
            <a:off x="577306" y="2901950"/>
            <a:ext cx="15678693" cy="4948133"/>
          </a:xfrm>
          <a:prstGeom prst="rect">
            <a:avLst/>
          </a:prstGeom>
          <a:noFill/>
          <a:ln>
            <a:noFill/>
          </a:ln>
        </p:spPr>
        <p:txBody>
          <a:bodyPr lIns="0" tIns="0" rIns="0" bIns="0" anchor="ctr" anchorCtr="0">
            <a:noAutofit/>
          </a:bodyPr>
          <a:lstStyle/>
          <a:p>
            <a:r>
              <a:rPr lang="en-US" sz="3000" dirty="0">
                <a:solidFill>
                  <a:srgbClr val="FF40FF"/>
                </a:solidFill>
                <a:latin typeface="Courier" charset="0"/>
                <a:ea typeface="Courier" charset="0"/>
                <a:cs typeface="Courier" charset="0"/>
              </a:rPr>
              <a:t>import </a:t>
            </a:r>
            <a:r>
              <a:rPr lang="en-US" sz="3000" dirty="0" err="1">
                <a:solidFill>
                  <a:srgbClr val="FF40FF"/>
                </a:solidFill>
                <a:latin typeface="Courier" charset="0"/>
                <a:ea typeface="Courier" charset="0"/>
                <a:cs typeface="Courier" charset="0"/>
              </a:rPr>
              <a:t>urllib.request</a:t>
            </a:r>
            <a:r>
              <a:rPr lang="en-US" sz="3000" dirty="0">
                <a:solidFill>
                  <a:srgbClr val="FF40FF"/>
                </a:solidFill>
                <a:latin typeface="Courier" charset="0"/>
                <a:ea typeface="Courier" charset="0"/>
                <a:cs typeface="Courier" charset="0"/>
              </a:rPr>
              <a:t>, </a:t>
            </a:r>
            <a:r>
              <a:rPr lang="en-US" sz="3000" dirty="0" err="1">
                <a:solidFill>
                  <a:srgbClr val="FF40FF"/>
                </a:solidFill>
                <a:latin typeface="Courier" charset="0"/>
                <a:ea typeface="Courier" charset="0"/>
                <a:cs typeface="Courier" charset="0"/>
              </a:rPr>
              <a:t>urllib.parse</a:t>
            </a:r>
            <a:r>
              <a:rPr lang="en-US" sz="3000" dirty="0">
                <a:solidFill>
                  <a:srgbClr val="FF40FF"/>
                </a:solidFill>
                <a:latin typeface="Courier" charset="0"/>
                <a:ea typeface="Courier" charset="0"/>
                <a:cs typeface="Courier" charset="0"/>
              </a:rPr>
              <a:t>, </a:t>
            </a:r>
            <a:r>
              <a:rPr lang="en-US" sz="3000" dirty="0" err="1">
                <a:solidFill>
                  <a:srgbClr val="FF40FF"/>
                </a:solidFill>
                <a:latin typeface="Courier" charset="0"/>
                <a:ea typeface="Courier" charset="0"/>
                <a:cs typeface="Courier" charset="0"/>
              </a:rPr>
              <a:t>urllib.error</a:t>
            </a:r>
            <a:endParaRPr lang="en-US" sz="3000" dirty="0">
              <a:solidFill>
                <a:srgbClr val="FF40FF"/>
              </a:solidFill>
              <a:latin typeface="Courier" charset="0"/>
              <a:ea typeface="Courier" charset="0"/>
              <a:cs typeface="Courier" charset="0"/>
            </a:endParaRPr>
          </a:p>
          <a:p>
            <a:endParaRPr lang="en-US" sz="3000" dirty="0">
              <a:solidFill>
                <a:srgbClr val="FF40FF"/>
              </a:solidFill>
              <a:latin typeface="Courier" charset="0"/>
              <a:ea typeface="Courier" charset="0"/>
              <a:cs typeface="Courier" charset="0"/>
            </a:endParaRPr>
          </a:p>
          <a:p>
            <a:r>
              <a:rPr lang="en-US" sz="3000" dirty="0" err="1">
                <a:solidFill>
                  <a:schemeClr val="bg1"/>
                </a:solidFill>
                <a:latin typeface="Courier" charset="0"/>
                <a:ea typeface="Courier" charset="0"/>
                <a:cs typeface="Courier" charset="0"/>
              </a:rPr>
              <a:t>fhand</a:t>
            </a:r>
            <a:r>
              <a:rPr lang="en-US" sz="3000" dirty="0">
                <a:solidFill>
                  <a:schemeClr val="bg1"/>
                </a:solidFill>
                <a:latin typeface="Courier" charset="0"/>
                <a:ea typeface="Courier" charset="0"/>
                <a:cs typeface="Courier" charset="0"/>
              </a:rPr>
              <a:t> = </a:t>
            </a:r>
            <a:r>
              <a:rPr lang="en-US" sz="3000" dirty="0" err="1">
                <a:solidFill>
                  <a:schemeClr val="bg1"/>
                </a:solidFill>
                <a:latin typeface="Courier" charset="0"/>
                <a:ea typeface="Courier" charset="0"/>
                <a:cs typeface="Courier" charset="0"/>
              </a:rPr>
              <a:t>urllib.request.urlopen</a:t>
            </a:r>
            <a:r>
              <a:rPr lang="en-US" sz="3000" dirty="0">
                <a:solidFill>
                  <a:schemeClr val="bg1"/>
                </a:solidFill>
                <a:latin typeface="Courier" charset="0"/>
                <a:ea typeface="Courier" charset="0"/>
                <a:cs typeface="Courier" charset="0"/>
              </a:rPr>
              <a:t>('http://data.pr4e.org/romeo.txt’)</a:t>
            </a:r>
          </a:p>
          <a:p>
            <a:endParaRPr lang="en-US" sz="3000" dirty="0">
              <a:solidFill>
                <a:srgbClr val="FF40FF"/>
              </a:solidFill>
              <a:latin typeface="Courier" charset="0"/>
              <a:ea typeface="Courier" charset="0"/>
              <a:cs typeface="Courier" charset="0"/>
            </a:endParaRPr>
          </a:p>
          <a:p>
            <a:r>
              <a:rPr lang="el-GR" sz="3000" dirty="0">
                <a:solidFill>
                  <a:srgbClr val="FF40FF"/>
                </a:solidFill>
                <a:latin typeface="Courier" charset="0"/>
                <a:ea typeface="Courier" charset="0"/>
                <a:cs typeface="Courier" charset="0"/>
              </a:rPr>
              <a:t>πλήθη</a:t>
            </a:r>
            <a:r>
              <a:rPr lang="en-US" sz="3000" dirty="0">
                <a:solidFill>
                  <a:srgbClr val="FF40FF"/>
                </a:solidFill>
                <a:latin typeface="Courier" charset="0"/>
                <a:ea typeface="Courier" charset="0"/>
                <a:cs typeface="Courier" charset="0"/>
              </a:rPr>
              <a:t> = </a:t>
            </a:r>
            <a:r>
              <a:rPr lang="en-US" sz="3000" dirty="0" err="1">
                <a:solidFill>
                  <a:srgbClr val="FF40FF"/>
                </a:solidFill>
                <a:latin typeface="Courier" charset="0"/>
                <a:ea typeface="Courier" charset="0"/>
                <a:cs typeface="Courier" charset="0"/>
              </a:rPr>
              <a:t>dict</a:t>
            </a:r>
            <a:r>
              <a:rPr lang="en-US" sz="3000" dirty="0">
                <a:solidFill>
                  <a:srgbClr val="FF40FF"/>
                </a:solidFill>
                <a:latin typeface="Courier" charset="0"/>
                <a:ea typeface="Courier" charset="0"/>
                <a:cs typeface="Courier" charset="0"/>
              </a:rPr>
              <a:t>()</a:t>
            </a:r>
          </a:p>
          <a:p>
            <a:r>
              <a:rPr lang="en-US" sz="3000" dirty="0">
                <a:solidFill>
                  <a:srgbClr val="FF40FF"/>
                </a:solidFill>
                <a:latin typeface="Courier" charset="0"/>
                <a:ea typeface="Courier" charset="0"/>
                <a:cs typeface="Courier" charset="0"/>
              </a:rPr>
              <a:t>for </a:t>
            </a:r>
            <a:r>
              <a:rPr lang="el-GR" sz="3000" dirty="0">
                <a:solidFill>
                  <a:srgbClr val="FF40FF"/>
                </a:solidFill>
                <a:latin typeface="Courier" charset="0"/>
                <a:ea typeface="Courier" charset="0"/>
                <a:cs typeface="Courier" charset="0"/>
              </a:rPr>
              <a:t>γραμμή</a:t>
            </a:r>
            <a:r>
              <a:rPr lang="en-US" sz="3000" dirty="0">
                <a:solidFill>
                  <a:srgbClr val="FF40FF"/>
                </a:solidFill>
                <a:latin typeface="Courier" charset="0"/>
                <a:ea typeface="Courier" charset="0"/>
                <a:cs typeface="Courier" charset="0"/>
              </a:rPr>
              <a:t> in </a:t>
            </a:r>
            <a:r>
              <a:rPr lang="en-US" sz="3000" dirty="0" err="1">
                <a:solidFill>
                  <a:srgbClr val="FF40FF"/>
                </a:solidFill>
                <a:latin typeface="Courier" charset="0"/>
                <a:ea typeface="Courier" charset="0"/>
                <a:cs typeface="Courier" charset="0"/>
              </a:rPr>
              <a:t>fhand</a:t>
            </a:r>
            <a:r>
              <a:rPr lang="en-US" sz="3000" dirty="0">
                <a:solidFill>
                  <a:srgbClr val="FF40FF"/>
                </a:solidFill>
                <a:latin typeface="Courier" charset="0"/>
                <a:ea typeface="Courier" charset="0"/>
                <a:cs typeface="Courier" charset="0"/>
              </a:rPr>
              <a:t>:</a:t>
            </a:r>
          </a:p>
          <a:p>
            <a:r>
              <a:rPr lang="en-US" sz="3000" dirty="0">
                <a:solidFill>
                  <a:srgbClr val="FF40FF"/>
                </a:solidFill>
                <a:latin typeface="Courier" charset="0"/>
                <a:ea typeface="Courier" charset="0"/>
                <a:cs typeface="Courier" charset="0"/>
              </a:rPr>
              <a:t>    </a:t>
            </a:r>
            <a:r>
              <a:rPr lang="el-GR" sz="3000" dirty="0">
                <a:solidFill>
                  <a:srgbClr val="FF40FF"/>
                </a:solidFill>
                <a:latin typeface="Courier" charset="0"/>
                <a:ea typeface="Courier" charset="0"/>
                <a:cs typeface="Courier" charset="0"/>
              </a:rPr>
              <a:t>λέξεις</a:t>
            </a:r>
            <a:r>
              <a:rPr lang="en-US" sz="3000" dirty="0">
                <a:solidFill>
                  <a:srgbClr val="FF40FF"/>
                </a:solidFill>
                <a:latin typeface="Courier" charset="0"/>
                <a:ea typeface="Courier" charset="0"/>
                <a:cs typeface="Courier" charset="0"/>
              </a:rPr>
              <a:t> = </a:t>
            </a:r>
            <a:r>
              <a:rPr lang="el-GR" sz="3000" dirty="0">
                <a:solidFill>
                  <a:srgbClr val="FF40FF"/>
                </a:solidFill>
                <a:latin typeface="Courier" charset="0"/>
                <a:ea typeface="Courier" charset="0"/>
                <a:cs typeface="Courier" charset="0"/>
              </a:rPr>
              <a:t>γραμμή</a:t>
            </a:r>
            <a:r>
              <a:rPr lang="en-US" sz="3000" dirty="0">
                <a:solidFill>
                  <a:srgbClr val="FF40FF"/>
                </a:solidFill>
                <a:latin typeface="Courier" charset="0"/>
                <a:ea typeface="Courier" charset="0"/>
                <a:cs typeface="Courier" charset="0"/>
              </a:rPr>
              <a:t>.</a:t>
            </a:r>
            <a:r>
              <a:rPr lang="en-US" sz="3000" dirty="0">
                <a:solidFill>
                  <a:srgbClr val="FFFF00"/>
                </a:solidFill>
                <a:latin typeface="Courier" charset="0"/>
                <a:ea typeface="Courier" charset="0"/>
                <a:cs typeface="Courier" charset="0"/>
              </a:rPr>
              <a:t>decode()</a:t>
            </a:r>
            <a:r>
              <a:rPr lang="en-US" sz="3000" dirty="0">
                <a:solidFill>
                  <a:srgbClr val="FF40FF"/>
                </a:solidFill>
                <a:latin typeface="Courier" charset="0"/>
                <a:ea typeface="Courier" charset="0"/>
                <a:cs typeface="Courier" charset="0"/>
              </a:rPr>
              <a:t>.split()</a:t>
            </a:r>
          </a:p>
          <a:p>
            <a:r>
              <a:rPr lang="en-US" sz="3000" dirty="0">
                <a:solidFill>
                  <a:srgbClr val="FF40FF"/>
                </a:solidFill>
                <a:latin typeface="Courier" charset="0"/>
                <a:ea typeface="Courier" charset="0"/>
                <a:cs typeface="Courier" charset="0"/>
              </a:rPr>
              <a:t>    for </a:t>
            </a:r>
            <a:r>
              <a:rPr lang="el-GR" sz="3000" dirty="0">
                <a:solidFill>
                  <a:srgbClr val="FF40FF"/>
                </a:solidFill>
                <a:latin typeface="Courier" charset="0"/>
                <a:ea typeface="Courier" charset="0"/>
                <a:cs typeface="Courier" charset="0"/>
              </a:rPr>
              <a:t>λέξη</a:t>
            </a:r>
            <a:r>
              <a:rPr lang="en-US" sz="3000" dirty="0">
                <a:solidFill>
                  <a:srgbClr val="FF40FF"/>
                </a:solidFill>
                <a:latin typeface="Courier" charset="0"/>
                <a:ea typeface="Courier" charset="0"/>
                <a:cs typeface="Courier" charset="0"/>
              </a:rPr>
              <a:t> in </a:t>
            </a:r>
            <a:r>
              <a:rPr lang="el-GR" sz="3000" dirty="0">
                <a:solidFill>
                  <a:srgbClr val="FF40FF"/>
                </a:solidFill>
                <a:latin typeface="Courier" charset="0"/>
                <a:ea typeface="Courier" charset="0"/>
                <a:cs typeface="Courier" charset="0"/>
              </a:rPr>
              <a:t>λέξεις</a:t>
            </a:r>
            <a:r>
              <a:rPr lang="en-US" sz="3000" dirty="0">
                <a:solidFill>
                  <a:srgbClr val="FF40FF"/>
                </a:solidFill>
                <a:latin typeface="Courier" charset="0"/>
                <a:ea typeface="Courier" charset="0"/>
                <a:cs typeface="Courier" charset="0"/>
              </a:rPr>
              <a:t>:</a:t>
            </a:r>
          </a:p>
          <a:p>
            <a:r>
              <a:rPr lang="el-GR" sz="3000" dirty="0">
                <a:solidFill>
                  <a:srgbClr val="FF40FF"/>
                </a:solidFill>
                <a:latin typeface="Courier" charset="0"/>
                <a:ea typeface="Courier" charset="0"/>
                <a:cs typeface="Courier" charset="0"/>
              </a:rPr>
              <a:t>       </a:t>
            </a:r>
            <a:r>
              <a:rPr lang="en-US" sz="3000" dirty="0">
                <a:solidFill>
                  <a:srgbClr val="FF40FF"/>
                </a:solidFill>
                <a:latin typeface="Courier" charset="0"/>
                <a:ea typeface="Courier" charset="0"/>
                <a:cs typeface="Courier" charset="0"/>
              </a:rPr>
              <a:t> </a:t>
            </a:r>
            <a:r>
              <a:rPr lang="el-GR" sz="3000" dirty="0">
                <a:solidFill>
                  <a:srgbClr val="FF40FF"/>
                </a:solidFill>
                <a:latin typeface="Courier" charset="0"/>
                <a:ea typeface="Courier" charset="0"/>
                <a:cs typeface="Courier" charset="0"/>
              </a:rPr>
              <a:t>πλήθη</a:t>
            </a:r>
            <a:r>
              <a:rPr lang="en-US" sz="3000" dirty="0">
                <a:solidFill>
                  <a:srgbClr val="FF40FF"/>
                </a:solidFill>
                <a:latin typeface="Courier" charset="0"/>
                <a:ea typeface="Courier" charset="0"/>
                <a:cs typeface="Courier" charset="0"/>
              </a:rPr>
              <a:t>[</a:t>
            </a:r>
            <a:r>
              <a:rPr lang="el-GR" sz="3000" dirty="0">
                <a:solidFill>
                  <a:srgbClr val="FF40FF"/>
                </a:solidFill>
                <a:latin typeface="Courier" charset="0"/>
                <a:ea typeface="Courier" charset="0"/>
                <a:cs typeface="Courier" charset="0"/>
              </a:rPr>
              <a:t>λέξη</a:t>
            </a:r>
            <a:r>
              <a:rPr lang="en-US" sz="3000" dirty="0">
                <a:solidFill>
                  <a:srgbClr val="FF40FF"/>
                </a:solidFill>
                <a:latin typeface="Courier" charset="0"/>
                <a:ea typeface="Courier" charset="0"/>
                <a:cs typeface="Courier" charset="0"/>
              </a:rPr>
              <a:t>] = </a:t>
            </a:r>
            <a:r>
              <a:rPr lang="el-GR" sz="3000" dirty="0">
                <a:solidFill>
                  <a:srgbClr val="FF40FF"/>
                </a:solidFill>
                <a:latin typeface="Courier" charset="0"/>
                <a:ea typeface="Courier" charset="0"/>
                <a:cs typeface="Courier" charset="0"/>
              </a:rPr>
              <a:t>πλήθη</a:t>
            </a:r>
            <a:r>
              <a:rPr lang="en-US" sz="3000" dirty="0">
                <a:solidFill>
                  <a:srgbClr val="FF40FF"/>
                </a:solidFill>
                <a:latin typeface="Courier" charset="0"/>
                <a:ea typeface="Courier" charset="0"/>
                <a:cs typeface="Courier" charset="0"/>
              </a:rPr>
              <a:t>.get(</a:t>
            </a:r>
            <a:r>
              <a:rPr lang="el-GR" sz="3000" dirty="0">
                <a:solidFill>
                  <a:srgbClr val="FF40FF"/>
                </a:solidFill>
                <a:latin typeface="Courier" charset="0"/>
                <a:ea typeface="Courier" charset="0"/>
                <a:cs typeface="Courier" charset="0"/>
              </a:rPr>
              <a:t>λέξη</a:t>
            </a:r>
            <a:r>
              <a:rPr lang="en-US" sz="3000" dirty="0">
                <a:solidFill>
                  <a:srgbClr val="FF40FF"/>
                </a:solidFill>
                <a:latin typeface="Courier" charset="0"/>
                <a:ea typeface="Courier" charset="0"/>
                <a:cs typeface="Courier" charset="0"/>
              </a:rPr>
              <a:t>, 0) + 1</a:t>
            </a:r>
          </a:p>
          <a:p>
            <a:r>
              <a:rPr lang="en-US" sz="3000" dirty="0">
                <a:solidFill>
                  <a:srgbClr val="FF40FF"/>
                </a:solidFill>
                <a:latin typeface="Courier" charset="0"/>
                <a:ea typeface="Courier" charset="0"/>
                <a:cs typeface="Courier" charset="0"/>
              </a:rPr>
              <a:t>print(</a:t>
            </a:r>
            <a:r>
              <a:rPr lang="el-GR" sz="3000" dirty="0">
                <a:solidFill>
                  <a:srgbClr val="FF40FF"/>
                </a:solidFill>
                <a:latin typeface="Courier" charset="0"/>
                <a:ea typeface="Courier" charset="0"/>
                <a:cs typeface="Courier" charset="0"/>
              </a:rPr>
              <a:t>πλήθη</a:t>
            </a:r>
            <a:r>
              <a:rPr lang="en-US" sz="3000" dirty="0">
                <a:solidFill>
                  <a:srgbClr val="FF40FF"/>
                </a:solidFill>
                <a:latin typeface="Courier" charset="0"/>
                <a:ea typeface="Courier" charset="0"/>
                <a:cs typeface="Courier" charset="0"/>
              </a:rPr>
              <a:t>)</a:t>
            </a:r>
            <a:endParaRPr lang="en-US" sz="3000" u="none" strike="noStrike" cap="none" dirty="0">
              <a:solidFill>
                <a:srgbClr val="FF40FF"/>
              </a:solidFill>
              <a:latin typeface="Courier" charset="0"/>
              <a:ea typeface="Courier" charset="0"/>
              <a:cs typeface="Courier" charset="0"/>
              <a:sym typeface="Courier New"/>
            </a:endParaRPr>
          </a:p>
        </p:txBody>
      </p:sp>
      <p:sp>
        <p:nvSpPr>
          <p:cNvPr id="693" name="Shape 693"/>
          <p:cNvSpPr txBox="1"/>
          <p:nvPr/>
        </p:nvSpPr>
        <p:spPr>
          <a:xfrm>
            <a:off x="13277502" y="7683600"/>
            <a:ext cx="2414699"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600" u="none" strike="noStrike" cap="none">
                <a:solidFill>
                  <a:schemeClr val="lt1"/>
                </a:solidFill>
                <a:latin typeface="Arial" charset="0"/>
                <a:ea typeface="Arial" charset="0"/>
                <a:cs typeface="Arial" charset="0"/>
                <a:sym typeface="Cabin"/>
              </a:rPr>
              <a:t>urlwords.py</a:t>
            </a:r>
            <a:r>
              <a:rPr lang="en-US" sz="3600" u="none" strike="noStrike" cap="none" dirty="0">
                <a:solidFill>
                  <a:schemeClr val="lt1"/>
                </a:solidFill>
                <a:latin typeface="Arial" charset="0"/>
                <a:ea typeface="Arial" charset="0"/>
                <a:cs typeface="Arial" charset="0"/>
                <a:sym typeface="Cabin"/>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cxnSp>
        <p:nvCxnSpPr>
          <p:cNvPr id="4" name="Straight Arrow Connector 3"/>
          <p:cNvCxnSpPr>
            <a:stCxn id="325" idx="3"/>
            <a:endCxn id="326" idx="1"/>
          </p:cNvCxnSpPr>
          <p:nvPr/>
        </p:nvCxnSpPr>
        <p:spPr>
          <a:xfrm>
            <a:off x="5473700" y="6167741"/>
            <a:ext cx="5473700" cy="0"/>
          </a:xfrm>
          <a:prstGeom prst="straightConnector1">
            <a:avLst/>
          </a:prstGeom>
          <a:ln w="63500">
            <a:solidFill>
              <a:srgbClr val="FFC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320" name="Shape 320"/>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7600" u="none" strike="noStrike" cap="none" dirty="0">
                <a:solidFill>
                  <a:srgbClr val="FFFFFF"/>
                </a:solidFill>
                <a:latin typeface="Arial" charset="0"/>
                <a:ea typeface="Arial" charset="0"/>
                <a:cs typeface="Arial" charset="0"/>
                <a:sym typeface="Cabin"/>
              </a:rPr>
              <a:t>Συνδέσεις </a:t>
            </a:r>
            <a:r>
              <a:rPr lang="en-US" sz="7600" u="none" strike="noStrike" cap="none" dirty="0">
                <a:solidFill>
                  <a:srgbClr val="FFFFFF"/>
                </a:solidFill>
                <a:latin typeface="Arial" charset="0"/>
                <a:ea typeface="Arial" charset="0"/>
                <a:cs typeface="Arial" charset="0"/>
                <a:sym typeface="Cabin"/>
              </a:rPr>
              <a:t>TCP /</a:t>
            </a:r>
            <a:r>
              <a:rPr lang="en-US" sz="7600" u="none" strike="noStrike" cap="none" dirty="0">
                <a:solidFill>
                  <a:srgbClr val="FFFF00"/>
                </a:solidFill>
                <a:latin typeface="Arial" charset="0"/>
                <a:ea typeface="Arial" charset="0"/>
                <a:cs typeface="Arial" charset="0"/>
                <a:sym typeface="Cabin"/>
              </a:rPr>
              <a:t> </a:t>
            </a:r>
            <a:r>
              <a:rPr lang="el-GR" sz="7600" u="none" strike="noStrike" cap="none" dirty="0">
                <a:solidFill>
                  <a:srgbClr val="FFD966"/>
                </a:solidFill>
                <a:latin typeface="Arial" charset="0"/>
                <a:ea typeface="Arial" charset="0"/>
                <a:cs typeface="Arial" charset="0"/>
                <a:sym typeface="Cabin"/>
              </a:rPr>
              <a:t>Υποδοχές</a:t>
            </a:r>
            <a:endParaRPr lang="en-US" sz="7600" u="none" strike="noStrike" cap="none" dirty="0">
              <a:solidFill>
                <a:srgbClr val="FFD966"/>
              </a:solidFill>
              <a:latin typeface="Arial" charset="0"/>
              <a:ea typeface="Arial" charset="0"/>
              <a:cs typeface="Arial" charset="0"/>
              <a:sym typeface="Cabin"/>
            </a:endParaRPr>
          </a:p>
        </p:txBody>
      </p:sp>
      <p:sp>
        <p:nvSpPr>
          <p:cNvPr id="321" name="Shape 321"/>
          <p:cNvSpPr txBox="1"/>
          <p:nvPr/>
        </p:nvSpPr>
        <p:spPr>
          <a:xfrm>
            <a:off x="3685901" y="7642626"/>
            <a:ext cx="9547499"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000" u="sng" strike="noStrike" cap="none" dirty="0">
                <a:solidFill>
                  <a:srgbClr val="FFFF00"/>
                </a:solidFill>
                <a:latin typeface="Arial" charset="0"/>
                <a:ea typeface="Arial" charset="0"/>
                <a:cs typeface="Arial" charset="0"/>
                <a:sym typeface="Cabin"/>
                <a:hlinkClick r:id="rId3"/>
              </a:rPr>
              <a:t>http://en.wikipedia.org/wiki/Internet_socket</a:t>
            </a:r>
          </a:p>
        </p:txBody>
      </p:sp>
      <p:sp>
        <p:nvSpPr>
          <p:cNvPr id="322" name="Shape 322"/>
          <p:cNvSpPr txBox="1"/>
          <p:nvPr/>
        </p:nvSpPr>
        <p:spPr>
          <a:xfrm>
            <a:off x="1490475" y="2539900"/>
            <a:ext cx="13369500" cy="2403724"/>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3600" dirty="0">
                <a:solidFill>
                  <a:schemeClr val="lt1"/>
                </a:solidFill>
                <a:latin typeface="Arial" charset="0"/>
                <a:ea typeface="Arial" charset="0"/>
                <a:cs typeface="Arial" charset="0"/>
                <a:sym typeface="Cabin"/>
              </a:rPr>
              <a:t>«Στη δικτύωση υπολογιστών, μια </a:t>
            </a:r>
            <a:r>
              <a:rPr lang="el-GR" sz="3600" dirty="0">
                <a:solidFill>
                  <a:srgbClr val="FFFF00"/>
                </a:solidFill>
                <a:latin typeface="Arial" charset="0"/>
                <a:cs typeface="Arial" charset="0"/>
                <a:sym typeface="Cabin"/>
              </a:rPr>
              <a:t>υποδοχή</a:t>
            </a:r>
            <a:r>
              <a:rPr lang="el-GR" sz="3600" dirty="0">
                <a:solidFill>
                  <a:schemeClr val="lt1"/>
                </a:solidFill>
                <a:latin typeface="Arial" charset="0"/>
                <a:ea typeface="Arial" charset="0"/>
                <a:cs typeface="Arial" charset="0"/>
                <a:sym typeface="Cabin"/>
              </a:rPr>
              <a:t> Internet ή μια </a:t>
            </a:r>
            <a:r>
              <a:rPr lang="el-GR" sz="3600" dirty="0">
                <a:solidFill>
                  <a:srgbClr val="FFFF00"/>
                </a:solidFill>
                <a:latin typeface="Arial" charset="0"/>
                <a:cs typeface="Arial" charset="0"/>
                <a:sym typeface="Cabin"/>
              </a:rPr>
              <a:t>υποδοχή</a:t>
            </a:r>
            <a:r>
              <a:rPr lang="el-GR" sz="3600" dirty="0">
                <a:solidFill>
                  <a:schemeClr val="lt1"/>
                </a:solidFill>
                <a:latin typeface="Arial" charset="0"/>
                <a:ea typeface="Arial" charset="0"/>
                <a:cs typeface="Arial" charset="0"/>
                <a:sym typeface="Cabin"/>
              </a:rPr>
              <a:t> δικτύου είναι ένα τελικό σημείο μιας αμφίδρομης </a:t>
            </a:r>
            <a:r>
              <a:rPr lang="el-GR" sz="3600" dirty="0">
                <a:solidFill>
                  <a:srgbClr val="00FFFF"/>
                </a:solidFill>
                <a:latin typeface="Arial" charset="0"/>
                <a:cs typeface="Arial" charset="0"/>
                <a:sym typeface="Cabin"/>
              </a:rPr>
              <a:t>διεργασίας</a:t>
            </a:r>
            <a:r>
              <a:rPr lang="el-GR" sz="3600" dirty="0">
                <a:solidFill>
                  <a:schemeClr val="lt1"/>
                </a:solidFill>
                <a:latin typeface="Arial" charset="0"/>
                <a:ea typeface="Arial" charset="0"/>
                <a:cs typeface="Arial" charset="0"/>
                <a:sym typeface="Cabin"/>
              </a:rPr>
              <a:t> ροής επικοινωνιών σε ένα δίκτυο υπολογιστών που βασίζεται σε Πρωτόκολλο </a:t>
            </a:r>
            <a:r>
              <a:rPr lang="el-GR" sz="3600" dirty="0">
                <a:solidFill>
                  <a:srgbClr val="E06666"/>
                </a:solidFill>
                <a:latin typeface="Arial" charset="0"/>
                <a:cs typeface="Arial" charset="0"/>
                <a:sym typeface="Cabin"/>
              </a:rPr>
              <a:t>Διαδικτύου</a:t>
            </a:r>
            <a:r>
              <a:rPr lang="el-GR" sz="3600" dirty="0">
                <a:solidFill>
                  <a:schemeClr val="lt1"/>
                </a:solidFill>
                <a:latin typeface="Arial" charset="0"/>
                <a:ea typeface="Arial" charset="0"/>
                <a:cs typeface="Arial" charset="0"/>
                <a:sym typeface="Cabin"/>
              </a:rPr>
              <a:t>, όπως το </a:t>
            </a:r>
            <a:r>
              <a:rPr lang="el-GR" sz="3600" dirty="0">
                <a:solidFill>
                  <a:srgbClr val="E06666"/>
                </a:solidFill>
                <a:latin typeface="Arial" charset="0"/>
                <a:cs typeface="Arial" charset="0"/>
                <a:sym typeface="Cabin"/>
              </a:rPr>
              <a:t>Διαδίκτυο</a:t>
            </a:r>
            <a:r>
              <a:rPr lang="el-GR" sz="3600" dirty="0">
                <a:solidFill>
                  <a:schemeClr val="bg1"/>
                </a:solidFill>
                <a:latin typeface="Arial" charset="0"/>
                <a:cs typeface="Arial" charset="0"/>
                <a:sym typeface="Cabin"/>
              </a:rPr>
              <a:t>»</a:t>
            </a:r>
            <a:endParaRPr lang="en-US" sz="3600" dirty="0">
              <a:solidFill>
                <a:schemeClr val="bg1"/>
              </a:solidFill>
              <a:latin typeface="Arial" charset="0"/>
              <a:ea typeface="Arial" charset="0"/>
              <a:cs typeface="Arial" charset="0"/>
              <a:sym typeface="Cabin"/>
            </a:endParaRPr>
          </a:p>
        </p:txBody>
      </p:sp>
      <p:pic>
        <p:nvPicPr>
          <p:cNvPr id="323" name="Shape 323"/>
          <p:cNvPicPr preferRelativeResize="0"/>
          <p:nvPr/>
        </p:nvPicPr>
        <p:blipFill rotWithShape="1">
          <a:blip r:embed="rId4">
            <a:alphaModFix/>
          </a:blip>
          <a:srcRect/>
          <a:stretch/>
        </p:blipFill>
        <p:spPr>
          <a:xfrm>
            <a:off x="6342062" y="5272756"/>
            <a:ext cx="3600599" cy="1789968"/>
          </a:xfrm>
          <a:prstGeom prst="rect">
            <a:avLst/>
          </a:prstGeom>
          <a:noFill/>
          <a:ln>
            <a:noFill/>
          </a:ln>
        </p:spPr>
      </p:pic>
      <p:sp>
        <p:nvSpPr>
          <p:cNvPr id="324" name="Shape 324"/>
          <p:cNvSpPr txBox="1"/>
          <p:nvPr/>
        </p:nvSpPr>
        <p:spPr>
          <a:xfrm>
            <a:off x="6842238" y="5892376"/>
            <a:ext cx="2767217" cy="55072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00"/>
              </a:buClr>
              <a:buSzPct val="25000"/>
              <a:buFont typeface="Cabin"/>
              <a:buNone/>
            </a:pPr>
            <a:r>
              <a:rPr lang="el-GR" sz="5000" u="none" strike="noStrike" cap="none" dirty="0">
                <a:solidFill>
                  <a:srgbClr val="FF0000"/>
                </a:solidFill>
                <a:latin typeface="Arial" charset="0"/>
                <a:ea typeface="Arial" charset="0"/>
                <a:cs typeface="Arial" charset="0"/>
                <a:sym typeface="Cabin"/>
              </a:rPr>
              <a:t>Διαδίκτυο</a:t>
            </a:r>
            <a:endParaRPr lang="en-US" sz="5000" u="none" strike="noStrike" cap="none" dirty="0">
              <a:solidFill>
                <a:srgbClr val="FF0000"/>
              </a:solidFill>
              <a:latin typeface="Arial" charset="0"/>
              <a:ea typeface="Arial" charset="0"/>
              <a:cs typeface="Arial" charset="0"/>
              <a:sym typeface="Cabin"/>
            </a:endParaRPr>
          </a:p>
        </p:txBody>
      </p:sp>
      <p:sp>
        <p:nvSpPr>
          <p:cNvPr id="325" name="Shape 325"/>
          <p:cNvSpPr/>
          <p:nvPr/>
        </p:nvSpPr>
        <p:spPr>
          <a:xfrm>
            <a:off x="3187700" y="5312475"/>
            <a:ext cx="2286000" cy="1710531"/>
          </a:xfrm>
          <a:prstGeom prst="roundRect">
            <a:avLst>
              <a:gd name="adj" fmla="val 1800"/>
            </a:avLst>
          </a:prstGeom>
          <a:solidFill>
            <a:srgbClr val="CCCCCC"/>
          </a:solidFill>
          <a:ln>
            <a:noFill/>
          </a:ln>
        </p:spPr>
        <p:txBody>
          <a:bodyPr lIns="0" tIns="0" rIns="0" bIns="0" anchor="ctr" anchorCtr="0">
            <a:noAutofit/>
          </a:bodyPr>
          <a:lstStyle/>
          <a:p>
            <a:pPr marL="0" marR="0" lvl="0" indent="0" algn="ctr" rtl="0">
              <a:lnSpc>
                <a:spcPct val="100000"/>
              </a:lnSpc>
              <a:spcBef>
                <a:spcPts val="0"/>
              </a:spcBef>
              <a:spcAft>
                <a:spcPts val="0"/>
              </a:spcAft>
              <a:buClr>
                <a:srgbClr val="0000FF"/>
              </a:buClr>
              <a:buSzPct val="25000"/>
              <a:buFont typeface="Cabin"/>
              <a:buNone/>
            </a:pPr>
            <a:r>
              <a:rPr lang="el-GR" sz="3900" u="none" strike="noStrike" cap="none" dirty="0">
                <a:solidFill>
                  <a:srgbClr val="0000FF"/>
                </a:solidFill>
                <a:latin typeface="Arial" charset="0"/>
                <a:ea typeface="Arial" charset="0"/>
                <a:cs typeface="Arial" charset="0"/>
                <a:sym typeface="Cabin"/>
              </a:rPr>
              <a:t>Διεργασία</a:t>
            </a:r>
            <a:endParaRPr lang="en-US" sz="3900" u="none" strike="noStrike" cap="none" dirty="0">
              <a:solidFill>
                <a:srgbClr val="0000FF"/>
              </a:solidFill>
              <a:latin typeface="Arial" charset="0"/>
              <a:ea typeface="Arial" charset="0"/>
              <a:cs typeface="Arial" charset="0"/>
              <a:sym typeface="Cabin"/>
            </a:endParaRPr>
          </a:p>
        </p:txBody>
      </p:sp>
      <p:sp>
        <p:nvSpPr>
          <p:cNvPr id="326" name="Shape 326"/>
          <p:cNvSpPr/>
          <p:nvPr/>
        </p:nvSpPr>
        <p:spPr>
          <a:xfrm>
            <a:off x="10947400" y="5312475"/>
            <a:ext cx="2286000" cy="1710531"/>
          </a:xfrm>
          <a:prstGeom prst="roundRect">
            <a:avLst>
              <a:gd name="adj" fmla="val 1800"/>
            </a:avLst>
          </a:prstGeom>
          <a:solidFill>
            <a:srgbClr val="CCCCCC"/>
          </a:solidFill>
          <a:ln>
            <a:noFill/>
          </a:ln>
        </p:spPr>
        <p:txBody>
          <a:bodyPr lIns="0" tIns="0" rIns="0" bIns="0" anchor="ctr" anchorCtr="0">
            <a:noAutofit/>
          </a:bodyPr>
          <a:lstStyle/>
          <a:p>
            <a:pPr marL="0" marR="0" lvl="0" indent="0" algn="ctr" rtl="0">
              <a:lnSpc>
                <a:spcPct val="100000"/>
              </a:lnSpc>
              <a:spcBef>
                <a:spcPts val="0"/>
              </a:spcBef>
              <a:spcAft>
                <a:spcPts val="0"/>
              </a:spcAft>
              <a:buClr>
                <a:srgbClr val="0000FF"/>
              </a:buClr>
              <a:buSzPct val="25000"/>
              <a:buFont typeface="Cabin"/>
              <a:buNone/>
            </a:pPr>
            <a:r>
              <a:rPr lang="el-GR" sz="3900" u="none" strike="noStrike" cap="none" dirty="0">
                <a:solidFill>
                  <a:srgbClr val="0000FF"/>
                </a:solidFill>
                <a:latin typeface="Arial" charset="0"/>
                <a:ea typeface="Arial" charset="0"/>
                <a:cs typeface="Arial" charset="0"/>
                <a:sym typeface="Cabin"/>
              </a:rPr>
              <a:t>Διεργασία</a:t>
            </a:r>
            <a:endParaRPr lang="en-US" sz="3900" u="none" strike="noStrike" cap="none" dirty="0">
              <a:solidFill>
                <a:srgbClr val="0000FF"/>
              </a:solidFill>
              <a:latin typeface="Arial" charset="0"/>
              <a:ea typeface="Arial" charset="0"/>
              <a:cs typeface="Arial" charset="0"/>
              <a:sym typeface="Cabin"/>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Shape 698"/>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l-GR" sz="7600" u="none" strike="noStrike" cap="none" dirty="0">
                <a:solidFill>
                  <a:srgbClr val="FFD966"/>
                </a:solidFill>
                <a:latin typeface="Arial" charset="0"/>
                <a:ea typeface="Arial" charset="0"/>
                <a:cs typeface="Arial" charset="0"/>
                <a:sym typeface="Cabin"/>
              </a:rPr>
              <a:t>Διαβάζοντας Ιστοσελίδες</a:t>
            </a:r>
            <a:endParaRPr lang="en-US" sz="7600" u="none" strike="noStrike" cap="none" dirty="0">
              <a:solidFill>
                <a:srgbClr val="FFD966"/>
              </a:solidFill>
              <a:latin typeface="Arial" charset="0"/>
              <a:ea typeface="Arial" charset="0"/>
              <a:cs typeface="Arial" charset="0"/>
              <a:sym typeface="Cabin"/>
            </a:endParaRPr>
          </a:p>
        </p:txBody>
      </p:sp>
      <p:sp>
        <p:nvSpPr>
          <p:cNvPr id="699" name="Shape 699"/>
          <p:cNvSpPr txBox="1"/>
          <p:nvPr/>
        </p:nvSpPr>
        <p:spPr>
          <a:xfrm>
            <a:off x="546100" y="2539899"/>
            <a:ext cx="15557500" cy="2451100"/>
          </a:xfrm>
          <a:prstGeom prst="rect">
            <a:avLst/>
          </a:prstGeom>
          <a:noFill/>
          <a:ln>
            <a:noFill/>
          </a:ln>
        </p:spPr>
        <p:txBody>
          <a:bodyPr lIns="0" tIns="0" rIns="0" bIns="0" anchor="ctr" anchorCtr="0">
            <a:noAutofit/>
          </a:bodyPr>
          <a:lstStyle/>
          <a:p>
            <a:r>
              <a:rPr lang="en-US" sz="2800" dirty="0">
                <a:solidFill>
                  <a:srgbClr val="FFFF00"/>
                </a:solidFill>
                <a:latin typeface="Courier" charset="0"/>
                <a:ea typeface="Courier" charset="0"/>
                <a:cs typeface="Courier" charset="0"/>
              </a:rPr>
              <a:t>import </a:t>
            </a:r>
            <a:r>
              <a:rPr lang="en-US" sz="2800" dirty="0" err="1">
                <a:solidFill>
                  <a:srgbClr val="FFFF00"/>
                </a:solidFill>
                <a:latin typeface="Courier" charset="0"/>
                <a:ea typeface="Courier" charset="0"/>
                <a:cs typeface="Courier" charset="0"/>
              </a:rPr>
              <a:t>urllib.request</a:t>
            </a:r>
            <a:r>
              <a:rPr lang="en-US" sz="2800" dirty="0">
                <a:solidFill>
                  <a:srgbClr val="FFFF00"/>
                </a:solidFill>
                <a:latin typeface="Courier" charset="0"/>
                <a:ea typeface="Courier" charset="0"/>
                <a:cs typeface="Courier" charset="0"/>
              </a:rPr>
              <a:t>, </a:t>
            </a:r>
            <a:r>
              <a:rPr lang="en-US" sz="2800" dirty="0" err="1">
                <a:solidFill>
                  <a:srgbClr val="FFFF00"/>
                </a:solidFill>
                <a:latin typeface="Courier" charset="0"/>
                <a:ea typeface="Courier" charset="0"/>
                <a:cs typeface="Courier" charset="0"/>
              </a:rPr>
              <a:t>urllib.parse</a:t>
            </a:r>
            <a:r>
              <a:rPr lang="en-US" sz="2800" dirty="0">
                <a:solidFill>
                  <a:srgbClr val="FFFF00"/>
                </a:solidFill>
                <a:latin typeface="Courier" charset="0"/>
                <a:ea typeface="Courier" charset="0"/>
                <a:cs typeface="Courier" charset="0"/>
              </a:rPr>
              <a:t>, </a:t>
            </a:r>
            <a:r>
              <a:rPr lang="en-US" sz="2800" dirty="0" err="1">
                <a:solidFill>
                  <a:srgbClr val="FFFF00"/>
                </a:solidFill>
                <a:latin typeface="Courier" charset="0"/>
                <a:ea typeface="Courier" charset="0"/>
                <a:cs typeface="Courier" charset="0"/>
              </a:rPr>
              <a:t>urllib.error</a:t>
            </a:r>
            <a:endParaRPr lang="en-US" sz="2800" dirty="0">
              <a:solidFill>
                <a:srgbClr val="FFFF00"/>
              </a:solidFill>
              <a:latin typeface="Courier" charset="0"/>
              <a:ea typeface="Courier" charset="0"/>
              <a:cs typeface="Courier" charset="0"/>
            </a:endParaRPr>
          </a:p>
          <a:p>
            <a:endParaRPr lang="en-US" sz="2800" dirty="0">
              <a:solidFill>
                <a:srgbClr val="FFFF00"/>
              </a:solidFill>
              <a:latin typeface="Courier" charset="0"/>
              <a:ea typeface="Courier" charset="0"/>
              <a:cs typeface="Courier" charset="0"/>
            </a:endParaRPr>
          </a:p>
          <a:p>
            <a:r>
              <a:rPr lang="en-US" sz="2800" dirty="0" err="1">
                <a:solidFill>
                  <a:srgbClr val="FFFF00"/>
                </a:solidFill>
                <a:latin typeface="Courier" charset="0"/>
                <a:ea typeface="Courier" charset="0"/>
                <a:cs typeface="Courier" charset="0"/>
              </a:rPr>
              <a:t>fhand</a:t>
            </a:r>
            <a:r>
              <a:rPr lang="en-US" sz="2800" dirty="0">
                <a:solidFill>
                  <a:srgbClr val="FFFF00"/>
                </a:solidFill>
                <a:latin typeface="Courier" charset="0"/>
                <a:ea typeface="Courier" charset="0"/>
                <a:cs typeface="Courier" charset="0"/>
              </a:rPr>
              <a:t> = </a:t>
            </a:r>
            <a:r>
              <a:rPr lang="en-US" sz="2800" dirty="0" err="1">
                <a:solidFill>
                  <a:srgbClr val="FFFF00"/>
                </a:solidFill>
                <a:latin typeface="Courier" charset="0"/>
                <a:ea typeface="Courier" charset="0"/>
                <a:cs typeface="Courier" charset="0"/>
              </a:rPr>
              <a:t>urllib.request.urlopen</a:t>
            </a:r>
            <a:r>
              <a:rPr lang="en-US" sz="2800" dirty="0">
                <a:solidFill>
                  <a:srgbClr val="FFFF00"/>
                </a:solidFill>
                <a:latin typeface="Courier" charset="0"/>
                <a:ea typeface="Courier" charset="0"/>
                <a:cs typeface="Courier" charset="0"/>
              </a:rPr>
              <a:t>('http://</a:t>
            </a:r>
            <a:r>
              <a:rPr lang="en-US" sz="2800" dirty="0" err="1">
                <a:solidFill>
                  <a:srgbClr val="FFFF00"/>
                </a:solidFill>
                <a:latin typeface="Courier" charset="0"/>
                <a:ea typeface="Courier" charset="0"/>
                <a:cs typeface="Courier" charset="0"/>
              </a:rPr>
              <a:t>www.dr-chuck.com</a:t>
            </a:r>
            <a:r>
              <a:rPr lang="en-US" sz="2800" dirty="0">
                <a:solidFill>
                  <a:srgbClr val="FFFF00"/>
                </a:solidFill>
                <a:latin typeface="Courier" charset="0"/>
                <a:ea typeface="Courier" charset="0"/>
                <a:cs typeface="Courier" charset="0"/>
              </a:rPr>
              <a:t>/page1.htm')</a:t>
            </a:r>
          </a:p>
          <a:p>
            <a:r>
              <a:rPr lang="en-US" sz="2800" dirty="0">
                <a:solidFill>
                  <a:srgbClr val="FFFF00"/>
                </a:solidFill>
                <a:latin typeface="Courier" charset="0"/>
                <a:ea typeface="Courier" charset="0"/>
                <a:cs typeface="Courier" charset="0"/>
              </a:rPr>
              <a:t>for line in </a:t>
            </a:r>
            <a:r>
              <a:rPr lang="en-US" sz="2800" dirty="0" err="1">
                <a:solidFill>
                  <a:srgbClr val="FFFF00"/>
                </a:solidFill>
                <a:latin typeface="Courier" charset="0"/>
                <a:ea typeface="Courier" charset="0"/>
                <a:cs typeface="Courier" charset="0"/>
              </a:rPr>
              <a:t>fhand</a:t>
            </a:r>
            <a:r>
              <a:rPr lang="en-US" sz="2800" dirty="0">
                <a:solidFill>
                  <a:srgbClr val="FFFF00"/>
                </a:solidFill>
                <a:latin typeface="Courier" charset="0"/>
                <a:ea typeface="Courier" charset="0"/>
                <a:cs typeface="Courier" charset="0"/>
              </a:rPr>
              <a:t>:</a:t>
            </a:r>
          </a:p>
          <a:p>
            <a:r>
              <a:rPr lang="en-US" sz="2800" dirty="0">
                <a:solidFill>
                  <a:srgbClr val="FFFF00"/>
                </a:solidFill>
                <a:latin typeface="Courier" charset="0"/>
                <a:ea typeface="Courier" charset="0"/>
                <a:cs typeface="Courier" charset="0"/>
              </a:rPr>
              <a:t>    print(</a:t>
            </a:r>
            <a:r>
              <a:rPr lang="en-US" sz="2800" dirty="0" err="1">
                <a:solidFill>
                  <a:srgbClr val="FFFF00"/>
                </a:solidFill>
                <a:latin typeface="Courier" charset="0"/>
                <a:ea typeface="Courier" charset="0"/>
                <a:cs typeface="Courier" charset="0"/>
              </a:rPr>
              <a:t>line.</a:t>
            </a:r>
            <a:r>
              <a:rPr lang="en-US" sz="2800" dirty="0" err="1">
                <a:solidFill>
                  <a:srgbClr val="FF40FF"/>
                </a:solidFill>
                <a:latin typeface="Courier" charset="0"/>
                <a:ea typeface="Courier" charset="0"/>
                <a:cs typeface="Courier" charset="0"/>
              </a:rPr>
              <a:t>decode</a:t>
            </a:r>
            <a:r>
              <a:rPr lang="en-US" sz="2800" dirty="0">
                <a:solidFill>
                  <a:srgbClr val="FF40FF"/>
                </a:solidFill>
                <a:latin typeface="Courier" charset="0"/>
                <a:ea typeface="Courier" charset="0"/>
                <a:cs typeface="Courier" charset="0"/>
              </a:rPr>
              <a:t>()</a:t>
            </a:r>
            <a:r>
              <a:rPr lang="en-US" sz="2800" dirty="0">
                <a:solidFill>
                  <a:srgbClr val="FFFF00"/>
                </a:solidFill>
                <a:latin typeface="Courier" charset="0"/>
                <a:ea typeface="Courier" charset="0"/>
                <a:cs typeface="Courier" charset="0"/>
              </a:rPr>
              <a:t>.strip())</a:t>
            </a:r>
            <a:endParaRPr lang="en-US" sz="2800" u="none" strike="noStrike" cap="none" dirty="0">
              <a:solidFill>
                <a:srgbClr val="FFFF00"/>
              </a:solidFill>
              <a:latin typeface="Courier" charset="0"/>
              <a:ea typeface="Courier" charset="0"/>
              <a:cs typeface="Courier" charset="0"/>
              <a:sym typeface="Courier New"/>
            </a:endParaRPr>
          </a:p>
        </p:txBody>
      </p:sp>
      <p:sp>
        <p:nvSpPr>
          <p:cNvPr id="700" name="Shape 700"/>
          <p:cNvSpPr txBox="1"/>
          <p:nvPr/>
        </p:nvSpPr>
        <p:spPr>
          <a:xfrm>
            <a:off x="2740165" y="5397499"/>
            <a:ext cx="12055499" cy="254005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FF00"/>
              </a:buClr>
              <a:buSzPct val="25000"/>
              <a:buFont typeface="Courier New"/>
              <a:buNone/>
            </a:pPr>
            <a:r>
              <a:rPr lang="en-US" sz="3300" i="0" u="none" strike="noStrike" cap="none" dirty="0">
                <a:solidFill>
                  <a:srgbClr val="00FF00"/>
                </a:solidFill>
                <a:latin typeface="Courier"/>
                <a:ea typeface="Courier New"/>
                <a:cs typeface="Courier"/>
                <a:sym typeface="Courier New"/>
              </a:rPr>
              <a:t>&lt;h1&gt;The First Page&lt;/h1&gt;</a:t>
            </a:r>
          </a:p>
          <a:p>
            <a:pPr marL="0" marR="0" lvl="0" indent="0" algn="l" rtl="0">
              <a:lnSpc>
                <a:spcPct val="100000"/>
              </a:lnSpc>
              <a:spcBef>
                <a:spcPts val="0"/>
              </a:spcBef>
              <a:spcAft>
                <a:spcPts val="0"/>
              </a:spcAft>
              <a:buClr>
                <a:srgbClr val="00FF00"/>
              </a:buClr>
              <a:buSzPct val="25000"/>
              <a:buFont typeface="Courier New"/>
              <a:buNone/>
            </a:pPr>
            <a:r>
              <a:rPr lang="en-US" sz="3300" i="0" u="none" strike="noStrike" cap="none" dirty="0">
                <a:solidFill>
                  <a:srgbClr val="00FF00"/>
                </a:solidFill>
                <a:latin typeface="Courier"/>
                <a:ea typeface="Courier New"/>
                <a:cs typeface="Courier"/>
                <a:sym typeface="Courier New"/>
              </a:rPr>
              <a:t>&lt;p&gt;If you like, you can switch to the &lt;a </a:t>
            </a:r>
            <a:r>
              <a:rPr lang="en-US" sz="3300" i="0" u="none" strike="noStrike" cap="none" dirty="0" err="1">
                <a:solidFill>
                  <a:srgbClr val="00FF00"/>
                </a:solidFill>
                <a:latin typeface="Courier"/>
                <a:ea typeface="Courier New"/>
                <a:cs typeface="Courier"/>
                <a:sym typeface="Courier New"/>
              </a:rPr>
              <a:t>href</a:t>
            </a:r>
            <a:r>
              <a:rPr lang="en-US" sz="3300" i="0" u="none" strike="noStrike" cap="none" dirty="0">
                <a:solidFill>
                  <a:srgbClr val="00FF00"/>
                </a:solidFill>
                <a:latin typeface="Courier"/>
                <a:ea typeface="Courier New"/>
                <a:cs typeface="Courier"/>
                <a:sym typeface="Courier New"/>
              </a:rPr>
              <a:t>="http://</a:t>
            </a:r>
            <a:r>
              <a:rPr lang="en-US" sz="3300" i="0" u="none" strike="noStrike" cap="none" dirty="0" err="1">
                <a:solidFill>
                  <a:srgbClr val="00FF00"/>
                </a:solidFill>
                <a:latin typeface="Courier"/>
                <a:ea typeface="Courier New"/>
                <a:cs typeface="Courier"/>
                <a:sym typeface="Courier New"/>
              </a:rPr>
              <a:t>www.dr-chuck.com</a:t>
            </a:r>
            <a:r>
              <a:rPr lang="en-US" sz="3300" i="0" u="none" strike="noStrike" cap="none" dirty="0">
                <a:solidFill>
                  <a:srgbClr val="00FF00"/>
                </a:solidFill>
                <a:latin typeface="Courier"/>
                <a:ea typeface="Courier New"/>
                <a:cs typeface="Courier"/>
                <a:sym typeface="Courier New"/>
              </a:rPr>
              <a:t>/page2.htm"&gt;Second Page&lt;/a&gt;.</a:t>
            </a:r>
          </a:p>
          <a:p>
            <a:pPr marL="0" marR="0" lvl="0" indent="0" algn="l" rtl="0">
              <a:lnSpc>
                <a:spcPct val="100000"/>
              </a:lnSpc>
              <a:spcBef>
                <a:spcPts val="0"/>
              </a:spcBef>
              <a:spcAft>
                <a:spcPts val="0"/>
              </a:spcAft>
              <a:buClr>
                <a:srgbClr val="00FF00"/>
              </a:buClr>
              <a:buSzPct val="25000"/>
              <a:buFont typeface="Courier New"/>
              <a:buNone/>
            </a:pPr>
            <a:r>
              <a:rPr lang="en-US" sz="3300" i="0" u="none" strike="noStrike" cap="none" dirty="0">
                <a:solidFill>
                  <a:srgbClr val="00FF00"/>
                </a:solidFill>
                <a:latin typeface="Courier"/>
                <a:ea typeface="Courier New"/>
                <a:cs typeface="Courier"/>
                <a:sym typeface="Courier New"/>
              </a:rPr>
              <a:t>&lt;/p&gt;</a:t>
            </a:r>
          </a:p>
        </p:txBody>
      </p:sp>
      <p:sp>
        <p:nvSpPr>
          <p:cNvPr id="701" name="Shape 701"/>
          <p:cNvSpPr txBox="1"/>
          <p:nvPr/>
        </p:nvSpPr>
        <p:spPr>
          <a:xfrm>
            <a:off x="13509601" y="7594700"/>
            <a:ext cx="2422649"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600" u="none" strike="noStrike" cap="none">
                <a:solidFill>
                  <a:schemeClr val="lt1"/>
                </a:solidFill>
                <a:latin typeface="Arial" charset="0"/>
                <a:ea typeface="Arial" charset="0"/>
                <a:cs typeface="Arial" charset="0"/>
                <a:sym typeface="Cabin"/>
              </a:rPr>
              <a:t>urllib</a:t>
            </a:r>
            <a:r>
              <a:rPr lang="en-US" sz="3600">
                <a:solidFill>
                  <a:schemeClr val="lt1"/>
                </a:solidFill>
                <a:latin typeface="Arial" charset="0"/>
                <a:ea typeface="Arial" charset="0"/>
                <a:cs typeface="Arial" charset="0"/>
                <a:sym typeface="Cabin"/>
              </a:rPr>
              <a:t>2</a:t>
            </a:r>
            <a:r>
              <a:rPr lang="en-US" sz="3600" u="none" strike="noStrike" cap="none">
                <a:solidFill>
                  <a:schemeClr val="lt1"/>
                </a:solidFill>
                <a:latin typeface="Arial" charset="0"/>
                <a:ea typeface="Arial" charset="0"/>
                <a:cs typeface="Arial" charset="0"/>
                <a:sym typeface="Cabin"/>
              </a:rPr>
              <a:t>.py</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Shape 698"/>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l-GR" sz="7600" u="none" strike="noStrike" cap="none" dirty="0">
                <a:solidFill>
                  <a:srgbClr val="FFD966"/>
                </a:solidFill>
                <a:latin typeface="Arial" charset="0"/>
                <a:ea typeface="Arial" charset="0"/>
                <a:cs typeface="Arial" charset="0"/>
                <a:sym typeface="Cabin"/>
              </a:rPr>
              <a:t>Ακολουθώντας Συνδέσμους</a:t>
            </a:r>
            <a:endParaRPr lang="en-US" sz="7600" u="none" strike="noStrike" cap="none" dirty="0">
              <a:solidFill>
                <a:srgbClr val="FFD966"/>
              </a:solidFill>
              <a:latin typeface="Arial" charset="0"/>
              <a:ea typeface="Arial" charset="0"/>
              <a:cs typeface="Arial" charset="0"/>
              <a:sym typeface="Cabin"/>
            </a:endParaRPr>
          </a:p>
        </p:txBody>
      </p:sp>
      <p:sp>
        <p:nvSpPr>
          <p:cNvPr id="699" name="Shape 699"/>
          <p:cNvSpPr txBox="1"/>
          <p:nvPr/>
        </p:nvSpPr>
        <p:spPr>
          <a:xfrm>
            <a:off x="546100" y="2539899"/>
            <a:ext cx="15557500" cy="2451100"/>
          </a:xfrm>
          <a:prstGeom prst="rect">
            <a:avLst/>
          </a:prstGeom>
          <a:noFill/>
          <a:ln>
            <a:noFill/>
          </a:ln>
        </p:spPr>
        <p:txBody>
          <a:bodyPr lIns="0" tIns="0" rIns="0" bIns="0" anchor="ctr" anchorCtr="0">
            <a:noAutofit/>
          </a:bodyPr>
          <a:lstStyle/>
          <a:p>
            <a:r>
              <a:rPr lang="en-US" sz="2800" dirty="0">
                <a:solidFill>
                  <a:srgbClr val="FFFF00"/>
                </a:solidFill>
                <a:latin typeface="Courier" charset="0"/>
                <a:ea typeface="Courier" charset="0"/>
                <a:cs typeface="Courier" charset="0"/>
              </a:rPr>
              <a:t>import </a:t>
            </a:r>
            <a:r>
              <a:rPr lang="en-US" sz="2800" dirty="0" err="1">
                <a:solidFill>
                  <a:srgbClr val="FFFF00"/>
                </a:solidFill>
                <a:latin typeface="Courier" charset="0"/>
                <a:ea typeface="Courier" charset="0"/>
                <a:cs typeface="Courier" charset="0"/>
              </a:rPr>
              <a:t>urllib.request</a:t>
            </a:r>
            <a:r>
              <a:rPr lang="en-US" sz="2800" dirty="0">
                <a:solidFill>
                  <a:srgbClr val="FFFF00"/>
                </a:solidFill>
                <a:latin typeface="Courier" charset="0"/>
                <a:ea typeface="Courier" charset="0"/>
                <a:cs typeface="Courier" charset="0"/>
              </a:rPr>
              <a:t>, </a:t>
            </a:r>
            <a:r>
              <a:rPr lang="en-US" sz="2800" dirty="0" err="1">
                <a:solidFill>
                  <a:srgbClr val="FFFF00"/>
                </a:solidFill>
                <a:latin typeface="Courier" charset="0"/>
                <a:ea typeface="Courier" charset="0"/>
                <a:cs typeface="Courier" charset="0"/>
              </a:rPr>
              <a:t>urllib.parse</a:t>
            </a:r>
            <a:r>
              <a:rPr lang="en-US" sz="2800" dirty="0">
                <a:solidFill>
                  <a:srgbClr val="FFFF00"/>
                </a:solidFill>
                <a:latin typeface="Courier" charset="0"/>
                <a:ea typeface="Courier" charset="0"/>
                <a:cs typeface="Courier" charset="0"/>
              </a:rPr>
              <a:t>, </a:t>
            </a:r>
            <a:r>
              <a:rPr lang="en-US" sz="2800" dirty="0" err="1">
                <a:solidFill>
                  <a:srgbClr val="FFFF00"/>
                </a:solidFill>
                <a:latin typeface="Courier" charset="0"/>
                <a:ea typeface="Courier" charset="0"/>
                <a:cs typeface="Courier" charset="0"/>
              </a:rPr>
              <a:t>urllib.error</a:t>
            </a:r>
            <a:endParaRPr lang="en-US" sz="2800" dirty="0">
              <a:solidFill>
                <a:srgbClr val="FFFF00"/>
              </a:solidFill>
              <a:latin typeface="Courier" charset="0"/>
              <a:ea typeface="Courier" charset="0"/>
              <a:cs typeface="Courier" charset="0"/>
            </a:endParaRPr>
          </a:p>
          <a:p>
            <a:endParaRPr lang="en-US" sz="2800" dirty="0">
              <a:solidFill>
                <a:srgbClr val="FFFF00"/>
              </a:solidFill>
              <a:latin typeface="Courier" charset="0"/>
              <a:ea typeface="Courier" charset="0"/>
              <a:cs typeface="Courier" charset="0"/>
            </a:endParaRPr>
          </a:p>
          <a:p>
            <a:r>
              <a:rPr lang="en-US" sz="2800" dirty="0" err="1">
                <a:solidFill>
                  <a:srgbClr val="FFFF00"/>
                </a:solidFill>
                <a:latin typeface="Courier" charset="0"/>
                <a:ea typeface="Courier" charset="0"/>
                <a:cs typeface="Courier" charset="0"/>
              </a:rPr>
              <a:t>fhand</a:t>
            </a:r>
            <a:r>
              <a:rPr lang="en-US" sz="2800" dirty="0">
                <a:solidFill>
                  <a:srgbClr val="FFFF00"/>
                </a:solidFill>
                <a:latin typeface="Courier" charset="0"/>
                <a:ea typeface="Courier" charset="0"/>
                <a:cs typeface="Courier" charset="0"/>
              </a:rPr>
              <a:t> = </a:t>
            </a:r>
            <a:r>
              <a:rPr lang="en-US" sz="2800" dirty="0" err="1">
                <a:solidFill>
                  <a:srgbClr val="FFFF00"/>
                </a:solidFill>
                <a:latin typeface="Courier" charset="0"/>
                <a:ea typeface="Courier" charset="0"/>
                <a:cs typeface="Courier" charset="0"/>
              </a:rPr>
              <a:t>urllib.request.urlopen</a:t>
            </a:r>
            <a:r>
              <a:rPr lang="en-US" sz="2800" dirty="0">
                <a:solidFill>
                  <a:srgbClr val="FFFF00"/>
                </a:solidFill>
                <a:latin typeface="Courier" charset="0"/>
                <a:ea typeface="Courier" charset="0"/>
                <a:cs typeface="Courier" charset="0"/>
              </a:rPr>
              <a:t>('http://</a:t>
            </a:r>
            <a:r>
              <a:rPr lang="en-US" sz="2800" dirty="0" err="1">
                <a:solidFill>
                  <a:srgbClr val="FFFF00"/>
                </a:solidFill>
                <a:latin typeface="Courier" charset="0"/>
                <a:ea typeface="Courier" charset="0"/>
                <a:cs typeface="Courier" charset="0"/>
              </a:rPr>
              <a:t>www.dr-chuck.com</a:t>
            </a:r>
            <a:r>
              <a:rPr lang="en-US" sz="2800" dirty="0">
                <a:solidFill>
                  <a:srgbClr val="FFFF00"/>
                </a:solidFill>
                <a:latin typeface="Courier" charset="0"/>
                <a:ea typeface="Courier" charset="0"/>
                <a:cs typeface="Courier" charset="0"/>
              </a:rPr>
              <a:t>/page1.htm')</a:t>
            </a:r>
          </a:p>
          <a:p>
            <a:r>
              <a:rPr lang="en-US" sz="2800" dirty="0">
                <a:solidFill>
                  <a:srgbClr val="FFFF00"/>
                </a:solidFill>
                <a:latin typeface="Courier" charset="0"/>
                <a:ea typeface="Courier" charset="0"/>
                <a:cs typeface="Courier" charset="0"/>
              </a:rPr>
              <a:t>for line in </a:t>
            </a:r>
            <a:r>
              <a:rPr lang="en-US" sz="2800" dirty="0" err="1">
                <a:solidFill>
                  <a:srgbClr val="FFFF00"/>
                </a:solidFill>
                <a:latin typeface="Courier" charset="0"/>
                <a:ea typeface="Courier" charset="0"/>
                <a:cs typeface="Courier" charset="0"/>
              </a:rPr>
              <a:t>fhand</a:t>
            </a:r>
            <a:r>
              <a:rPr lang="en-US" sz="2800" dirty="0">
                <a:solidFill>
                  <a:srgbClr val="FFFF00"/>
                </a:solidFill>
                <a:latin typeface="Courier" charset="0"/>
                <a:ea typeface="Courier" charset="0"/>
                <a:cs typeface="Courier" charset="0"/>
              </a:rPr>
              <a:t>:</a:t>
            </a:r>
          </a:p>
          <a:p>
            <a:r>
              <a:rPr lang="en-US" sz="2800" dirty="0">
                <a:solidFill>
                  <a:srgbClr val="FFFF00"/>
                </a:solidFill>
                <a:latin typeface="Courier" charset="0"/>
                <a:ea typeface="Courier" charset="0"/>
                <a:cs typeface="Courier" charset="0"/>
              </a:rPr>
              <a:t>    print(</a:t>
            </a:r>
            <a:r>
              <a:rPr lang="en-US" sz="2800" dirty="0" err="1">
                <a:solidFill>
                  <a:srgbClr val="FFFF00"/>
                </a:solidFill>
                <a:latin typeface="Courier" charset="0"/>
                <a:ea typeface="Courier" charset="0"/>
                <a:cs typeface="Courier" charset="0"/>
              </a:rPr>
              <a:t>line.</a:t>
            </a:r>
            <a:r>
              <a:rPr lang="en-US" sz="2800" dirty="0" err="1">
                <a:solidFill>
                  <a:srgbClr val="FF40FF"/>
                </a:solidFill>
                <a:latin typeface="Courier" charset="0"/>
                <a:ea typeface="Courier" charset="0"/>
                <a:cs typeface="Courier" charset="0"/>
              </a:rPr>
              <a:t>decode</a:t>
            </a:r>
            <a:r>
              <a:rPr lang="en-US" sz="2800" dirty="0">
                <a:solidFill>
                  <a:srgbClr val="FF40FF"/>
                </a:solidFill>
                <a:latin typeface="Courier" charset="0"/>
                <a:ea typeface="Courier" charset="0"/>
                <a:cs typeface="Courier" charset="0"/>
              </a:rPr>
              <a:t>(</a:t>
            </a:r>
            <a:r>
              <a:rPr lang="en-US" sz="2800" dirty="0">
                <a:solidFill>
                  <a:srgbClr val="FFFF00"/>
                </a:solidFill>
                <a:latin typeface="Courier" charset="0"/>
                <a:ea typeface="Courier" charset="0"/>
                <a:cs typeface="Courier" charset="0"/>
              </a:rPr>
              <a:t>).strip())</a:t>
            </a:r>
            <a:endParaRPr lang="en-US" sz="2800" u="none" strike="noStrike" cap="none" dirty="0">
              <a:solidFill>
                <a:srgbClr val="FFFF00"/>
              </a:solidFill>
              <a:latin typeface="Courier" charset="0"/>
              <a:ea typeface="Courier" charset="0"/>
              <a:cs typeface="Courier" charset="0"/>
              <a:sym typeface="Courier New"/>
            </a:endParaRPr>
          </a:p>
        </p:txBody>
      </p:sp>
      <p:sp>
        <p:nvSpPr>
          <p:cNvPr id="700" name="Shape 700"/>
          <p:cNvSpPr txBox="1"/>
          <p:nvPr/>
        </p:nvSpPr>
        <p:spPr>
          <a:xfrm>
            <a:off x="2743548" y="5397499"/>
            <a:ext cx="12055499" cy="254005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FF00"/>
              </a:buClr>
              <a:buSzPct val="25000"/>
              <a:buFont typeface="Courier New"/>
              <a:buNone/>
            </a:pPr>
            <a:r>
              <a:rPr lang="en-US" sz="3300" i="0" u="none" strike="noStrike" cap="none" dirty="0">
                <a:solidFill>
                  <a:srgbClr val="00FF00"/>
                </a:solidFill>
                <a:latin typeface="Courier"/>
                <a:ea typeface="Courier New"/>
                <a:cs typeface="Courier"/>
                <a:sym typeface="Courier New"/>
              </a:rPr>
              <a:t>&lt;h1&gt;The First Page&lt;/h1&gt;</a:t>
            </a:r>
          </a:p>
          <a:p>
            <a:pPr marL="0" marR="0" lvl="0" indent="0" algn="l" rtl="0">
              <a:lnSpc>
                <a:spcPct val="100000"/>
              </a:lnSpc>
              <a:spcBef>
                <a:spcPts val="0"/>
              </a:spcBef>
              <a:spcAft>
                <a:spcPts val="0"/>
              </a:spcAft>
              <a:buClr>
                <a:srgbClr val="00FF00"/>
              </a:buClr>
              <a:buSzPct val="25000"/>
              <a:buFont typeface="Courier New"/>
              <a:buNone/>
            </a:pPr>
            <a:r>
              <a:rPr lang="en-US" sz="3300" i="0" u="none" strike="noStrike" cap="none" dirty="0">
                <a:solidFill>
                  <a:srgbClr val="00FF00"/>
                </a:solidFill>
                <a:latin typeface="Courier"/>
                <a:ea typeface="Courier New"/>
                <a:cs typeface="Courier"/>
                <a:sym typeface="Courier New"/>
              </a:rPr>
              <a:t>&lt;p&gt;If you like, you can switch to the &lt;a </a:t>
            </a:r>
            <a:r>
              <a:rPr lang="en-US" sz="3300" i="0" u="none" strike="noStrike" cap="none" dirty="0" err="1">
                <a:solidFill>
                  <a:srgbClr val="00FF00"/>
                </a:solidFill>
                <a:latin typeface="Courier"/>
                <a:ea typeface="Courier New"/>
                <a:cs typeface="Courier"/>
                <a:sym typeface="Courier New"/>
              </a:rPr>
              <a:t>href</a:t>
            </a:r>
            <a:r>
              <a:rPr lang="en-US" sz="3300" i="0" u="none" strike="noStrike" cap="none" dirty="0">
                <a:solidFill>
                  <a:srgbClr val="00FF00"/>
                </a:solidFill>
                <a:latin typeface="Courier"/>
                <a:ea typeface="Courier New"/>
                <a:cs typeface="Courier"/>
                <a:sym typeface="Courier New"/>
              </a:rPr>
              <a:t>="</a:t>
            </a:r>
            <a:r>
              <a:rPr lang="en-US" sz="3300" i="0" u="none" strike="noStrike" cap="none" dirty="0">
                <a:solidFill>
                  <a:srgbClr val="FF40FF"/>
                </a:solidFill>
                <a:latin typeface="Courier"/>
                <a:ea typeface="Courier New"/>
                <a:cs typeface="Courier"/>
                <a:sym typeface="Courier New"/>
              </a:rPr>
              <a:t>http://</a:t>
            </a:r>
            <a:r>
              <a:rPr lang="en-US" sz="3300" i="0" u="none" strike="noStrike" cap="none" dirty="0" err="1">
                <a:solidFill>
                  <a:srgbClr val="FF40FF"/>
                </a:solidFill>
                <a:latin typeface="Courier"/>
                <a:ea typeface="Courier New"/>
                <a:cs typeface="Courier"/>
                <a:sym typeface="Courier New"/>
              </a:rPr>
              <a:t>www.dr-chuck.com</a:t>
            </a:r>
            <a:r>
              <a:rPr lang="en-US" sz="3300" i="0" u="none" strike="noStrike" cap="none" dirty="0">
                <a:solidFill>
                  <a:srgbClr val="FF40FF"/>
                </a:solidFill>
                <a:latin typeface="Courier"/>
                <a:ea typeface="Courier New"/>
                <a:cs typeface="Courier"/>
                <a:sym typeface="Courier New"/>
              </a:rPr>
              <a:t>/page2.htm</a:t>
            </a:r>
            <a:r>
              <a:rPr lang="en-US" sz="3300" i="0" u="none" strike="noStrike" cap="none" dirty="0">
                <a:solidFill>
                  <a:srgbClr val="00FF00"/>
                </a:solidFill>
                <a:latin typeface="Courier"/>
                <a:ea typeface="Courier New"/>
                <a:cs typeface="Courier"/>
                <a:sym typeface="Courier New"/>
              </a:rPr>
              <a:t>"&gt;Second Page&lt;/a&gt;.</a:t>
            </a:r>
          </a:p>
          <a:p>
            <a:pPr marL="0" marR="0" lvl="0" indent="0" algn="l" rtl="0">
              <a:lnSpc>
                <a:spcPct val="100000"/>
              </a:lnSpc>
              <a:spcBef>
                <a:spcPts val="0"/>
              </a:spcBef>
              <a:spcAft>
                <a:spcPts val="0"/>
              </a:spcAft>
              <a:buClr>
                <a:srgbClr val="00FF00"/>
              </a:buClr>
              <a:buSzPct val="25000"/>
              <a:buFont typeface="Courier New"/>
              <a:buNone/>
            </a:pPr>
            <a:r>
              <a:rPr lang="en-US" sz="3300" i="0" u="none" strike="noStrike" cap="none" dirty="0">
                <a:solidFill>
                  <a:srgbClr val="00FF00"/>
                </a:solidFill>
                <a:latin typeface="Courier"/>
                <a:ea typeface="Courier New"/>
                <a:cs typeface="Courier"/>
                <a:sym typeface="Courier New"/>
              </a:rPr>
              <a:t>&lt;/p&gt;</a:t>
            </a:r>
          </a:p>
        </p:txBody>
      </p:sp>
      <p:sp>
        <p:nvSpPr>
          <p:cNvPr id="701" name="Shape 701"/>
          <p:cNvSpPr txBox="1"/>
          <p:nvPr/>
        </p:nvSpPr>
        <p:spPr>
          <a:xfrm>
            <a:off x="13509601" y="7594700"/>
            <a:ext cx="2422649"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600" u="none" strike="noStrike" cap="none">
                <a:solidFill>
                  <a:schemeClr val="lt1"/>
                </a:solidFill>
                <a:latin typeface="Arial" charset="0"/>
                <a:ea typeface="Arial" charset="0"/>
                <a:cs typeface="Arial" charset="0"/>
                <a:sym typeface="Cabin"/>
              </a:rPr>
              <a:t>urllib</a:t>
            </a:r>
            <a:r>
              <a:rPr lang="en-US" sz="3600">
                <a:solidFill>
                  <a:schemeClr val="lt1"/>
                </a:solidFill>
                <a:latin typeface="Arial" charset="0"/>
                <a:ea typeface="Arial" charset="0"/>
                <a:cs typeface="Arial" charset="0"/>
                <a:sym typeface="Cabin"/>
              </a:rPr>
              <a:t>2</a:t>
            </a:r>
            <a:r>
              <a:rPr lang="en-US" sz="3600" u="none" strike="noStrike" cap="none">
                <a:solidFill>
                  <a:schemeClr val="lt1"/>
                </a:solidFill>
                <a:latin typeface="Arial" charset="0"/>
                <a:ea typeface="Arial" charset="0"/>
                <a:cs typeface="Arial" charset="0"/>
                <a:sym typeface="Cabin"/>
              </a:rPr>
              <a:t>.py</a:t>
            </a:r>
          </a:p>
        </p:txBody>
      </p:sp>
    </p:spTree>
    <p:extLst>
      <p:ext uri="{BB962C8B-B14F-4D97-AF65-F5344CB8AC3E}">
        <p14:creationId xmlns:p14="http://schemas.microsoft.com/office/powerpoint/2010/main" val="6759776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Shape 713"/>
          <p:cNvSpPr txBox="1">
            <a:spLocks noGrp="1"/>
          </p:cNvSpPr>
          <p:nvPr>
            <p:ph type="title"/>
          </p:nvPr>
        </p:nvSpPr>
        <p:spPr>
          <a:xfrm>
            <a:off x="213711" y="847164"/>
            <a:ext cx="15828579" cy="1692735"/>
          </a:xfrm>
          <a:prstGeom prst="rect">
            <a:avLst/>
          </a:prstGeom>
          <a:noFill/>
          <a:ln w="9525" cap="flat" cmpd="sng">
            <a:noFill/>
            <a:prstDash val="solid"/>
            <a:round/>
            <a:headEnd type="none" w="med" len="med"/>
            <a:tailEnd type="none" w="med" len="med"/>
          </a:ln>
        </p:spPr>
        <p:txBody>
          <a:bodyPr lIns="50800" tIns="50800" rIns="50800" bIns="50800" anchor="ctr" anchorCtr="0">
            <a:noAutofit/>
          </a:bodyPr>
          <a:lstStyle/>
          <a:p>
            <a:pPr marL="0" marR="0" lvl="0" indent="0" algn="ctr" rtl="0">
              <a:lnSpc>
                <a:spcPct val="100000"/>
              </a:lnSpc>
              <a:spcBef>
                <a:spcPts val="0"/>
              </a:spcBef>
              <a:spcAft>
                <a:spcPts val="0"/>
              </a:spcAft>
              <a:buClr>
                <a:srgbClr val="0000FF"/>
              </a:buClr>
              <a:buSzPct val="25000"/>
              <a:buFont typeface="Cabin"/>
              <a:buNone/>
            </a:pPr>
            <a:r>
              <a:rPr lang="el-GR" sz="7200" u="none" strike="noStrike" cap="none" dirty="0">
                <a:solidFill>
                  <a:srgbClr val="FFD966"/>
                </a:solidFill>
                <a:latin typeface="Arial" charset="0"/>
                <a:ea typeface="Arial" charset="0"/>
                <a:cs typeface="Arial" charset="0"/>
                <a:sym typeface="Cabin"/>
              </a:rPr>
              <a:t>Οι πρώτες γραμμές κώδικα</a:t>
            </a:r>
            <a:r>
              <a:rPr lang="en-US" sz="7200" u="none" strike="noStrike" cap="none" dirty="0">
                <a:solidFill>
                  <a:srgbClr val="FFD966"/>
                </a:solidFill>
                <a:latin typeface="Arial" charset="0"/>
                <a:ea typeface="Arial" charset="0"/>
                <a:cs typeface="Arial" charset="0"/>
                <a:sym typeface="Cabin"/>
              </a:rPr>
              <a:t> </a:t>
            </a:r>
            <a:r>
              <a:rPr lang="en-US" sz="7200" u="none" strike="noStrike" cap="none" dirty="0">
                <a:solidFill>
                  <a:schemeClr val="bg1"/>
                </a:solidFill>
                <a:latin typeface="Arial" charset="0"/>
                <a:ea typeface="Arial" charset="0"/>
                <a:cs typeface="Arial" charset="0"/>
                <a:sym typeface="Cabin"/>
              </a:rPr>
              <a:t>@</a:t>
            </a:r>
            <a:r>
              <a:rPr lang="en-US" sz="7200" u="none" strike="noStrike" cap="none" dirty="0">
                <a:solidFill>
                  <a:srgbClr val="3366FF"/>
                </a:solidFill>
                <a:latin typeface="Arial" charset="0"/>
                <a:ea typeface="Arial" charset="0"/>
                <a:cs typeface="Arial" charset="0"/>
                <a:sym typeface="Cabin"/>
              </a:rPr>
              <a:t>G</a:t>
            </a:r>
            <a:r>
              <a:rPr lang="en-US" sz="7200" u="none" strike="noStrike" cap="none" dirty="0">
                <a:solidFill>
                  <a:srgbClr val="FF0000"/>
                </a:solidFill>
                <a:latin typeface="Arial" charset="0"/>
                <a:ea typeface="Arial" charset="0"/>
                <a:cs typeface="Arial" charset="0"/>
                <a:sym typeface="Cabin"/>
              </a:rPr>
              <a:t>o</a:t>
            </a:r>
            <a:r>
              <a:rPr lang="en-US" sz="7200" u="none" strike="noStrike" cap="none" dirty="0">
                <a:solidFill>
                  <a:srgbClr val="FFFF00"/>
                </a:solidFill>
                <a:latin typeface="Arial" charset="0"/>
                <a:ea typeface="Arial" charset="0"/>
                <a:cs typeface="Arial" charset="0"/>
                <a:sym typeface="Cabin"/>
              </a:rPr>
              <a:t>o</a:t>
            </a:r>
            <a:r>
              <a:rPr lang="en-US" sz="7200" u="none" strike="noStrike" cap="none" dirty="0">
                <a:solidFill>
                  <a:srgbClr val="3366FF"/>
                </a:solidFill>
                <a:latin typeface="Arial" charset="0"/>
                <a:ea typeface="Arial" charset="0"/>
                <a:cs typeface="Arial" charset="0"/>
                <a:sym typeface="Cabin"/>
              </a:rPr>
              <a:t>g</a:t>
            </a:r>
            <a:r>
              <a:rPr lang="en-US" sz="7200" u="none" strike="noStrike" cap="none" dirty="0">
                <a:solidFill>
                  <a:srgbClr val="00FF00"/>
                </a:solidFill>
                <a:latin typeface="Arial" charset="0"/>
                <a:ea typeface="Arial" charset="0"/>
                <a:cs typeface="Arial" charset="0"/>
                <a:sym typeface="Cabin"/>
              </a:rPr>
              <a:t>l</a:t>
            </a:r>
            <a:r>
              <a:rPr lang="en-US" sz="7200" u="none" strike="noStrike" cap="none" dirty="0">
                <a:solidFill>
                  <a:srgbClr val="FF0000"/>
                </a:solidFill>
                <a:latin typeface="Arial" charset="0"/>
                <a:ea typeface="Arial" charset="0"/>
                <a:cs typeface="Arial" charset="0"/>
                <a:sym typeface="Cabin"/>
              </a:rPr>
              <a:t>e</a:t>
            </a:r>
            <a:r>
              <a:rPr lang="el-GR" sz="7200" u="none" strike="noStrike" cap="none" dirty="0">
                <a:solidFill>
                  <a:srgbClr val="FF0000"/>
                </a:solidFill>
                <a:latin typeface="Arial" charset="0"/>
                <a:ea typeface="Arial" charset="0"/>
                <a:cs typeface="Arial" charset="0"/>
                <a:sym typeface="Cabin"/>
              </a:rPr>
              <a:t>;</a:t>
            </a:r>
            <a:endParaRPr lang="en-US" sz="7200" u="none" strike="noStrike" cap="none" dirty="0">
              <a:solidFill>
                <a:srgbClr val="FF0000"/>
              </a:solidFill>
              <a:latin typeface="Arial" charset="0"/>
              <a:ea typeface="Arial" charset="0"/>
              <a:cs typeface="Arial" charset="0"/>
              <a:sym typeface="Cabin"/>
            </a:endParaRPr>
          </a:p>
        </p:txBody>
      </p:sp>
      <p:sp>
        <p:nvSpPr>
          <p:cNvPr id="5" name="Shape 699"/>
          <p:cNvSpPr txBox="1"/>
          <p:nvPr/>
        </p:nvSpPr>
        <p:spPr>
          <a:xfrm>
            <a:off x="1155700" y="3416199"/>
            <a:ext cx="14389200" cy="2451100"/>
          </a:xfrm>
          <a:prstGeom prst="rect">
            <a:avLst/>
          </a:prstGeom>
          <a:noFill/>
          <a:ln>
            <a:noFill/>
          </a:ln>
        </p:spPr>
        <p:txBody>
          <a:bodyPr lIns="0" tIns="0" rIns="0" bIns="0" anchor="ctr" anchorCtr="0">
            <a:noAutofit/>
          </a:bodyPr>
          <a:lstStyle/>
          <a:p>
            <a:r>
              <a:rPr lang="en-US" sz="2800" dirty="0">
                <a:solidFill>
                  <a:srgbClr val="FFFF00"/>
                </a:solidFill>
                <a:latin typeface="Courier" charset="0"/>
                <a:ea typeface="Courier" charset="0"/>
                <a:cs typeface="Courier" charset="0"/>
              </a:rPr>
              <a:t>import </a:t>
            </a:r>
            <a:r>
              <a:rPr lang="en-US" sz="2800" dirty="0" err="1">
                <a:solidFill>
                  <a:srgbClr val="FFFF00"/>
                </a:solidFill>
                <a:latin typeface="Courier" charset="0"/>
                <a:ea typeface="Courier" charset="0"/>
                <a:cs typeface="Courier" charset="0"/>
              </a:rPr>
              <a:t>urllib.request</a:t>
            </a:r>
            <a:r>
              <a:rPr lang="en-US" sz="2800" dirty="0">
                <a:solidFill>
                  <a:srgbClr val="FFFF00"/>
                </a:solidFill>
                <a:latin typeface="Courier" charset="0"/>
                <a:ea typeface="Courier" charset="0"/>
                <a:cs typeface="Courier" charset="0"/>
              </a:rPr>
              <a:t>, </a:t>
            </a:r>
            <a:r>
              <a:rPr lang="en-US" sz="2800" dirty="0" err="1">
                <a:solidFill>
                  <a:srgbClr val="FFFF00"/>
                </a:solidFill>
                <a:latin typeface="Courier" charset="0"/>
                <a:ea typeface="Courier" charset="0"/>
                <a:cs typeface="Courier" charset="0"/>
              </a:rPr>
              <a:t>urllib.parse</a:t>
            </a:r>
            <a:r>
              <a:rPr lang="en-US" sz="2800" dirty="0">
                <a:solidFill>
                  <a:srgbClr val="FFFF00"/>
                </a:solidFill>
                <a:latin typeface="Courier" charset="0"/>
                <a:ea typeface="Courier" charset="0"/>
                <a:cs typeface="Courier" charset="0"/>
              </a:rPr>
              <a:t>, </a:t>
            </a:r>
            <a:r>
              <a:rPr lang="en-US" sz="2800" dirty="0" err="1">
                <a:solidFill>
                  <a:srgbClr val="FFFF00"/>
                </a:solidFill>
                <a:latin typeface="Courier" charset="0"/>
                <a:ea typeface="Courier" charset="0"/>
                <a:cs typeface="Courier" charset="0"/>
              </a:rPr>
              <a:t>urllib.error</a:t>
            </a:r>
            <a:endParaRPr lang="en-US" sz="2800" dirty="0">
              <a:solidFill>
                <a:srgbClr val="FFFF00"/>
              </a:solidFill>
              <a:latin typeface="Courier" charset="0"/>
              <a:ea typeface="Courier" charset="0"/>
              <a:cs typeface="Courier" charset="0"/>
            </a:endParaRPr>
          </a:p>
          <a:p>
            <a:endParaRPr lang="en-US" sz="2800" dirty="0">
              <a:solidFill>
                <a:srgbClr val="FFFF00"/>
              </a:solidFill>
              <a:latin typeface="Courier" charset="0"/>
              <a:ea typeface="Courier" charset="0"/>
              <a:cs typeface="Courier" charset="0"/>
            </a:endParaRPr>
          </a:p>
          <a:p>
            <a:r>
              <a:rPr lang="en-US" sz="2800" dirty="0" err="1">
                <a:solidFill>
                  <a:srgbClr val="FFFF00"/>
                </a:solidFill>
                <a:latin typeface="Courier" charset="0"/>
                <a:ea typeface="Courier" charset="0"/>
                <a:cs typeface="Courier" charset="0"/>
              </a:rPr>
              <a:t>fhand</a:t>
            </a:r>
            <a:r>
              <a:rPr lang="en-US" sz="2800" dirty="0">
                <a:solidFill>
                  <a:srgbClr val="FFFF00"/>
                </a:solidFill>
                <a:latin typeface="Courier" charset="0"/>
                <a:ea typeface="Courier" charset="0"/>
                <a:cs typeface="Courier" charset="0"/>
              </a:rPr>
              <a:t> = </a:t>
            </a:r>
            <a:r>
              <a:rPr lang="en-US" sz="2800" dirty="0" err="1">
                <a:solidFill>
                  <a:srgbClr val="FFFF00"/>
                </a:solidFill>
                <a:latin typeface="Courier" charset="0"/>
                <a:ea typeface="Courier" charset="0"/>
                <a:cs typeface="Courier" charset="0"/>
              </a:rPr>
              <a:t>urllib.request.urlopen</a:t>
            </a:r>
            <a:r>
              <a:rPr lang="en-US" sz="2800" dirty="0">
                <a:solidFill>
                  <a:srgbClr val="FFFF00"/>
                </a:solidFill>
                <a:latin typeface="Courier" charset="0"/>
                <a:ea typeface="Courier" charset="0"/>
                <a:cs typeface="Courier" charset="0"/>
              </a:rPr>
              <a:t>('http://</a:t>
            </a:r>
            <a:r>
              <a:rPr lang="en-US" sz="2800" dirty="0" err="1">
                <a:solidFill>
                  <a:srgbClr val="FFFF00"/>
                </a:solidFill>
                <a:latin typeface="Courier" charset="0"/>
                <a:ea typeface="Courier" charset="0"/>
                <a:cs typeface="Courier" charset="0"/>
              </a:rPr>
              <a:t>www.dr-chuck.com</a:t>
            </a:r>
            <a:r>
              <a:rPr lang="en-US" sz="2800" dirty="0">
                <a:solidFill>
                  <a:srgbClr val="FFFF00"/>
                </a:solidFill>
                <a:latin typeface="Courier" charset="0"/>
                <a:ea typeface="Courier" charset="0"/>
                <a:cs typeface="Courier" charset="0"/>
              </a:rPr>
              <a:t>/page1.htm')</a:t>
            </a:r>
          </a:p>
          <a:p>
            <a:r>
              <a:rPr lang="en-US" sz="2800" dirty="0">
                <a:solidFill>
                  <a:srgbClr val="FFFF00"/>
                </a:solidFill>
                <a:latin typeface="Courier" charset="0"/>
                <a:ea typeface="Courier" charset="0"/>
                <a:cs typeface="Courier" charset="0"/>
              </a:rPr>
              <a:t>for line in </a:t>
            </a:r>
            <a:r>
              <a:rPr lang="en-US" sz="2800" dirty="0" err="1">
                <a:solidFill>
                  <a:srgbClr val="FFFF00"/>
                </a:solidFill>
                <a:latin typeface="Courier" charset="0"/>
                <a:ea typeface="Courier" charset="0"/>
                <a:cs typeface="Courier" charset="0"/>
              </a:rPr>
              <a:t>fhand</a:t>
            </a:r>
            <a:r>
              <a:rPr lang="en-US" sz="2800" dirty="0">
                <a:solidFill>
                  <a:srgbClr val="FFFF00"/>
                </a:solidFill>
                <a:latin typeface="Courier" charset="0"/>
                <a:ea typeface="Courier" charset="0"/>
                <a:cs typeface="Courier" charset="0"/>
              </a:rPr>
              <a:t>:</a:t>
            </a:r>
          </a:p>
          <a:p>
            <a:r>
              <a:rPr lang="en-US" sz="2800" dirty="0">
                <a:solidFill>
                  <a:srgbClr val="FFFF00"/>
                </a:solidFill>
                <a:latin typeface="Courier" charset="0"/>
                <a:ea typeface="Courier" charset="0"/>
                <a:cs typeface="Courier" charset="0"/>
              </a:rPr>
              <a:t>    print(</a:t>
            </a:r>
            <a:r>
              <a:rPr lang="en-US" sz="2800" dirty="0" err="1">
                <a:solidFill>
                  <a:srgbClr val="FFFF00"/>
                </a:solidFill>
                <a:latin typeface="Courier" charset="0"/>
                <a:ea typeface="Courier" charset="0"/>
                <a:cs typeface="Courier" charset="0"/>
              </a:rPr>
              <a:t>line.</a:t>
            </a:r>
            <a:r>
              <a:rPr lang="en-US" sz="2800" dirty="0" err="1">
                <a:solidFill>
                  <a:srgbClr val="FF40FF"/>
                </a:solidFill>
                <a:latin typeface="Courier" charset="0"/>
                <a:ea typeface="Courier" charset="0"/>
                <a:cs typeface="Courier" charset="0"/>
              </a:rPr>
              <a:t>decode</a:t>
            </a:r>
            <a:r>
              <a:rPr lang="en-US" sz="2800" dirty="0">
                <a:solidFill>
                  <a:srgbClr val="FF40FF"/>
                </a:solidFill>
                <a:latin typeface="Courier" charset="0"/>
                <a:ea typeface="Courier" charset="0"/>
                <a:cs typeface="Courier" charset="0"/>
              </a:rPr>
              <a:t>()</a:t>
            </a:r>
            <a:r>
              <a:rPr lang="en-US" sz="2800" dirty="0">
                <a:solidFill>
                  <a:srgbClr val="FFFF00"/>
                </a:solidFill>
                <a:latin typeface="Courier" charset="0"/>
                <a:ea typeface="Courier" charset="0"/>
                <a:cs typeface="Courier" charset="0"/>
              </a:rPr>
              <a:t>.strip())</a:t>
            </a:r>
            <a:endParaRPr lang="en-US" sz="2800" u="none" strike="noStrike" cap="none" dirty="0">
              <a:solidFill>
                <a:srgbClr val="FFFF00"/>
              </a:solidFill>
              <a:latin typeface="Courier" charset="0"/>
              <a:ea typeface="Courier" charset="0"/>
              <a:cs typeface="Courier" charset="0"/>
              <a:sym typeface="Courier New"/>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Shape 719"/>
          <p:cNvSpPr txBox="1">
            <a:spLocks noGrp="1"/>
          </p:cNvSpPr>
          <p:nvPr>
            <p:ph type="title"/>
          </p:nvPr>
        </p:nvSpPr>
        <p:spPr>
          <a:prstGeom prst="rect">
            <a:avLst/>
          </a:prstGeom>
          <a:noFill/>
          <a:ln>
            <a:noFill/>
          </a:ln>
        </p:spPr>
        <p:txBody>
          <a:bodyPr lIns="38100" tIns="38100" rIns="38100" bIns="38100" anchor="b" anchorCtr="0">
            <a:noAutofit/>
          </a:bodyPr>
          <a:lstStyle/>
          <a:p>
            <a:pPr marL="0" marR="0" lvl="0" indent="0" algn="ctr" rtl="0">
              <a:lnSpc>
                <a:spcPct val="100000"/>
              </a:lnSpc>
              <a:spcBef>
                <a:spcPts val="0"/>
              </a:spcBef>
              <a:spcAft>
                <a:spcPts val="0"/>
              </a:spcAft>
              <a:buClr>
                <a:srgbClr val="00FF00"/>
              </a:buClr>
              <a:buSzPct val="25000"/>
              <a:buFont typeface="Cabin"/>
              <a:buNone/>
            </a:pPr>
            <a:r>
              <a:rPr lang="el-GR" sz="7600" u="none" strike="noStrike" cap="none" dirty="0">
                <a:solidFill>
                  <a:srgbClr val="FFD966"/>
                </a:solidFill>
                <a:latin typeface="Arial" charset="0"/>
                <a:ea typeface="Arial" charset="0"/>
                <a:cs typeface="Arial" charset="0"/>
                <a:sym typeface="Cabin"/>
              </a:rPr>
              <a:t>Ανάλυση HTML </a:t>
            </a:r>
            <a:br>
              <a:rPr lang="el-GR" sz="7600" u="none" strike="noStrike" cap="none" dirty="0">
                <a:solidFill>
                  <a:srgbClr val="FFD966"/>
                </a:solidFill>
                <a:latin typeface="Arial" charset="0"/>
                <a:ea typeface="Arial" charset="0"/>
                <a:cs typeface="Arial" charset="0"/>
                <a:sym typeface="Cabin"/>
              </a:rPr>
            </a:br>
            <a:r>
              <a:rPr lang="el-GR" sz="7600" u="none" strike="noStrike" cap="none" dirty="0">
                <a:solidFill>
                  <a:srgbClr val="FFD966"/>
                </a:solidFill>
                <a:latin typeface="Arial" charset="0"/>
                <a:ea typeface="Arial" charset="0"/>
                <a:cs typeface="Arial" charset="0"/>
                <a:sym typeface="Cabin"/>
              </a:rPr>
              <a:t>(γνωστό και ως </a:t>
            </a:r>
            <a:r>
              <a:rPr lang="el-GR" sz="7600" u="none" strike="noStrike" cap="none" dirty="0" err="1">
                <a:solidFill>
                  <a:srgbClr val="FFD966"/>
                </a:solidFill>
                <a:latin typeface="Arial" charset="0"/>
                <a:ea typeface="Arial" charset="0"/>
                <a:cs typeface="Arial" charset="0"/>
                <a:sym typeface="Cabin"/>
              </a:rPr>
              <a:t>Ιστοσυγκομιδή</a:t>
            </a:r>
            <a:r>
              <a:rPr lang="el-GR" sz="7600" u="none" strike="noStrike" cap="none" dirty="0">
                <a:solidFill>
                  <a:srgbClr val="FFD966"/>
                </a:solidFill>
                <a:latin typeface="Arial" charset="0"/>
                <a:ea typeface="Arial" charset="0"/>
                <a:cs typeface="Arial" charset="0"/>
                <a:sym typeface="Cabin"/>
              </a:rPr>
              <a:t>)</a:t>
            </a:r>
            <a:endParaRPr lang="en-US" sz="7600" u="none" strike="noStrike" cap="none" dirty="0">
              <a:solidFill>
                <a:srgbClr val="FFD966"/>
              </a:solidFill>
              <a:latin typeface="Arial" charset="0"/>
              <a:ea typeface="Arial" charset="0"/>
              <a:cs typeface="Arial" charset="0"/>
              <a:sym typeface="Cabin"/>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Shape 725"/>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l-GR" sz="7600" u="none" strike="noStrike" cap="none" dirty="0">
                <a:solidFill>
                  <a:srgbClr val="FFD966"/>
                </a:solidFill>
                <a:latin typeface="Arial" charset="0"/>
                <a:ea typeface="Arial" charset="0"/>
                <a:cs typeface="Arial" charset="0"/>
                <a:sym typeface="Cabin"/>
              </a:rPr>
              <a:t>Τί είναι η Ανίχνευση Ιστού;</a:t>
            </a:r>
            <a:endParaRPr lang="en-US" sz="7600" u="none" strike="noStrike" cap="none" dirty="0">
              <a:solidFill>
                <a:srgbClr val="FFD966"/>
              </a:solidFill>
              <a:latin typeface="Arial" charset="0"/>
              <a:ea typeface="Arial" charset="0"/>
              <a:cs typeface="Arial" charset="0"/>
              <a:sym typeface="Cabin"/>
            </a:endParaRPr>
          </a:p>
        </p:txBody>
      </p:sp>
      <p:sp>
        <p:nvSpPr>
          <p:cNvPr id="726" name="Shape 726"/>
          <p:cNvSpPr txBox="1">
            <a:spLocks noGrp="1"/>
          </p:cNvSpPr>
          <p:nvPr>
            <p:ph type="body" idx="1"/>
          </p:nvPr>
        </p:nvSpPr>
        <p:spPr>
          <a:xfrm>
            <a:off x="1155700" y="2866820"/>
            <a:ext cx="13932000" cy="5439079"/>
          </a:xfrm>
          <a:prstGeom prst="rect">
            <a:avLst/>
          </a:prstGeom>
          <a:noFill/>
          <a:ln>
            <a:noFill/>
          </a:ln>
        </p:spPr>
        <p:txBody>
          <a:bodyPr lIns="38100" tIns="38100" rIns="38100" bIns="38100" anchor="t" anchorCtr="0">
            <a:noAutofit/>
          </a:bodyPr>
          <a:lstStyle/>
          <a:p>
            <a:pPr marL="749300" marR="0" lvl="0" indent="-533400" algn="l" rtl="0">
              <a:lnSpc>
                <a:spcPct val="100000"/>
              </a:lnSpc>
              <a:spcBef>
                <a:spcPts val="0"/>
              </a:spcBef>
              <a:spcAft>
                <a:spcPts val="0"/>
              </a:spcAft>
              <a:buClr>
                <a:schemeClr val="lt1"/>
              </a:buClr>
              <a:buSzPct val="171000"/>
              <a:buFont typeface="Cabin"/>
              <a:buChar char="•"/>
            </a:pPr>
            <a:r>
              <a:rPr lang="el-GR" sz="3600" u="none" strike="noStrike" cap="none" dirty="0">
                <a:solidFill>
                  <a:schemeClr val="lt1"/>
                </a:solidFill>
                <a:latin typeface="Arial" charset="0"/>
                <a:ea typeface="Arial" charset="0"/>
                <a:cs typeface="Arial" charset="0"/>
                <a:sym typeface="Cabin"/>
              </a:rPr>
              <a:t>Όταν ένα πρόγραμμα ή σενάριο προσποιείται ότι είναι πρόγραμμα περιήγησης και ανακτά ιστοσελίδες, κοιτάζει αυτές τις ιστοσελίδες, εξάγει πληροφορίες και μετά κοιτάζει περισσότερες ιστοσελίδες</a:t>
            </a:r>
            <a:endParaRPr lang="en-US" sz="3600" u="none" strike="noStrike" cap="none" dirty="0">
              <a:solidFill>
                <a:schemeClr val="lt1"/>
              </a:solidFill>
              <a:latin typeface="Arial" charset="0"/>
              <a:ea typeface="Arial" charset="0"/>
              <a:cs typeface="Arial" charset="0"/>
              <a:sym typeface="Cabin"/>
            </a:endParaRPr>
          </a:p>
          <a:p>
            <a:pPr marL="749300" marR="0" lvl="0" indent="-533400" algn="l" rtl="0">
              <a:lnSpc>
                <a:spcPct val="100000"/>
              </a:lnSpc>
              <a:spcBef>
                <a:spcPts val="3500"/>
              </a:spcBef>
              <a:spcAft>
                <a:spcPts val="0"/>
              </a:spcAft>
              <a:buClr>
                <a:schemeClr val="lt1"/>
              </a:buClr>
              <a:buSzPct val="171000"/>
              <a:buFont typeface="Cabin"/>
              <a:buChar char="•"/>
            </a:pPr>
            <a:r>
              <a:rPr lang="el-GR" sz="3600" u="none" strike="noStrike" cap="none" dirty="0">
                <a:solidFill>
                  <a:schemeClr val="lt1"/>
                </a:solidFill>
                <a:latin typeface="Arial" charset="0"/>
                <a:ea typeface="Arial" charset="0"/>
                <a:cs typeface="Arial" charset="0"/>
                <a:sym typeface="Cabin"/>
              </a:rPr>
              <a:t>Οι μηχανές αναζήτησης ανιχνεύουν ιστοσελίδες - το ονομάζουμε "</a:t>
            </a:r>
            <a:r>
              <a:rPr lang="el-GR" sz="3600" u="none" strike="noStrike" cap="none" dirty="0" err="1">
                <a:solidFill>
                  <a:schemeClr val="lt1"/>
                </a:solidFill>
                <a:latin typeface="Arial" charset="0"/>
                <a:ea typeface="Arial" charset="0"/>
                <a:cs typeface="Arial" charset="0"/>
                <a:sym typeface="Cabin"/>
              </a:rPr>
              <a:t>spidering</a:t>
            </a:r>
            <a:r>
              <a:rPr lang="el-GR" sz="3600" u="none" strike="noStrike" cap="none" dirty="0">
                <a:solidFill>
                  <a:schemeClr val="lt1"/>
                </a:solidFill>
                <a:latin typeface="Arial" charset="0"/>
                <a:ea typeface="Arial" charset="0"/>
                <a:cs typeface="Arial" charset="0"/>
                <a:sym typeface="Cabin"/>
              </a:rPr>
              <a:t> the </a:t>
            </a:r>
            <a:r>
              <a:rPr lang="el-GR" sz="3600" u="none" strike="noStrike" cap="none" dirty="0" err="1">
                <a:solidFill>
                  <a:schemeClr val="lt1"/>
                </a:solidFill>
                <a:latin typeface="Arial" charset="0"/>
                <a:ea typeface="Arial" charset="0"/>
                <a:cs typeface="Arial" charset="0"/>
                <a:sym typeface="Cabin"/>
              </a:rPr>
              <a:t>web</a:t>
            </a:r>
            <a:r>
              <a:rPr lang="el-GR" sz="3600" u="none" strike="noStrike" cap="none" dirty="0">
                <a:solidFill>
                  <a:schemeClr val="lt1"/>
                </a:solidFill>
                <a:latin typeface="Arial" charset="0"/>
                <a:ea typeface="Arial" charset="0"/>
                <a:cs typeface="Arial" charset="0"/>
                <a:sym typeface="Cabin"/>
              </a:rPr>
              <a:t>" ή "</a:t>
            </a:r>
            <a:r>
              <a:rPr lang="el-GR" sz="3600" u="none" strike="noStrike" cap="none" dirty="0" err="1">
                <a:solidFill>
                  <a:schemeClr val="lt1"/>
                </a:solidFill>
                <a:latin typeface="Arial" charset="0"/>
                <a:ea typeface="Arial" charset="0"/>
                <a:cs typeface="Arial" charset="0"/>
                <a:sym typeface="Cabin"/>
              </a:rPr>
              <a:t>web</a:t>
            </a:r>
            <a:r>
              <a:rPr lang="el-GR" sz="3600" u="none" strike="noStrike" cap="none" dirty="0">
                <a:solidFill>
                  <a:schemeClr val="lt1"/>
                </a:solidFill>
                <a:latin typeface="Arial" charset="0"/>
                <a:ea typeface="Arial" charset="0"/>
                <a:cs typeface="Arial" charset="0"/>
                <a:sym typeface="Cabin"/>
              </a:rPr>
              <a:t> </a:t>
            </a:r>
            <a:r>
              <a:rPr lang="el-GR" sz="3600" u="none" strike="noStrike" cap="none" dirty="0" err="1">
                <a:solidFill>
                  <a:schemeClr val="lt1"/>
                </a:solidFill>
                <a:latin typeface="Arial" charset="0"/>
                <a:ea typeface="Arial" charset="0"/>
                <a:cs typeface="Arial" charset="0"/>
                <a:sym typeface="Cabin"/>
              </a:rPr>
              <a:t>crawling</a:t>
            </a:r>
            <a:r>
              <a:rPr lang="el-GR" sz="3600" u="none" strike="noStrike" cap="none" dirty="0">
                <a:solidFill>
                  <a:schemeClr val="lt1"/>
                </a:solidFill>
                <a:latin typeface="Arial" charset="0"/>
                <a:ea typeface="Arial" charset="0"/>
                <a:cs typeface="Arial" charset="0"/>
                <a:sym typeface="Cabin"/>
              </a:rPr>
              <a:t>"</a:t>
            </a:r>
            <a:endParaRPr lang="en-US" sz="3600" b="0" i="0" u="none" strike="noStrike" cap="none" dirty="0">
              <a:solidFill>
                <a:schemeClr val="lt1"/>
              </a:solidFill>
              <a:latin typeface="Arial"/>
              <a:ea typeface="Arial"/>
              <a:cs typeface="Arial"/>
              <a:sym typeface="Arial"/>
            </a:endParaRPr>
          </a:p>
        </p:txBody>
      </p:sp>
      <p:sp>
        <p:nvSpPr>
          <p:cNvPr id="727" name="Shape 727"/>
          <p:cNvSpPr txBox="1"/>
          <p:nvPr/>
        </p:nvSpPr>
        <p:spPr>
          <a:xfrm>
            <a:off x="3801908" y="7151886"/>
            <a:ext cx="8852999" cy="11430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000" u="sng" strike="noStrike" cap="none">
                <a:solidFill>
                  <a:srgbClr val="FFFF00"/>
                </a:solidFill>
                <a:latin typeface="Arial" charset="0"/>
                <a:ea typeface="Arial" charset="0"/>
                <a:cs typeface="Arial" charset="0"/>
                <a:sym typeface="Cabin"/>
                <a:hlinkClick r:id="rId3"/>
              </a:rPr>
              <a:t>http://en.wikipedia.org/wiki/Web_scraping</a:t>
            </a:r>
          </a:p>
          <a:p>
            <a:pPr marL="0" marR="0" lvl="0" indent="0" algn="ctr" rtl="0">
              <a:lnSpc>
                <a:spcPct val="100000"/>
              </a:lnSpc>
              <a:spcBef>
                <a:spcPts val="0"/>
              </a:spcBef>
              <a:spcAft>
                <a:spcPts val="0"/>
              </a:spcAft>
              <a:buClr>
                <a:schemeClr val="lt1"/>
              </a:buClr>
              <a:buSzPct val="25000"/>
              <a:buFont typeface="Cabin"/>
              <a:buNone/>
            </a:pPr>
            <a:r>
              <a:rPr lang="en-US" sz="3000" u="sng" strike="noStrike" cap="none">
                <a:solidFill>
                  <a:srgbClr val="FFFF00"/>
                </a:solidFill>
                <a:latin typeface="Arial" charset="0"/>
                <a:ea typeface="Arial" charset="0"/>
                <a:cs typeface="Arial" charset="0"/>
                <a:sym typeface="Cabin"/>
                <a:hlinkClick r:id="rId4"/>
              </a:rPr>
              <a:t>http://en.wikipedia.org/wiki/Web_crawler</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Shape 747"/>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l-GR" sz="7600" u="none" strike="noStrike" cap="none" dirty="0">
                <a:solidFill>
                  <a:srgbClr val="FFD966"/>
                </a:solidFill>
                <a:latin typeface="Arial" charset="0"/>
                <a:ea typeface="Arial" charset="0"/>
                <a:cs typeface="Arial" charset="0"/>
                <a:sym typeface="Cabin"/>
              </a:rPr>
              <a:t>Γιατί </a:t>
            </a:r>
            <a:r>
              <a:rPr lang="el-GR" sz="7600" u="none" strike="noStrike" cap="none" dirty="0" err="1">
                <a:solidFill>
                  <a:srgbClr val="FFD966"/>
                </a:solidFill>
                <a:latin typeface="Arial" charset="0"/>
                <a:ea typeface="Arial" charset="0"/>
                <a:cs typeface="Arial" charset="0"/>
                <a:sym typeface="Cabin"/>
              </a:rPr>
              <a:t>Ιστοσυγκομιδή</a:t>
            </a:r>
            <a:r>
              <a:rPr lang="el-GR" sz="7600" u="none" strike="noStrike" cap="none" dirty="0">
                <a:solidFill>
                  <a:srgbClr val="FFD966"/>
                </a:solidFill>
                <a:latin typeface="Arial" charset="0"/>
                <a:ea typeface="Arial" charset="0"/>
                <a:cs typeface="Arial" charset="0"/>
                <a:sym typeface="Cabin"/>
              </a:rPr>
              <a:t>;</a:t>
            </a:r>
            <a:endParaRPr lang="en-US" sz="7600" u="none" strike="noStrike" cap="none" dirty="0">
              <a:solidFill>
                <a:srgbClr val="FFD966"/>
              </a:solidFill>
              <a:latin typeface="Arial" charset="0"/>
              <a:ea typeface="Arial" charset="0"/>
              <a:cs typeface="Arial" charset="0"/>
              <a:sym typeface="Cabin"/>
            </a:endParaRPr>
          </a:p>
        </p:txBody>
      </p:sp>
      <p:sp>
        <p:nvSpPr>
          <p:cNvPr id="748" name="Shape 748"/>
          <p:cNvSpPr txBox="1">
            <a:spLocks noGrp="1"/>
          </p:cNvSpPr>
          <p:nvPr>
            <p:ph type="body" idx="1"/>
          </p:nvPr>
        </p:nvSpPr>
        <p:spPr>
          <a:xfrm>
            <a:off x="1155700" y="2603500"/>
            <a:ext cx="13932000" cy="5034939"/>
          </a:xfrm>
          <a:prstGeom prst="rect">
            <a:avLst/>
          </a:prstGeom>
          <a:noFill/>
          <a:ln>
            <a:noFill/>
          </a:ln>
        </p:spPr>
        <p:txBody>
          <a:bodyPr lIns="38100" tIns="38100" rIns="38100" bIns="38100" anchor="ctr" anchorCtr="0">
            <a:noAutofit/>
          </a:bodyPr>
          <a:lstStyle/>
          <a:p>
            <a:pPr marL="749300" marR="0" lvl="0" indent="-533400" algn="l" rtl="0">
              <a:lnSpc>
                <a:spcPct val="100000"/>
              </a:lnSpc>
              <a:spcBef>
                <a:spcPts val="0"/>
              </a:spcBef>
              <a:spcAft>
                <a:spcPts val="0"/>
              </a:spcAft>
              <a:buClr>
                <a:schemeClr val="lt1"/>
              </a:buClr>
              <a:buSzPct val="171000"/>
              <a:buFont typeface="Cabin"/>
              <a:buChar char="•"/>
            </a:pPr>
            <a:r>
              <a:rPr lang="el-GR" sz="3600" u="none" strike="noStrike" cap="none" dirty="0">
                <a:solidFill>
                  <a:schemeClr val="lt1"/>
                </a:solidFill>
                <a:latin typeface="Arial" charset="0"/>
                <a:ea typeface="Arial" charset="0"/>
                <a:cs typeface="Arial" charset="0"/>
                <a:sym typeface="Cabin"/>
              </a:rPr>
              <a:t>Τράβηγμα δεδομένων - ιδιαίτερα κοινωνικά δεδομένα - ποιος συνδέεται με ποιον;</a:t>
            </a:r>
            <a:endParaRPr lang="en-US" sz="3600" u="none" strike="noStrike" cap="none" dirty="0">
              <a:solidFill>
                <a:schemeClr val="lt1"/>
              </a:solidFill>
              <a:latin typeface="Arial" charset="0"/>
              <a:ea typeface="Arial" charset="0"/>
              <a:cs typeface="Arial" charset="0"/>
              <a:sym typeface="Cabin"/>
            </a:endParaRPr>
          </a:p>
          <a:p>
            <a:pPr marL="749300" marR="0" lvl="0" indent="-533400" algn="l" rtl="0">
              <a:lnSpc>
                <a:spcPct val="100000"/>
              </a:lnSpc>
              <a:spcBef>
                <a:spcPts val="3500"/>
              </a:spcBef>
              <a:spcAft>
                <a:spcPts val="0"/>
              </a:spcAft>
              <a:buClr>
                <a:schemeClr val="lt1"/>
              </a:buClr>
              <a:buSzPct val="171000"/>
              <a:buFont typeface="Cabin"/>
              <a:buChar char="•"/>
            </a:pPr>
            <a:r>
              <a:rPr lang="el-GR" sz="3600" u="none" strike="noStrike" cap="none" dirty="0">
                <a:solidFill>
                  <a:schemeClr val="lt1"/>
                </a:solidFill>
                <a:latin typeface="Arial" charset="0"/>
                <a:ea typeface="Arial" charset="0"/>
                <a:cs typeface="Arial" charset="0"/>
                <a:sym typeface="Cabin"/>
              </a:rPr>
              <a:t>Ανάκτηση των δεδομένων σας από κάποιο σύστημα που δεν δίνει «δυνατότητα εξαγωγής»</a:t>
            </a:r>
            <a:endParaRPr lang="en-US" sz="3600" b="0" i="0" u="none" strike="noStrike" cap="none" dirty="0">
              <a:solidFill>
                <a:schemeClr val="lt1"/>
              </a:solidFill>
              <a:latin typeface="Arial"/>
              <a:ea typeface="Arial"/>
              <a:cs typeface="Arial"/>
              <a:sym typeface="Arial"/>
            </a:endParaRPr>
          </a:p>
          <a:p>
            <a:pPr marL="749300" marR="0" lvl="0" indent="-533400" algn="l" rtl="0">
              <a:lnSpc>
                <a:spcPct val="100000"/>
              </a:lnSpc>
              <a:spcBef>
                <a:spcPts val="3500"/>
              </a:spcBef>
              <a:spcAft>
                <a:spcPts val="0"/>
              </a:spcAft>
              <a:buClr>
                <a:schemeClr val="lt1"/>
              </a:buClr>
              <a:buSzPct val="171000"/>
              <a:buFont typeface="Cabin"/>
              <a:buChar char="•"/>
            </a:pPr>
            <a:r>
              <a:rPr lang="el-GR" sz="3600" u="none" strike="noStrike" cap="none" dirty="0">
                <a:solidFill>
                  <a:schemeClr val="lt1"/>
                </a:solidFill>
                <a:latin typeface="Arial" charset="0"/>
                <a:ea typeface="Arial" charset="0"/>
                <a:cs typeface="Arial" charset="0"/>
                <a:sym typeface="Cabin"/>
              </a:rPr>
              <a:t>Παρακολούθηση ενός </a:t>
            </a:r>
            <a:r>
              <a:rPr lang="el-GR" sz="3600" u="none" strike="noStrike" cap="none" dirty="0" err="1">
                <a:solidFill>
                  <a:schemeClr val="lt1"/>
                </a:solidFill>
                <a:latin typeface="Arial" charset="0"/>
                <a:ea typeface="Arial" charset="0"/>
                <a:cs typeface="Arial" charset="0"/>
                <a:sym typeface="Cabin"/>
              </a:rPr>
              <a:t>ιστοτόπου</a:t>
            </a:r>
            <a:r>
              <a:rPr lang="el-GR" sz="3600" u="none" strike="noStrike" cap="none" dirty="0">
                <a:solidFill>
                  <a:schemeClr val="lt1"/>
                </a:solidFill>
                <a:latin typeface="Arial" charset="0"/>
                <a:ea typeface="Arial" charset="0"/>
                <a:cs typeface="Arial" charset="0"/>
                <a:sym typeface="Cabin"/>
              </a:rPr>
              <a:t> για νέες πληροφορίες</a:t>
            </a:r>
            <a:endParaRPr lang="en-US" sz="3600" u="none" strike="noStrike" cap="none" dirty="0">
              <a:solidFill>
                <a:schemeClr val="lt1"/>
              </a:solidFill>
              <a:latin typeface="Arial" charset="0"/>
              <a:ea typeface="Arial" charset="0"/>
              <a:cs typeface="Arial" charset="0"/>
              <a:sym typeface="Cabin"/>
            </a:endParaRPr>
          </a:p>
          <a:p>
            <a:pPr marL="749300" marR="0" lvl="0" indent="-533400" algn="l" rtl="0">
              <a:lnSpc>
                <a:spcPct val="100000"/>
              </a:lnSpc>
              <a:spcBef>
                <a:spcPts val="3500"/>
              </a:spcBef>
              <a:spcAft>
                <a:spcPts val="0"/>
              </a:spcAft>
              <a:buClr>
                <a:schemeClr val="lt1"/>
              </a:buClr>
              <a:buSzPct val="171000"/>
              <a:buFont typeface="Cabin"/>
              <a:buChar char="•"/>
            </a:pPr>
            <a:r>
              <a:rPr lang="el-GR" sz="3600" dirty="0">
                <a:solidFill>
                  <a:schemeClr val="lt1"/>
                </a:solidFill>
                <a:latin typeface="Arial" charset="0"/>
                <a:ea typeface="Arial" charset="0"/>
                <a:cs typeface="Arial" charset="0"/>
                <a:sym typeface="Cabin"/>
              </a:rPr>
              <a:t>Ανίχνευση Ιστού </a:t>
            </a:r>
            <a:r>
              <a:rPr lang="el-GR" sz="3600" u="none" strike="noStrike" cap="none" dirty="0">
                <a:solidFill>
                  <a:schemeClr val="lt1"/>
                </a:solidFill>
                <a:latin typeface="Arial" charset="0"/>
                <a:ea typeface="Arial" charset="0"/>
                <a:cs typeface="Arial" charset="0"/>
                <a:sym typeface="Cabin"/>
              </a:rPr>
              <a:t>για να δημιουργήσετε μια βάση δεδομένων για μια μηχανή αναζήτησης</a:t>
            </a:r>
            <a:endParaRPr lang="en-US" sz="3600" u="none" strike="noStrike" cap="none" dirty="0">
              <a:solidFill>
                <a:schemeClr val="lt1"/>
              </a:solidFill>
              <a:latin typeface="Arial" charset="0"/>
              <a:ea typeface="Arial" charset="0"/>
              <a:cs typeface="Arial" charset="0"/>
              <a:sym typeface="Cabin"/>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Shape 753"/>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l-GR" sz="7600" u="none" strike="noStrike" cap="none" dirty="0" err="1">
                <a:solidFill>
                  <a:srgbClr val="FFD966"/>
                </a:solidFill>
                <a:latin typeface="Arial" charset="0"/>
                <a:ea typeface="Arial" charset="0"/>
                <a:cs typeface="Arial" charset="0"/>
                <a:sym typeface="Cabin"/>
              </a:rPr>
              <a:t>Ιστοσυγκομιδή</a:t>
            </a:r>
            <a:endParaRPr lang="en-US" sz="7600" u="none" strike="noStrike" cap="none" dirty="0">
              <a:solidFill>
                <a:srgbClr val="FFD966"/>
              </a:solidFill>
              <a:latin typeface="Arial" charset="0"/>
              <a:ea typeface="Arial" charset="0"/>
              <a:cs typeface="Arial" charset="0"/>
              <a:sym typeface="Cabin"/>
            </a:endParaRPr>
          </a:p>
        </p:txBody>
      </p:sp>
      <p:sp>
        <p:nvSpPr>
          <p:cNvPr id="754" name="Shape 754"/>
          <p:cNvSpPr txBox="1">
            <a:spLocks noGrp="1"/>
          </p:cNvSpPr>
          <p:nvPr>
            <p:ph type="body" idx="1"/>
          </p:nvPr>
        </p:nvSpPr>
        <p:spPr>
          <a:xfrm>
            <a:off x="1155700" y="3078464"/>
            <a:ext cx="13932000" cy="5227435"/>
          </a:xfrm>
          <a:prstGeom prst="rect">
            <a:avLst/>
          </a:prstGeom>
          <a:noFill/>
          <a:ln>
            <a:noFill/>
          </a:ln>
        </p:spPr>
        <p:txBody>
          <a:bodyPr lIns="38100" tIns="38100" rIns="38100" bIns="38100" anchor="t" anchorCtr="0">
            <a:noAutofit/>
          </a:bodyPr>
          <a:lstStyle/>
          <a:p>
            <a:pPr marL="749300" marR="0" lvl="0" indent="-533400" algn="l" rtl="0">
              <a:lnSpc>
                <a:spcPct val="100000"/>
              </a:lnSpc>
              <a:spcBef>
                <a:spcPts val="0"/>
              </a:spcBef>
              <a:spcAft>
                <a:spcPts val="0"/>
              </a:spcAft>
              <a:buClr>
                <a:schemeClr val="lt1"/>
              </a:buClr>
              <a:buSzPct val="171000"/>
              <a:buFont typeface="Cabin"/>
              <a:buChar char="•"/>
            </a:pPr>
            <a:r>
              <a:rPr lang="el-GR" sz="3600" u="none" strike="noStrike" cap="none" dirty="0">
                <a:solidFill>
                  <a:schemeClr val="lt1"/>
                </a:solidFill>
                <a:latin typeface="Arial" charset="0"/>
                <a:ea typeface="Arial" charset="0"/>
                <a:cs typeface="Arial" charset="0"/>
                <a:sym typeface="Cabin"/>
              </a:rPr>
              <a:t>Υπάρχει κάποια διαμάχη σχετικά με την </a:t>
            </a:r>
            <a:r>
              <a:rPr lang="el-GR" sz="3600" u="none" strike="noStrike" cap="none" dirty="0" err="1">
                <a:solidFill>
                  <a:schemeClr val="lt1"/>
                </a:solidFill>
                <a:latin typeface="Arial" charset="0"/>
                <a:ea typeface="Arial" charset="0"/>
                <a:cs typeface="Arial" charset="0"/>
                <a:sym typeface="Cabin"/>
              </a:rPr>
              <a:t>ιστοσυγκομιδή</a:t>
            </a:r>
            <a:r>
              <a:rPr lang="el-GR" sz="3600" u="none" strike="noStrike" cap="none" dirty="0">
                <a:solidFill>
                  <a:schemeClr val="lt1"/>
                </a:solidFill>
                <a:latin typeface="Arial" charset="0"/>
                <a:ea typeface="Arial" charset="0"/>
                <a:cs typeface="Arial" charset="0"/>
                <a:sym typeface="Cabin"/>
              </a:rPr>
              <a:t> και ορισμένοι </a:t>
            </a:r>
            <a:r>
              <a:rPr lang="el-GR" sz="3600" u="none" strike="noStrike" cap="none" dirty="0" err="1">
                <a:solidFill>
                  <a:schemeClr val="lt1"/>
                </a:solidFill>
                <a:latin typeface="Arial" charset="0"/>
                <a:ea typeface="Arial" charset="0"/>
                <a:cs typeface="Arial" charset="0"/>
                <a:sym typeface="Cabin"/>
              </a:rPr>
              <a:t>ιστότοποι</a:t>
            </a:r>
            <a:r>
              <a:rPr lang="el-GR" sz="3600" u="none" strike="noStrike" cap="none" dirty="0">
                <a:solidFill>
                  <a:schemeClr val="lt1"/>
                </a:solidFill>
                <a:latin typeface="Arial" charset="0"/>
                <a:ea typeface="Arial" charset="0"/>
                <a:cs typeface="Arial" charset="0"/>
                <a:sym typeface="Cabin"/>
              </a:rPr>
              <a:t> είναι λίγο σκαιοί</a:t>
            </a:r>
            <a:r>
              <a:rPr lang="en-US" sz="3600" u="none" strike="noStrike" cap="none" dirty="0">
                <a:solidFill>
                  <a:schemeClr val="lt1"/>
                </a:solidFill>
                <a:latin typeface="Arial" charset="0"/>
                <a:ea typeface="Arial" charset="0"/>
                <a:cs typeface="Arial" charset="0"/>
                <a:sym typeface="Cabin"/>
              </a:rPr>
              <a:t>.</a:t>
            </a:r>
          </a:p>
          <a:p>
            <a:pPr marL="749300" marR="0" lvl="0" indent="-533400" algn="l" rtl="0">
              <a:lnSpc>
                <a:spcPct val="100000"/>
              </a:lnSpc>
              <a:spcBef>
                <a:spcPts val="3500"/>
              </a:spcBef>
              <a:spcAft>
                <a:spcPts val="0"/>
              </a:spcAft>
              <a:buClr>
                <a:schemeClr val="lt1"/>
              </a:buClr>
              <a:buSzPct val="171000"/>
              <a:buFont typeface="Cabin"/>
              <a:buChar char="•"/>
            </a:pPr>
            <a:r>
              <a:rPr lang="el-GR" sz="3600" u="none" strike="noStrike" cap="none" dirty="0">
                <a:solidFill>
                  <a:schemeClr val="lt1"/>
                </a:solidFill>
                <a:latin typeface="Arial" charset="0"/>
                <a:ea typeface="Arial" charset="0"/>
                <a:cs typeface="Arial" charset="0"/>
                <a:sym typeface="Cabin"/>
              </a:rPr>
              <a:t>Δεν επιτρέπεται η αναδημοσίευση πληροφοριών που προστατεύονται από πνευματικά δικαιώματα</a:t>
            </a:r>
            <a:endParaRPr lang="en-US" sz="3600" u="none" strike="noStrike" cap="none" dirty="0">
              <a:solidFill>
                <a:schemeClr val="lt1"/>
              </a:solidFill>
              <a:latin typeface="Arial" charset="0"/>
              <a:ea typeface="Arial" charset="0"/>
              <a:cs typeface="Arial" charset="0"/>
              <a:sym typeface="Cabin"/>
            </a:endParaRPr>
          </a:p>
          <a:p>
            <a:pPr marL="749300" marR="0" lvl="0" indent="-533400" algn="l" rtl="0">
              <a:lnSpc>
                <a:spcPct val="100000"/>
              </a:lnSpc>
              <a:spcBef>
                <a:spcPts val="3500"/>
              </a:spcBef>
              <a:spcAft>
                <a:spcPts val="0"/>
              </a:spcAft>
              <a:buClr>
                <a:schemeClr val="lt1"/>
              </a:buClr>
              <a:buSzPct val="171000"/>
              <a:buFont typeface="Cabin"/>
              <a:buChar char="•"/>
            </a:pPr>
            <a:r>
              <a:rPr lang="el-GR" sz="3600" u="none" strike="noStrike" cap="none" dirty="0">
                <a:solidFill>
                  <a:schemeClr val="lt1"/>
                </a:solidFill>
                <a:latin typeface="Arial" charset="0"/>
                <a:ea typeface="Arial" charset="0"/>
                <a:cs typeface="Arial" charset="0"/>
                <a:sym typeface="Cabin"/>
              </a:rPr>
              <a:t>Δεν επιτρέπονται παραβιάσεις των όρων παροχής υπηρεσιών</a:t>
            </a:r>
            <a:endParaRPr lang="en-US" sz="3600" u="none" strike="noStrike" cap="none" dirty="0">
              <a:solidFill>
                <a:schemeClr val="lt1"/>
              </a:solidFill>
              <a:latin typeface="Arial" charset="0"/>
              <a:ea typeface="Arial" charset="0"/>
              <a:cs typeface="Arial" charset="0"/>
              <a:sym typeface="Cabin"/>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Shape 766"/>
          <p:cNvSpPr txBox="1">
            <a:spLocks noGrp="1"/>
          </p:cNvSpPr>
          <p:nvPr>
            <p:ph type="title"/>
          </p:nvPr>
        </p:nvSpPr>
        <p:spPr>
          <a:xfrm>
            <a:off x="86711" y="651787"/>
            <a:ext cx="16082579" cy="1692735"/>
          </a:xfrm>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7800" u="none" strike="noStrike" cap="none" dirty="0">
                <a:solidFill>
                  <a:schemeClr val="lt1"/>
                </a:solidFill>
                <a:latin typeface="Arial" charset="0"/>
                <a:ea typeface="Arial" charset="0"/>
                <a:cs typeface="Arial" charset="0"/>
                <a:sym typeface="Cabin"/>
              </a:rPr>
              <a:t>Ο Εύκολος Τρόπος</a:t>
            </a:r>
            <a:r>
              <a:rPr lang="en-US" sz="7800" u="none" strike="noStrike" cap="none" dirty="0">
                <a:solidFill>
                  <a:schemeClr val="lt1"/>
                </a:solidFill>
                <a:latin typeface="Arial" charset="0"/>
                <a:ea typeface="Arial" charset="0"/>
                <a:cs typeface="Arial" charset="0"/>
                <a:sym typeface="Cabin"/>
              </a:rPr>
              <a:t> - </a:t>
            </a:r>
            <a:r>
              <a:rPr lang="en-US" sz="7800" u="none" strike="noStrike" cap="none" dirty="0">
                <a:solidFill>
                  <a:srgbClr val="FFD966"/>
                </a:solidFill>
                <a:latin typeface="Arial" charset="0"/>
                <a:ea typeface="Arial" charset="0"/>
                <a:cs typeface="Arial" charset="0"/>
                <a:sym typeface="Cabin"/>
              </a:rPr>
              <a:t>Beautiful Soup</a:t>
            </a:r>
          </a:p>
        </p:txBody>
      </p:sp>
      <p:sp>
        <p:nvSpPr>
          <p:cNvPr id="767" name="Shape 767"/>
          <p:cNvSpPr txBox="1">
            <a:spLocks noGrp="1"/>
          </p:cNvSpPr>
          <p:nvPr>
            <p:ph type="body" idx="1"/>
          </p:nvPr>
        </p:nvSpPr>
        <p:spPr>
          <a:prstGeom prst="rect">
            <a:avLst/>
          </a:prstGeom>
          <a:noFill/>
          <a:ln>
            <a:noFill/>
          </a:ln>
        </p:spPr>
        <p:txBody>
          <a:bodyPr lIns="50800" tIns="50800" rIns="50800" bIns="50800" anchor="t" anchorCtr="0">
            <a:noAutofit/>
          </a:bodyPr>
          <a:lstStyle/>
          <a:p>
            <a:pPr marL="1104900" marR="0" lvl="0" indent="-787400" algn="l" rtl="0">
              <a:lnSpc>
                <a:spcPct val="100000"/>
              </a:lnSpc>
              <a:spcBef>
                <a:spcPts val="0"/>
              </a:spcBef>
              <a:spcAft>
                <a:spcPts val="0"/>
              </a:spcAft>
              <a:buClr>
                <a:schemeClr val="lt1"/>
              </a:buClr>
              <a:buSzPct val="171000"/>
              <a:buFont typeface="Cabin"/>
              <a:buChar char="•"/>
            </a:pPr>
            <a:r>
              <a:rPr lang="el-GR" sz="3800" u="none" strike="noStrike" cap="none" dirty="0">
                <a:solidFill>
                  <a:schemeClr val="lt1"/>
                </a:solidFill>
                <a:latin typeface="Arial" charset="0"/>
                <a:ea typeface="Arial" charset="0"/>
                <a:cs typeface="Arial" charset="0"/>
                <a:sym typeface="Cabin"/>
              </a:rPr>
              <a:t>Μπορείτε να κάνετε αναζητήσεις συμβολοσειράς με τον δύσκολο τρόπο</a:t>
            </a:r>
            <a:endParaRPr lang="en-US" sz="3800" u="none" strike="noStrike" cap="none" dirty="0">
              <a:solidFill>
                <a:schemeClr val="lt1"/>
              </a:solidFill>
              <a:latin typeface="Arial" charset="0"/>
              <a:ea typeface="Arial" charset="0"/>
              <a:cs typeface="Arial" charset="0"/>
              <a:sym typeface="Cabin"/>
            </a:endParaRPr>
          </a:p>
          <a:p>
            <a:pPr marL="1104900" marR="0" lvl="0" indent="-787400" algn="l" rtl="0">
              <a:lnSpc>
                <a:spcPct val="100000"/>
              </a:lnSpc>
              <a:spcBef>
                <a:spcPts val="2300"/>
              </a:spcBef>
              <a:spcAft>
                <a:spcPts val="0"/>
              </a:spcAft>
              <a:buClr>
                <a:schemeClr val="lt1"/>
              </a:buClr>
              <a:buSzPct val="171000"/>
              <a:buFont typeface="Cabin"/>
              <a:buChar char="•"/>
            </a:pPr>
            <a:r>
              <a:rPr lang="el-GR" sz="3800" u="none" strike="noStrike" cap="none" dirty="0" err="1">
                <a:solidFill>
                  <a:schemeClr val="lt1"/>
                </a:solidFill>
                <a:latin typeface="Arial" charset="0"/>
                <a:ea typeface="Arial" charset="0"/>
                <a:cs typeface="Arial" charset="0"/>
                <a:sym typeface="Cabin"/>
              </a:rPr>
              <a:t>Or</a:t>
            </a:r>
            <a:r>
              <a:rPr lang="el-GR" sz="3800" u="none" strike="noStrike" cap="none" dirty="0">
                <a:solidFill>
                  <a:schemeClr val="lt1"/>
                </a:solidFill>
                <a:latin typeface="Arial" charset="0"/>
                <a:ea typeface="Arial" charset="0"/>
                <a:cs typeface="Arial" charset="0"/>
                <a:sym typeface="Cabin"/>
              </a:rPr>
              <a:t> χρησιμοποιήστε τη δωρεάν βιβλιοθήκη λογισμικού που ονομάζεται </a:t>
            </a:r>
            <a:r>
              <a:rPr lang="en-US" sz="3800" u="none" strike="noStrike" cap="none" dirty="0" err="1">
                <a:solidFill>
                  <a:srgbClr val="00FF00"/>
                </a:solidFill>
                <a:latin typeface="Arial" charset="0"/>
                <a:ea typeface="Arial" charset="0"/>
                <a:cs typeface="Arial" charset="0"/>
                <a:sym typeface="Cabin"/>
              </a:rPr>
              <a:t>BeautifulSoup</a:t>
            </a:r>
            <a:r>
              <a:rPr lang="el-GR" sz="3800" u="none" strike="noStrike" cap="none" dirty="0">
                <a:solidFill>
                  <a:schemeClr val="lt1"/>
                </a:solidFill>
                <a:latin typeface="Arial" charset="0"/>
                <a:ea typeface="Arial" charset="0"/>
                <a:cs typeface="Arial" charset="0"/>
                <a:sym typeface="Cabin"/>
              </a:rPr>
              <a:t> </a:t>
            </a:r>
          </a:p>
          <a:p>
            <a:pPr marL="317500" marR="0" lvl="0" indent="0" algn="l" rtl="0">
              <a:lnSpc>
                <a:spcPct val="100000"/>
              </a:lnSpc>
              <a:spcBef>
                <a:spcPts val="0"/>
              </a:spcBef>
              <a:spcAft>
                <a:spcPts val="0"/>
              </a:spcAft>
              <a:buClr>
                <a:schemeClr val="lt1"/>
              </a:buClr>
              <a:buSzPct val="171000"/>
              <a:buNone/>
            </a:pPr>
            <a:r>
              <a:rPr lang="el-GR" sz="3800" u="none" strike="noStrike" cap="none" dirty="0">
                <a:solidFill>
                  <a:schemeClr val="lt1"/>
                </a:solidFill>
                <a:latin typeface="Arial" charset="0"/>
                <a:ea typeface="Arial" charset="0"/>
                <a:cs typeface="Arial" charset="0"/>
                <a:sym typeface="Cabin"/>
              </a:rPr>
              <a:t>      από</a:t>
            </a:r>
            <a:r>
              <a:rPr lang="en-US" sz="3800" u="none" strike="noStrike" cap="none" dirty="0">
                <a:solidFill>
                  <a:schemeClr val="lt1"/>
                </a:solidFill>
                <a:latin typeface="Arial" charset="0"/>
                <a:ea typeface="Arial" charset="0"/>
                <a:cs typeface="Arial" charset="0"/>
                <a:sym typeface="Cabin"/>
              </a:rPr>
              <a:t> </a:t>
            </a:r>
            <a:r>
              <a:rPr lang="en-US" sz="3800" u="none" strike="noStrike" cap="none" dirty="0">
                <a:solidFill>
                  <a:srgbClr val="FF40FF"/>
                </a:solidFill>
                <a:latin typeface="Arial" charset="0"/>
                <a:ea typeface="Arial" charset="0"/>
                <a:cs typeface="Arial" charset="0"/>
                <a:sym typeface="Cabin"/>
              </a:rPr>
              <a:t>www.crummy.com</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9763" y="4984776"/>
            <a:ext cx="8124890" cy="3321123"/>
          </a:xfrm>
          <a:prstGeom prst="rect">
            <a:avLst/>
          </a:prstGeom>
        </p:spPr>
      </p:pic>
      <p:sp>
        <p:nvSpPr>
          <p:cNvPr id="3" name="Rectangle 2"/>
          <p:cNvSpPr/>
          <p:nvPr/>
        </p:nvSpPr>
        <p:spPr>
          <a:xfrm>
            <a:off x="9265272" y="8392537"/>
            <a:ext cx="5822428" cy="400110"/>
          </a:xfrm>
          <a:prstGeom prst="rect">
            <a:avLst/>
          </a:prstGeom>
        </p:spPr>
        <p:txBody>
          <a:bodyPr wrap="none">
            <a:spAutoFit/>
          </a:bodyPr>
          <a:lstStyle/>
          <a:p>
            <a:r>
              <a:rPr lang="en-US" sz="2000" dirty="0">
                <a:solidFill>
                  <a:srgbClr val="FFFF00"/>
                </a:solidFill>
              </a:rPr>
              <a:t>https://</a:t>
            </a:r>
            <a:r>
              <a:rPr lang="en-US" sz="2000" dirty="0" err="1">
                <a:solidFill>
                  <a:srgbClr val="FFFF00"/>
                </a:solidFill>
              </a:rPr>
              <a:t>www.crummy.com</a:t>
            </a:r>
            <a:r>
              <a:rPr lang="en-US" sz="2000" dirty="0">
                <a:solidFill>
                  <a:srgbClr val="FFFF00"/>
                </a:solidFill>
              </a:rPr>
              <a:t>/software/</a:t>
            </a:r>
            <a:r>
              <a:rPr lang="en-US" sz="2000" dirty="0" err="1">
                <a:solidFill>
                  <a:srgbClr val="FFFF00"/>
                </a:solidFill>
              </a:rPr>
              <a:t>BeautifulSoup</a:t>
            </a:r>
            <a:r>
              <a:rPr lang="en-US" sz="2000" dirty="0">
                <a:solidFill>
                  <a:srgbClr val="FFFF00"/>
                </a:solidFill>
              </a:rPr>
              <a: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Shape 775"/>
          <p:cNvSpPr txBox="1"/>
          <p:nvPr/>
        </p:nvSpPr>
        <p:spPr>
          <a:xfrm>
            <a:off x="816073" y="2795483"/>
            <a:ext cx="14623855" cy="5624612"/>
          </a:xfrm>
          <a:prstGeom prst="rect">
            <a:avLst/>
          </a:prstGeom>
          <a:noFill/>
          <a:ln>
            <a:noFill/>
          </a:ln>
        </p:spPr>
        <p:txBody>
          <a:bodyPr lIns="91425" tIns="45700" rIns="91425" bIns="45700" anchor="t" anchorCtr="0">
            <a:noAutofit/>
          </a:bodyPr>
          <a:lstStyle/>
          <a:p>
            <a:r>
              <a:rPr lang="en-US" sz="2800" dirty="0">
                <a:solidFill>
                  <a:schemeClr val="bg1"/>
                </a:solidFill>
                <a:latin typeface="Courier" charset="0"/>
                <a:ea typeface="Courier" charset="0"/>
                <a:cs typeface="Courier" charset="0"/>
              </a:rPr>
              <a:t># </a:t>
            </a:r>
            <a:r>
              <a:rPr lang="el-GR" sz="2800" dirty="0">
                <a:solidFill>
                  <a:schemeClr val="bg1"/>
                </a:solidFill>
                <a:latin typeface="Courier" charset="0"/>
                <a:ea typeface="Courier" charset="0"/>
                <a:cs typeface="Courier" charset="0"/>
              </a:rPr>
              <a:t>Για να το εκτελέσετε, μπορείτε να εγκαταστήσετε το </a:t>
            </a:r>
            <a:r>
              <a:rPr lang="el-GR" sz="2800" dirty="0" err="1">
                <a:solidFill>
                  <a:schemeClr val="bg1"/>
                </a:solidFill>
                <a:latin typeface="Courier" charset="0"/>
                <a:ea typeface="Courier" charset="0"/>
                <a:cs typeface="Courier" charset="0"/>
              </a:rPr>
              <a:t>BeautifulSoup</a:t>
            </a:r>
            <a:endParaRPr lang="en-US" sz="2800" dirty="0">
              <a:solidFill>
                <a:schemeClr val="bg1"/>
              </a:solidFill>
              <a:latin typeface="Courier" charset="0"/>
              <a:ea typeface="Courier" charset="0"/>
              <a:cs typeface="Courier" charset="0"/>
            </a:endParaRPr>
          </a:p>
          <a:p>
            <a:r>
              <a:rPr lang="en-US" sz="2800" dirty="0">
                <a:solidFill>
                  <a:schemeClr val="bg1"/>
                </a:solidFill>
                <a:latin typeface="Courier" charset="0"/>
                <a:ea typeface="Courier" charset="0"/>
                <a:cs typeface="Courier" charset="0"/>
              </a:rPr>
              <a:t># https://</a:t>
            </a:r>
            <a:r>
              <a:rPr lang="en-US" sz="2800" dirty="0" err="1">
                <a:solidFill>
                  <a:schemeClr val="bg1"/>
                </a:solidFill>
                <a:latin typeface="Courier" charset="0"/>
                <a:ea typeface="Courier" charset="0"/>
                <a:cs typeface="Courier" charset="0"/>
              </a:rPr>
              <a:t>pypi.python.org</a:t>
            </a:r>
            <a:r>
              <a:rPr lang="en-US" sz="2800" dirty="0">
                <a:solidFill>
                  <a:schemeClr val="bg1"/>
                </a:solidFill>
                <a:latin typeface="Courier" charset="0"/>
                <a:ea typeface="Courier" charset="0"/>
                <a:cs typeface="Courier" charset="0"/>
              </a:rPr>
              <a:t>/</a:t>
            </a:r>
            <a:r>
              <a:rPr lang="en-US" sz="2800" dirty="0" err="1">
                <a:solidFill>
                  <a:schemeClr val="bg1"/>
                </a:solidFill>
                <a:latin typeface="Courier" charset="0"/>
                <a:ea typeface="Courier" charset="0"/>
                <a:cs typeface="Courier" charset="0"/>
              </a:rPr>
              <a:t>pypi</a:t>
            </a:r>
            <a:r>
              <a:rPr lang="en-US" sz="2800" dirty="0">
                <a:solidFill>
                  <a:schemeClr val="bg1"/>
                </a:solidFill>
                <a:latin typeface="Courier" charset="0"/>
                <a:ea typeface="Courier" charset="0"/>
                <a:cs typeface="Courier" charset="0"/>
              </a:rPr>
              <a:t>/beautifulsoup4</a:t>
            </a:r>
          </a:p>
          <a:p>
            <a:endParaRPr lang="en-US" sz="2800" dirty="0">
              <a:solidFill>
                <a:schemeClr val="bg1"/>
              </a:solidFill>
              <a:latin typeface="Courier" charset="0"/>
              <a:ea typeface="Courier" charset="0"/>
              <a:cs typeface="Courier" charset="0"/>
            </a:endParaRPr>
          </a:p>
          <a:p>
            <a:r>
              <a:rPr lang="en-US" sz="2800" dirty="0">
                <a:solidFill>
                  <a:schemeClr val="bg1"/>
                </a:solidFill>
                <a:latin typeface="Courier" charset="0"/>
                <a:ea typeface="Courier" charset="0"/>
                <a:cs typeface="Courier" charset="0"/>
              </a:rPr>
              <a:t># </a:t>
            </a:r>
            <a:r>
              <a:rPr lang="el-GR" sz="2800" dirty="0">
                <a:solidFill>
                  <a:schemeClr val="bg1"/>
                </a:solidFill>
                <a:latin typeface="Courier" charset="0"/>
                <a:ea typeface="Courier" charset="0"/>
                <a:cs typeface="Courier" charset="0"/>
              </a:rPr>
              <a:t>Ή να</a:t>
            </a:r>
            <a:r>
              <a:rPr lang="en-US" sz="2800" dirty="0">
                <a:solidFill>
                  <a:schemeClr val="bg1"/>
                </a:solidFill>
                <a:latin typeface="Courier" charset="0"/>
                <a:ea typeface="Courier" charset="0"/>
                <a:cs typeface="Courier" charset="0"/>
              </a:rPr>
              <a:t> </a:t>
            </a:r>
            <a:r>
              <a:rPr lang="el-GR" sz="2800" dirty="0">
                <a:solidFill>
                  <a:schemeClr val="bg1"/>
                </a:solidFill>
                <a:latin typeface="Courier" charset="0"/>
                <a:ea typeface="Courier" charset="0"/>
                <a:cs typeface="Courier" charset="0"/>
              </a:rPr>
              <a:t>κατεβάστε το αρχείο</a:t>
            </a:r>
            <a:endParaRPr lang="en-US" sz="2800" dirty="0">
              <a:solidFill>
                <a:schemeClr val="bg1"/>
              </a:solidFill>
              <a:latin typeface="Courier" charset="0"/>
              <a:ea typeface="Courier" charset="0"/>
              <a:cs typeface="Courier" charset="0"/>
            </a:endParaRPr>
          </a:p>
          <a:p>
            <a:r>
              <a:rPr lang="en-US" sz="2800" dirty="0">
                <a:solidFill>
                  <a:schemeClr val="bg1"/>
                </a:solidFill>
                <a:latin typeface="Courier" charset="0"/>
                <a:ea typeface="Courier" charset="0"/>
                <a:cs typeface="Courier" charset="0"/>
              </a:rPr>
              <a:t># http://www.py4e.com/code3/bs4.zip</a:t>
            </a:r>
          </a:p>
          <a:p>
            <a:r>
              <a:rPr lang="en-US" sz="2800" dirty="0">
                <a:solidFill>
                  <a:schemeClr val="bg1"/>
                </a:solidFill>
                <a:latin typeface="Courier" charset="0"/>
                <a:ea typeface="Courier" charset="0"/>
                <a:cs typeface="Courier" charset="0"/>
              </a:rPr>
              <a:t># </a:t>
            </a:r>
            <a:r>
              <a:rPr lang="el-GR" sz="2800" dirty="0">
                <a:solidFill>
                  <a:schemeClr val="bg1"/>
                </a:solidFill>
                <a:latin typeface="Courier" charset="0"/>
                <a:ea typeface="Courier" charset="0"/>
                <a:cs typeface="Courier" charset="0"/>
              </a:rPr>
              <a:t>και να το αποσυμπιέστε στον ίδιο φάκελο με αυτό το αρχείο</a:t>
            </a:r>
            <a:endParaRPr lang="en-US" sz="2800" dirty="0">
              <a:solidFill>
                <a:schemeClr val="bg1"/>
              </a:solidFill>
              <a:latin typeface="Courier" charset="0"/>
              <a:ea typeface="Courier" charset="0"/>
              <a:cs typeface="Courier" charset="0"/>
            </a:endParaRPr>
          </a:p>
          <a:p>
            <a:endParaRPr lang="en-US" sz="2800" dirty="0">
              <a:solidFill>
                <a:schemeClr val="bg1"/>
              </a:solidFill>
              <a:latin typeface="Courier" charset="0"/>
              <a:ea typeface="Courier" charset="0"/>
              <a:cs typeface="Courier" charset="0"/>
            </a:endParaRPr>
          </a:p>
          <a:p>
            <a:r>
              <a:rPr lang="en-US" sz="2800" dirty="0">
                <a:solidFill>
                  <a:schemeClr val="bg1"/>
                </a:solidFill>
                <a:latin typeface="Courier" charset="0"/>
                <a:ea typeface="Courier" charset="0"/>
                <a:cs typeface="Courier" charset="0"/>
              </a:rPr>
              <a:t>import </a:t>
            </a:r>
            <a:r>
              <a:rPr lang="en-US" sz="2800" dirty="0" err="1">
                <a:solidFill>
                  <a:schemeClr val="bg1"/>
                </a:solidFill>
                <a:latin typeface="Courier" charset="0"/>
                <a:ea typeface="Courier" charset="0"/>
                <a:cs typeface="Courier" charset="0"/>
              </a:rPr>
              <a:t>urllib.request</a:t>
            </a:r>
            <a:r>
              <a:rPr lang="en-US" sz="2800" dirty="0">
                <a:solidFill>
                  <a:schemeClr val="bg1"/>
                </a:solidFill>
                <a:latin typeface="Courier" charset="0"/>
                <a:ea typeface="Courier" charset="0"/>
                <a:cs typeface="Courier" charset="0"/>
              </a:rPr>
              <a:t>, </a:t>
            </a:r>
            <a:r>
              <a:rPr lang="en-US" sz="2800" dirty="0" err="1">
                <a:solidFill>
                  <a:schemeClr val="bg1"/>
                </a:solidFill>
                <a:latin typeface="Courier" charset="0"/>
                <a:ea typeface="Courier" charset="0"/>
                <a:cs typeface="Courier" charset="0"/>
              </a:rPr>
              <a:t>urllib.parse</a:t>
            </a:r>
            <a:r>
              <a:rPr lang="en-US" sz="2800" dirty="0">
                <a:solidFill>
                  <a:schemeClr val="bg1"/>
                </a:solidFill>
                <a:latin typeface="Courier" charset="0"/>
                <a:ea typeface="Courier" charset="0"/>
                <a:cs typeface="Courier" charset="0"/>
              </a:rPr>
              <a:t>, </a:t>
            </a:r>
            <a:r>
              <a:rPr lang="en-US" sz="2800" dirty="0" err="1">
                <a:solidFill>
                  <a:schemeClr val="bg1"/>
                </a:solidFill>
                <a:latin typeface="Courier" charset="0"/>
                <a:ea typeface="Courier" charset="0"/>
                <a:cs typeface="Courier" charset="0"/>
              </a:rPr>
              <a:t>urllib.error</a:t>
            </a:r>
            <a:endParaRPr lang="en-US" sz="2800" dirty="0">
              <a:solidFill>
                <a:schemeClr val="bg1"/>
              </a:solidFill>
              <a:latin typeface="Courier" charset="0"/>
              <a:ea typeface="Courier" charset="0"/>
              <a:cs typeface="Courier" charset="0"/>
            </a:endParaRPr>
          </a:p>
          <a:p>
            <a:r>
              <a:rPr lang="en-US" sz="2800" dirty="0">
                <a:solidFill>
                  <a:schemeClr val="bg1"/>
                </a:solidFill>
                <a:latin typeface="Courier" charset="0"/>
                <a:ea typeface="Courier" charset="0"/>
                <a:cs typeface="Courier" charset="0"/>
              </a:rPr>
              <a:t>from bs4 import </a:t>
            </a:r>
            <a:r>
              <a:rPr lang="en-US" sz="2800" dirty="0" err="1">
                <a:solidFill>
                  <a:schemeClr val="bg1"/>
                </a:solidFill>
                <a:latin typeface="Courier" charset="0"/>
                <a:ea typeface="Courier" charset="0"/>
                <a:cs typeface="Courier" charset="0"/>
              </a:rPr>
              <a:t>BeautifulSoup</a:t>
            </a:r>
            <a:endParaRPr lang="en-US" sz="2800" dirty="0">
              <a:solidFill>
                <a:schemeClr val="bg1"/>
              </a:solidFill>
              <a:latin typeface="Courier" charset="0"/>
              <a:ea typeface="Courier" charset="0"/>
              <a:cs typeface="Courier" charset="0"/>
            </a:endParaRPr>
          </a:p>
          <a:p>
            <a:endParaRPr lang="en-US" sz="2800" dirty="0">
              <a:solidFill>
                <a:schemeClr val="bg1"/>
              </a:solidFill>
              <a:latin typeface="Courier" charset="0"/>
              <a:ea typeface="Courier" charset="0"/>
              <a:cs typeface="Courier" charset="0"/>
            </a:endParaRPr>
          </a:p>
          <a:p>
            <a:r>
              <a:rPr lang="en-US" sz="2800" dirty="0">
                <a:solidFill>
                  <a:schemeClr val="bg1"/>
                </a:solidFill>
                <a:latin typeface="Courier" charset="0"/>
                <a:ea typeface="Courier" charset="0"/>
                <a:cs typeface="Courier" charset="0"/>
              </a:rPr>
              <a:t>...</a:t>
            </a:r>
            <a:endParaRPr lang="en-US" sz="2800" u="none" strike="noStrike" cap="none" dirty="0">
              <a:solidFill>
                <a:schemeClr val="bg1"/>
              </a:solidFill>
              <a:latin typeface="Courier" charset="0"/>
              <a:ea typeface="Courier" charset="0"/>
              <a:cs typeface="Courier" charset="0"/>
              <a:sym typeface="Courier New"/>
            </a:endParaRPr>
          </a:p>
        </p:txBody>
      </p:sp>
      <p:sp>
        <p:nvSpPr>
          <p:cNvPr id="776" name="Shape 776"/>
          <p:cNvSpPr txBox="1"/>
          <p:nvPr/>
        </p:nvSpPr>
        <p:spPr>
          <a:xfrm>
            <a:off x="13428175" y="7518312"/>
            <a:ext cx="2415000" cy="6461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FFFF"/>
              </a:buClr>
              <a:buSzPct val="25000"/>
              <a:buFont typeface="Cabin"/>
              <a:buNone/>
            </a:pPr>
            <a:r>
              <a:rPr lang="en-US" sz="3600" u="none" strike="noStrike" cap="none" dirty="0" err="1">
                <a:solidFill>
                  <a:srgbClr val="FFFFFF"/>
                </a:solidFill>
                <a:latin typeface="Arial" charset="0"/>
                <a:ea typeface="Arial" charset="0"/>
                <a:cs typeface="Arial" charset="0"/>
                <a:sym typeface="Cabin"/>
              </a:rPr>
              <a:t>urllinks.py</a:t>
            </a:r>
            <a:endParaRPr lang="en-US" sz="3600" u="none" strike="noStrike" cap="none" dirty="0">
              <a:solidFill>
                <a:srgbClr val="FFFFFF"/>
              </a:solidFill>
              <a:latin typeface="Arial" charset="0"/>
              <a:ea typeface="Arial" charset="0"/>
              <a:cs typeface="Arial" charset="0"/>
              <a:sym typeface="Cabin"/>
            </a:endParaRPr>
          </a:p>
        </p:txBody>
      </p:sp>
      <p:sp>
        <p:nvSpPr>
          <p:cNvPr id="2" name="Title 1"/>
          <p:cNvSpPr>
            <a:spLocks noGrp="1"/>
          </p:cNvSpPr>
          <p:nvPr>
            <p:ph type="title"/>
          </p:nvPr>
        </p:nvSpPr>
        <p:spPr/>
        <p:txBody>
          <a:bodyPr/>
          <a:lstStyle/>
          <a:p>
            <a:r>
              <a:rPr lang="el-GR" dirty="0">
                <a:solidFill>
                  <a:srgbClr val="FFD966"/>
                </a:solidFill>
              </a:rPr>
              <a:t>Εγκατάσταση  </a:t>
            </a:r>
            <a:r>
              <a:rPr lang="en-US" dirty="0" err="1">
                <a:solidFill>
                  <a:srgbClr val="FFD966"/>
                </a:solidFill>
              </a:rPr>
              <a:t>BeautifulSoup</a:t>
            </a:r>
            <a:endParaRPr lang="en-US" dirty="0">
              <a:solidFill>
                <a:srgbClr val="FFD966"/>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Shape 775"/>
          <p:cNvSpPr txBox="1"/>
          <p:nvPr/>
        </p:nvSpPr>
        <p:spPr>
          <a:xfrm>
            <a:off x="654281" y="624080"/>
            <a:ext cx="10375670" cy="6111617"/>
          </a:xfrm>
          <a:prstGeom prst="rect">
            <a:avLst/>
          </a:prstGeom>
          <a:noFill/>
          <a:ln>
            <a:noFill/>
          </a:ln>
        </p:spPr>
        <p:txBody>
          <a:bodyPr lIns="91425" tIns="45700" rIns="91425" bIns="45700" anchor="t" anchorCtr="0">
            <a:noAutofit/>
          </a:bodyPr>
          <a:lstStyle/>
          <a:p>
            <a:r>
              <a:rPr lang="en-US" sz="3200" dirty="0">
                <a:solidFill>
                  <a:schemeClr val="bg1"/>
                </a:solidFill>
                <a:latin typeface="Courier" charset="0"/>
                <a:ea typeface="Courier" charset="0"/>
                <a:cs typeface="Courier" charset="0"/>
              </a:rPr>
              <a:t>import </a:t>
            </a:r>
            <a:r>
              <a:rPr lang="en-US" sz="3200" dirty="0" err="1">
                <a:solidFill>
                  <a:schemeClr val="bg1"/>
                </a:solidFill>
                <a:latin typeface="Courier" charset="0"/>
                <a:ea typeface="Courier" charset="0"/>
                <a:cs typeface="Courier" charset="0"/>
              </a:rPr>
              <a:t>urllib.request</a:t>
            </a:r>
            <a:r>
              <a:rPr lang="en-US" sz="3200" dirty="0">
                <a:solidFill>
                  <a:schemeClr val="bg1"/>
                </a:solidFill>
                <a:latin typeface="Courier" charset="0"/>
                <a:ea typeface="Courier" charset="0"/>
                <a:cs typeface="Courier" charset="0"/>
              </a:rPr>
              <a:t>, </a:t>
            </a:r>
            <a:r>
              <a:rPr lang="en-US" sz="3200" dirty="0" err="1">
                <a:solidFill>
                  <a:schemeClr val="bg1"/>
                </a:solidFill>
                <a:latin typeface="Courier" charset="0"/>
                <a:ea typeface="Courier" charset="0"/>
                <a:cs typeface="Courier" charset="0"/>
              </a:rPr>
              <a:t>urllib.parse</a:t>
            </a:r>
            <a:r>
              <a:rPr lang="en-US" sz="3200" dirty="0">
                <a:solidFill>
                  <a:schemeClr val="bg1"/>
                </a:solidFill>
                <a:latin typeface="Courier" charset="0"/>
                <a:ea typeface="Courier" charset="0"/>
                <a:cs typeface="Courier" charset="0"/>
              </a:rPr>
              <a:t>, </a:t>
            </a:r>
            <a:r>
              <a:rPr lang="en-US" sz="3200" dirty="0" err="1">
                <a:solidFill>
                  <a:schemeClr val="bg1"/>
                </a:solidFill>
                <a:latin typeface="Courier" charset="0"/>
                <a:ea typeface="Courier" charset="0"/>
                <a:cs typeface="Courier" charset="0"/>
              </a:rPr>
              <a:t>urllib.error</a:t>
            </a:r>
            <a:endParaRPr lang="en-US" sz="3200" dirty="0">
              <a:solidFill>
                <a:schemeClr val="bg1"/>
              </a:solidFill>
              <a:latin typeface="Courier" charset="0"/>
              <a:ea typeface="Courier" charset="0"/>
              <a:cs typeface="Courier" charset="0"/>
            </a:endParaRPr>
          </a:p>
          <a:p>
            <a:r>
              <a:rPr lang="en-US" sz="3200" dirty="0">
                <a:solidFill>
                  <a:schemeClr val="bg1"/>
                </a:solidFill>
                <a:latin typeface="Courier" charset="0"/>
                <a:ea typeface="Courier" charset="0"/>
                <a:cs typeface="Courier" charset="0"/>
              </a:rPr>
              <a:t>from bs4 import </a:t>
            </a:r>
            <a:r>
              <a:rPr lang="en-US" sz="3200" dirty="0" err="1">
                <a:solidFill>
                  <a:schemeClr val="bg1"/>
                </a:solidFill>
                <a:latin typeface="Courier" charset="0"/>
                <a:ea typeface="Courier" charset="0"/>
                <a:cs typeface="Courier" charset="0"/>
              </a:rPr>
              <a:t>BeautifulSoup</a:t>
            </a:r>
            <a:endParaRPr lang="en-US" sz="3200" dirty="0">
              <a:solidFill>
                <a:schemeClr val="bg1"/>
              </a:solidFill>
              <a:latin typeface="Courier" charset="0"/>
              <a:ea typeface="Courier" charset="0"/>
              <a:cs typeface="Courier" charset="0"/>
            </a:endParaRPr>
          </a:p>
          <a:p>
            <a:endParaRPr lang="en-US" sz="3200" dirty="0">
              <a:solidFill>
                <a:schemeClr val="bg1"/>
              </a:solidFill>
              <a:latin typeface="Courier" charset="0"/>
              <a:ea typeface="Courier" charset="0"/>
              <a:cs typeface="Courier" charset="0"/>
            </a:endParaRPr>
          </a:p>
          <a:p>
            <a:r>
              <a:rPr lang="en-US" sz="3200" dirty="0" err="1">
                <a:solidFill>
                  <a:schemeClr val="bg1"/>
                </a:solidFill>
                <a:latin typeface="Courier" charset="0"/>
                <a:ea typeface="Courier" charset="0"/>
                <a:cs typeface="Courier" charset="0"/>
              </a:rPr>
              <a:t>url</a:t>
            </a:r>
            <a:r>
              <a:rPr lang="en-US" sz="3200" dirty="0">
                <a:solidFill>
                  <a:schemeClr val="bg1"/>
                </a:solidFill>
                <a:latin typeface="Courier" charset="0"/>
                <a:ea typeface="Courier" charset="0"/>
                <a:cs typeface="Courier" charset="0"/>
              </a:rPr>
              <a:t> = input('Enter - ')</a:t>
            </a:r>
          </a:p>
          <a:p>
            <a:r>
              <a:rPr lang="en-US" sz="3200" dirty="0">
                <a:solidFill>
                  <a:schemeClr val="bg1"/>
                </a:solidFill>
                <a:latin typeface="Courier" charset="0"/>
                <a:ea typeface="Courier" charset="0"/>
                <a:cs typeface="Courier" charset="0"/>
              </a:rPr>
              <a:t>html = </a:t>
            </a:r>
            <a:r>
              <a:rPr lang="en-US" sz="3200" dirty="0" err="1">
                <a:solidFill>
                  <a:schemeClr val="bg1"/>
                </a:solidFill>
                <a:latin typeface="Courier" charset="0"/>
                <a:ea typeface="Courier" charset="0"/>
                <a:cs typeface="Courier" charset="0"/>
              </a:rPr>
              <a:t>urllib.request.urlopen</a:t>
            </a:r>
            <a:r>
              <a:rPr lang="en-US" sz="3200" dirty="0">
                <a:solidFill>
                  <a:schemeClr val="bg1"/>
                </a:solidFill>
                <a:latin typeface="Courier" charset="0"/>
                <a:ea typeface="Courier" charset="0"/>
                <a:cs typeface="Courier" charset="0"/>
              </a:rPr>
              <a:t>(</a:t>
            </a:r>
            <a:r>
              <a:rPr lang="en-US" sz="3200" dirty="0" err="1">
                <a:solidFill>
                  <a:schemeClr val="bg1"/>
                </a:solidFill>
                <a:latin typeface="Courier" charset="0"/>
                <a:ea typeface="Courier" charset="0"/>
                <a:cs typeface="Courier" charset="0"/>
              </a:rPr>
              <a:t>url</a:t>
            </a:r>
            <a:r>
              <a:rPr lang="en-US" sz="3200" dirty="0">
                <a:solidFill>
                  <a:schemeClr val="bg1"/>
                </a:solidFill>
                <a:latin typeface="Courier" charset="0"/>
                <a:ea typeface="Courier" charset="0"/>
                <a:cs typeface="Courier" charset="0"/>
              </a:rPr>
              <a:t>).read()</a:t>
            </a:r>
          </a:p>
          <a:p>
            <a:r>
              <a:rPr lang="en-US" sz="3200" dirty="0">
                <a:solidFill>
                  <a:schemeClr val="bg1"/>
                </a:solidFill>
                <a:latin typeface="Courier" charset="0"/>
                <a:ea typeface="Courier" charset="0"/>
                <a:cs typeface="Courier" charset="0"/>
              </a:rPr>
              <a:t>soup = </a:t>
            </a:r>
            <a:r>
              <a:rPr lang="en-US" sz="3200" dirty="0" err="1">
                <a:solidFill>
                  <a:schemeClr val="bg1"/>
                </a:solidFill>
                <a:latin typeface="Courier" charset="0"/>
                <a:ea typeface="Courier" charset="0"/>
                <a:cs typeface="Courier" charset="0"/>
              </a:rPr>
              <a:t>BeautifulSoup</a:t>
            </a:r>
            <a:r>
              <a:rPr lang="en-US" sz="3200" dirty="0">
                <a:solidFill>
                  <a:schemeClr val="bg1"/>
                </a:solidFill>
                <a:latin typeface="Courier" charset="0"/>
                <a:ea typeface="Courier" charset="0"/>
                <a:cs typeface="Courier" charset="0"/>
              </a:rPr>
              <a:t>(html, '</a:t>
            </a:r>
            <a:r>
              <a:rPr lang="en-US" sz="3200" dirty="0" err="1">
                <a:solidFill>
                  <a:schemeClr val="bg1"/>
                </a:solidFill>
                <a:latin typeface="Courier" charset="0"/>
                <a:ea typeface="Courier" charset="0"/>
                <a:cs typeface="Courier" charset="0"/>
              </a:rPr>
              <a:t>html.parser</a:t>
            </a:r>
            <a:r>
              <a:rPr lang="en-US" sz="3200" dirty="0">
                <a:solidFill>
                  <a:schemeClr val="bg1"/>
                </a:solidFill>
                <a:latin typeface="Courier" charset="0"/>
                <a:ea typeface="Courier" charset="0"/>
                <a:cs typeface="Courier" charset="0"/>
              </a:rPr>
              <a:t>')</a:t>
            </a:r>
          </a:p>
          <a:p>
            <a:endParaRPr lang="en-US" sz="3200" dirty="0">
              <a:solidFill>
                <a:schemeClr val="bg1"/>
              </a:solidFill>
              <a:latin typeface="Courier" charset="0"/>
              <a:ea typeface="Courier" charset="0"/>
              <a:cs typeface="Courier" charset="0"/>
            </a:endParaRPr>
          </a:p>
          <a:p>
            <a:r>
              <a:rPr lang="en-US" sz="3200" dirty="0">
                <a:solidFill>
                  <a:schemeClr val="bg1"/>
                </a:solidFill>
                <a:latin typeface="Courier" charset="0"/>
                <a:ea typeface="Courier" charset="0"/>
                <a:cs typeface="Courier" charset="0"/>
              </a:rPr>
              <a:t># </a:t>
            </a:r>
            <a:r>
              <a:rPr lang="el-GR" sz="3200" dirty="0">
                <a:solidFill>
                  <a:schemeClr val="bg1"/>
                </a:solidFill>
                <a:latin typeface="Courier" charset="0"/>
                <a:ea typeface="Courier" charset="0"/>
                <a:cs typeface="Courier" charset="0"/>
              </a:rPr>
              <a:t>Ανακτά</a:t>
            </a:r>
            <a:r>
              <a:rPr lang="en-US" sz="3200" dirty="0">
                <a:solidFill>
                  <a:schemeClr val="bg1"/>
                </a:solidFill>
                <a:latin typeface="Courier" charset="0"/>
                <a:ea typeface="Courier" charset="0"/>
                <a:cs typeface="Courier" charset="0"/>
              </a:rPr>
              <a:t> </a:t>
            </a:r>
            <a:r>
              <a:rPr lang="el-GR" sz="3200" dirty="0">
                <a:solidFill>
                  <a:schemeClr val="bg1"/>
                </a:solidFill>
                <a:latin typeface="Courier" charset="0"/>
                <a:ea typeface="Courier" charset="0"/>
                <a:cs typeface="Courier" charset="0"/>
              </a:rPr>
              <a:t>όλες τις ετικέτες αγκύρωσης</a:t>
            </a:r>
            <a:endParaRPr lang="en-US" sz="3200" dirty="0">
              <a:solidFill>
                <a:schemeClr val="bg1"/>
              </a:solidFill>
              <a:latin typeface="Courier" charset="0"/>
              <a:ea typeface="Courier" charset="0"/>
              <a:cs typeface="Courier" charset="0"/>
            </a:endParaRPr>
          </a:p>
          <a:p>
            <a:r>
              <a:rPr lang="en-US" sz="3200" dirty="0">
                <a:solidFill>
                  <a:schemeClr val="bg1"/>
                </a:solidFill>
                <a:latin typeface="Courier" charset="0"/>
                <a:ea typeface="Courier" charset="0"/>
                <a:cs typeface="Courier" charset="0"/>
              </a:rPr>
              <a:t>tags = soup('a')</a:t>
            </a:r>
          </a:p>
          <a:p>
            <a:r>
              <a:rPr lang="en-US" sz="3200" dirty="0">
                <a:solidFill>
                  <a:schemeClr val="bg1"/>
                </a:solidFill>
                <a:latin typeface="Courier" charset="0"/>
                <a:ea typeface="Courier" charset="0"/>
                <a:cs typeface="Courier" charset="0"/>
              </a:rPr>
              <a:t>for tag in tags:</a:t>
            </a:r>
          </a:p>
          <a:p>
            <a:r>
              <a:rPr lang="en-US" sz="3200" dirty="0">
                <a:solidFill>
                  <a:schemeClr val="bg1"/>
                </a:solidFill>
                <a:latin typeface="Courier" charset="0"/>
                <a:ea typeface="Courier" charset="0"/>
                <a:cs typeface="Courier" charset="0"/>
              </a:rPr>
              <a:t>    print(</a:t>
            </a:r>
            <a:r>
              <a:rPr lang="en-US" sz="3200" dirty="0" err="1">
                <a:solidFill>
                  <a:schemeClr val="bg1"/>
                </a:solidFill>
                <a:latin typeface="Courier" charset="0"/>
                <a:ea typeface="Courier" charset="0"/>
                <a:cs typeface="Courier" charset="0"/>
              </a:rPr>
              <a:t>tag.get</a:t>
            </a:r>
            <a:r>
              <a:rPr lang="en-US" sz="3200" dirty="0">
                <a:solidFill>
                  <a:schemeClr val="bg1"/>
                </a:solidFill>
                <a:latin typeface="Courier" charset="0"/>
                <a:ea typeface="Courier" charset="0"/>
                <a:cs typeface="Courier" charset="0"/>
              </a:rPr>
              <a:t>('</a:t>
            </a:r>
            <a:r>
              <a:rPr lang="en-US" sz="3200" dirty="0" err="1">
                <a:solidFill>
                  <a:schemeClr val="bg1"/>
                </a:solidFill>
                <a:latin typeface="Courier" charset="0"/>
                <a:ea typeface="Courier" charset="0"/>
                <a:cs typeface="Courier" charset="0"/>
              </a:rPr>
              <a:t>href</a:t>
            </a:r>
            <a:r>
              <a:rPr lang="en-US" sz="3200" dirty="0">
                <a:solidFill>
                  <a:schemeClr val="bg1"/>
                </a:solidFill>
                <a:latin typeface="Courier" charset="0"/>
                <a:ea typeface="Courier" charset="0"/>
                <a:cs typeface="Courier" charset="0"/>
              </a:rPr>
              <a:t>', None))</a:t>
            </a:r>
            <a:endParaRPr lang="en-US" sz="3200" u="none" strike="noStrike" cap="none" dirty="0">
              <a:solidFill>
                <a:schemeClr val="bg1"/>
              </a:solidFill>
              <a:latin typeface="Courier" charset="0"/>
              <a:ea typeface="Courier" charset="0"/>
              <a:cs typeface="Courier" charset="0"/>
              <a:sym typeface="Courier New"/>
            </a:endParaRPr>
          </a:p>
        </p:txBody>
      </p:sp>
      <p:sp>
        <p:nvSpPr>
          <p:cNvPr id="4" name="Shape 782"/>
          <p:cNvSpPr txBox="1"/>
          <p:nvPr/>
        </p:nvSpPr>
        <p:spPr>
          <a:xfrm>
            <a:off x="6777575" y="6985824"/>
            <a:ext cx="9069600" cy="17559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600" u="none" strike="noStrike" cap="none" dirty="0">
                <a:solidFill>
                  <a:srgbClr val="FFFF00"/>
                </a:solidFill>
                <a:latin typeface="Arial" charset="0"/>
                <a:ea typeface="Arial" charset="0"/>
                <a:cs typeface="Arial" charset="0"/>
                <a:sym typeface="Cabin"/>
              </a:rPr>
              <a:t>python </a:t>
            </a:r>
            <a:r>
              <a:rPr lang="en-US" sz="3600" u="none" strike="noStrike" cap="none" dirty="0" err="1">
                <a:solidFill>
                  <a:srgbClr val="FFFF00"/>
                </a:solidFill>
                <a:latin typeface="Arial" charset="0"/>
                <a:ea typeface="Arial" charset="0"/>
                <a:cs typeface="Arial" charset="0"/>
                <a:sym typeface="Cabin"/>
              </a:rPr>
              <a:t>urllinks.py</a:t>
            </a:r>
            <a:r>
              <a:rPr lang="en-US" sz="3600" u="none" strike="noStrike" cap="none" dirty="0">
                <a:solidFill>
                  <a:srgbClr val="FFFF00"/>
                </a:solidFill>
                <a:latin typeface="Arial" charset="0"/>
                <a:ea typeface="Arial" charset="0"/>
                <a:cs typeface="Arial" charset="0"/>
                <a:sym typeface="Cabin"/>
              </a:rPr>
              <a:t> </a:t>
            </a:r>
          </a:p>
          <a:p>
            <a:pPr marL="0" marR="0" lvl="0" indent="0" algn="l" rtl="0">
              <a:lnSpc>
                <a:spcPct val="100000"/>
              </a:lnSpc>
              <a:spcBef>
                <a:spcPts val="0"/>
              </a:spcBef>
              <a:spcAft>
                <a:spcPts val="0"/>
              </a:spcAft>
              <a:buClr>
                <a:schemeClr val="lt1"/>
              </a:buClr>
              <a:buSzPct val="25000"/>
              <a:buFont typeface="Cabin"/>
              <a:buNone/>
            </a:pPr>
            <a:r>
              <a:rPr lang="en-US" sz="3600" u="none" strike="noStrike" cap="none" dirty="0">
                <a:solidFill>
                  <a:schemeClr val="lt1"/>
                </a:solidFill>
                <a:latin typeface="Arial" charset="0"/>
                <a:ea typeface="Arial" charset="0"/>
                <a:cs typeface="Arial" charset="0"/>
                <a:sym typeface="Cabin"/>
              </a:rPr>
              <a:t>Enter</a:t>
            </a:r>
            <a:r>
              <a:rPr lang="en-US" sz="3600" dirty="0">
                <a:solidFill>
                  <a:schemeClr val="lt1"/>
                </a:solidFill>
                <a:latin typeface="Arial" charset="0"/>
                <a:ea typeface="Arial" charset="0"/>
                <a:cs typeface="Arial" charset="0"/>
                <a:sym typeface="Cabin"/>
              </a:rPr>
              <a:t> - </a:t>
            </a:r>
            <a:r>
              <a:rPr lang="en-US" sz="3600" u="none" strike="noStrike" cap="none" dirty="0">
                <a:solidFill>
                  <a:srgbClr val="FFFF00"/>
                </a:solidFill>
                <a:latin typeface="Arial" charset="0"/>
                <a:ea typeface="Arial" charset="0"/>
                <a:cs typeface="Arial" charset="0"/>
                <a:sym typeface="Cabin"/>
              </a:rPr>
              <a:t>http://</a:t>
            </a:r>
            <a:r>
              <a:rPr lang="en-US" sz="3600" u="none" strike="noStrike" cap="none" dirty="0" err="1">
                <a:solidFill>
                  <a:srgbClr val="FFFF00"/>
                </a:solidFill>
                <a:latin typeface="Arial" charset="0"/>
                <a:ea typeface="Arial" charset="0"/>
                <a:cs typeface="Arial" charset="0"/>
                <a:sym typeface="Cabin"/>
              </a:rPr>
              <a:t>www.dr-chuck.com</a:t>
            </a:r>
            <a:r>
              <a:rPr lang="en-US" sz="3600" u="none" strike="noStrike" cap="none" dirty="0">
                <a:solidFill>
                  <a:srgbClr val="FFFF00"/>
                </a:solidFill>
                <a:latin typeface="Arial" charset="0"/>
                <a:ea typeface="Arial" charset="0"/>
                <a:cs typeface="Arial" charset="0"/>
                <a:sym typeface="Cabin"/>
              </a:rPr>
              <a:t>/page1.htm</a:t>
            </a:r>
          </a:p>
          <a:p>
            <a:pPr marL="0" marR="0" lvl="0" indent="0" algn="l" rtl="0">
              <a:lnSpc>
                <a:spcPct val="100000"/>
              </a:lnSpc>
              <a:spcBef>
                <a:spcPts val="0"/>
              </a:spcBef>
              <a:spcAft>
                <a:spcPts val="0"/>
              </a:spcAft>
              <a:buClr>
                <a:srgbClr val="00FFFF"/>
              </a:buClr>
              <a:buSzPct val="25000"/>
              <a:buFont typeface="Cabin"/>
              <a:buNone/>
            </a:pPr>
            <a:r>
              <a:rPr lang="en-US" sz="3600" u="none" strike="noStrike" cap="none" dirty="0">
                <a:solidFill>
                  <a:srgbClr val="00FFFF"/>
                </a:solidFill>
                <a:latin typeface="Arial" charset="0"/>
                <a:ea typeface="Arial" charset="0"/>
                <a:cs typeface="Arial" charset="0"/>
                <a:sym typeface="Cabin"/>
              </a:rPr>
              <a:t>http://</a:t>
            </a:r>
            <a:r>
              <a:rPr lang="en-US" sz="3600" u="none" strike="noStrike" cap="none" dirty="0" err="1">
                <a:solidFill>
                  <a:srgbClr val="00FFFF"/>
                </a:solidFill>
                <a:latin typeface="Arial" charset="0"/>
                <a:ea typeface="Arial" charset="0"/>
                <a:cs typeface="Arial" charset="0"/>
                <a:sym typeface="Cabin"/>
              </a:rPr>
              <a:t>www.dr-chuck.com</a:t>
            </a:r>
            <a:r>
              <a:rPr lang="en-US" sz="3600" u="none" strike="noStrike" cap="none" dirty="0">
                <a:solidFill>
                  <a:srgbClr val="00FFFF"/>
                </a:solidFill>
                <a:latin typeface="Arial" charset="0"/>
                <a:ea typeface="Arial" charset="0"/>
                <a:cs typeface="Arial" charset="0"/>
                <a:sym typeface="Cabin"/>
              </a:rPr>
              <a:t>/page2.htm</a:t>
            </a:r>
          </a:p>
        </p:txBody>
      </p:sp>
    </p:spTree>
    <p:extLst>
      <p:ext uri="{BB962C8B-B14F-4D97-AF65-F5344CB8AC3E}">
        <p14:creationId xmlns:p14="http://schemas.microsoft.com/office/powerpoint/2010/main" val="1217853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txBox="1">
            <a:spLocks noGrp="1"/>
          </p:cNvSpPr>
          <p:nvPr>
            <p:ph type="title"/>
          </p:nvPr>
        </p:nvSpPr>
        <p:spPr>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7800" u="none" strike="noStrike" cap="none" dirty="0">
                <a:solidFill>
                  <a:srgbClr val="FFFFFF"/>
                </a:solidFill>
                <a:latin typeface="Arial" charset="0"/>
                <a:ea typeface="Arial" charset="0"/>
                <a:cs typeface="Arial" charset="0"/>
                <a:sym typeface="Cabin"/>
              </a:rPr>
              <a:t>TCP</a:t>
            </a:r>
            <a:r>
              <a:rPr lang="en-US" sz="7800" u="none" strike="noStrike" cap="none" dirty="0">
                <a:solidFill>
                  <a:srgbClr val="FFD966"/>
                </a:solidFill>
                <a:latin typeface="Arial" charset="0"/>
                <a:ea typeface="Arial" charset="0"/>
                <a:cs typeface="Arial" charset="0"/>
                <a:sym typeface="Cabin"/>
              </a:rPr>
              <a:t> </a:t>
            </a:r>
            <a:r>
              <a:rPr lang="el-GR" sz="7800" u="none" strike="noStrike" cap="none" dirty="0">
                <a:solidFill>
                  <a:srgbClr val="FFD966"/>
                </a:solidFill>
                <a:latin typeface="Arial" charset="0"/>
                <a:ea typeface="Arial" charset="0"/>
                <a:cs typeface="Arial" charset="0"/>
                <a:sym typeface="Cabin"/>
              </a:rPr>
              <a:t>Αριθμο</a:t>
            </a:r>
            <a:r>
              <a:rPr lang="el-GR" sz="7800" dirty="0">
                <a:solidFill>
                  <a:srgbClr val="FFD966"/>
                </a:solidFill>
                <a:latin typeface="Arial" charset="0"/>
                <a:ea typeface="Arial" charset="0"/>
                <a:cs typeface="Arial" charset="0"/>
                <a:sym typeface="Cabin"/>
              </a:rPr>
              <a:t>ί Θυρών</a:t>
            </a:r>
            <a:endParaRPr lang="en-US" sz="7800" u="none" strike="noStrike" cap="none" dirty="0">
              <a:solidFill>
                <a:srgbClr val="FFD966"/>
              </a:solidFill>
              <a:latin typeface="Arial" charset="0"/>
              <a:ea typeface="Arial" charset="0"/>
              <a:cs typeface="Arial" charset="0"/>
              <a:sym typeface="Cabin"/>
            </a:endParaRPr>
          </a:p>
        </p:txBody>
      </p:sp>
      <p:sp>
        <p:nvSpPr>
          <p:cNvPr id="333" name="Shape 333"/>
          <p:cNvSpPr txBox="1">
            <a:spLocks noGrp="1"/>
          </p:cNvSpPr>
          <p:nvPr>
            <p:ph type="body" idx="1"/>
          </p:nvPr>
        </p:nvSpPr>
        <p:spPr>
          <a:xfrm>
            <a:off x="1155700" y="2603501"/>
            <a:ext cx="13932000" cy="4121150"/>
          </a:xfrm>
          <a:prstGeom prst="rect">
            <a:avLst/>
          </a:prstGeom>
          <a:noFill/>
          <a:ln>
            <a:noFill/>
          </a:ln>
        </p:spPr>
        <p:txBody>
          <a:bodyPr lIns="50800" tIns="50800" rIns="50800" bIns="50800" anchor="t" anchorCtr="0">
            <a:noAutofit/>
          </a:bodyPr>
          <a:lstStyle/>
          <a:p>
            <a:pPr marL="1104900" marR="0" lvl="0" indent="-787400" algn="l" rtl="0">
              <a:lnSpc>
                <a:spcPct val="100000"/>
              </a:lnSpc>
              <a:spcBef>
                <a:spcPts val="0"/>
              </a:spcBef>
              <a:spcAft>
                <a:spcPts val="0"/>
              </a:spcAft>
              <a:buClr>
                <a:schemeClr val="lt1"/>
              </a:buClr>
              <a:buSzPct val="171000"/>
              <a:buFont typeface="Cabin"/>
              <a:buChar char="•"/>
            </a:pPr>
            <a:r>
              <a:rPr lang="el-GR" sz="3800" u="none" strike="noStrike" cap="none" dirty="0">
                <a:solidFill>
                  <a:schemeClr val="lt1"/>
                </a:solidFill>
                <a:latin typeface="Arial" charset="0"/>
                <a:ea typeface="Arial" charset="0"/>
                <a:cs typeface="Arial" charset="0"/>
                <a:sym typeface="Cabin"/>
              </a:rPr>
              <a:t>Μια θύρα είναι ένα τελικό σημείο επικοινωνίας λογισμικού </a:t>
            </a:r>
            <a:r>
              <a:rPr lang="el-GR" sz="3800" dirty="0">
                <a:solidFill>
                  <a:srgbClr val="00FF00"/>
                </a:solidFill>
                <a:latin typeface="Arial" charset="0"/>
                <a:cs typeface="Arial" charset="0"/>
                <a:sym typeface="Cabin"/>
              </a:rPr>
              <a:t>συγκεκριμένης</a:t>
            </a:r>
            <a:r>
              <a:rPr lang="el-GR" sz="3800" u="none" strike="noStrike" cap="none" dirty="0">
                <a:solidFill>
                  <a:schemeClr val="lt1"/>
                </a:solidFill>
                <a:latin typeface="Arial" charset="0"/>
                <a:ea typeface="Arial" charset="0"/>
                <a:cs typeface="Arial" charset="0"/>
                <a:sym typeface="Cabin"/>
              </a:rPr>
              <a:t> </a:t>
            </a:r>
            <a:r>
              <a:rPr lang="el-GR" sz="3800" dirty="0">
                <a:solidFill>
                  <a:srgbClr val="00FF00"/>
                </a:solidFill>
                <a:latin typeface="Arial" charset="0"/>
                <a:cs typeface="Arial" charset="0"/>
                <a:sym typeface="Cabin"/>
              </a:rPr>
              <a:t>εφαρμογής</a:t>
            </a:r>
            <a:r>
              <a:rPr lang="el-GR" sz="3800" u="none" strike="noStrike" cap="none" dirty="0">
                <a:solidFill>
                  <a:schemeClr val="lt1"/>
                </a:solidFill>
                <a:latin typeface="Arial" charset="0"/>
                <a:ea typeface="Arial" charset="0"/>
                <a:cs typeface="Arial" charset="0"/>
                <a:sym typeface="Cabin"/>
              </a:rPr>
              <a:t> ή διαδικασίας</a:t>
            </a:r>
            <a:endParaRPr lang="en-US" sz="3800" u="none" strike="noStrike" cap="none" dirty="0">
              <a:solidFill>
                <a:schemeClr val="lt1"/>
              </a:solidFill>
              <a:latin typeface="Arial" charset="0"/>
              <a:ea typeface="Arial" charset="0"/>
              <a:cs typeface="Arial" charset="0"/>
              <a:sym typeface="Cabin"/>
            </a:endParaRPr>
          </a:p>
          <a:p>
            <a:pPr marL="1104900" marR="0" lvl="0" indent="-787400" algn="l" rtl="0">
              <a:lnSpc>
                <a:spcPct val="100000"/>
              </a:lnSpc>
              <a:spcBef>
                <a:spcPts val="2300"/>
              </a:spcBef>
              <a:spcAft>
                <a:spcPts val="0"/>
              </a:spcAft>
              <a:buClr>
                <a:schemeClr val="lt1"/>
              </a:buClr>
              <a:buSzPct val="171000"/>
              <a:buFont typeface="Cabin"/>
              <a:buChar char="•"/>
            </a:pPr>
            <a:r>
              <a:rPr lang="el-GR" sz="3800" u="none" strike="noStrike" cap="none" dirty="0">
                <a:solidFill>
                  <a:schemeClr val="lt1"/>
                </a:solidFill>
                <a:latin typeface="Arial" charset="0"/>
                <a:ea typeface="Arial" charset="0"/>
                <a:cs typeface="Arial" charset="0"/>
                <a:sym typeface="Cabin"/>
              </a:rPr>
              <a:t>Επιτρέπει τη συνύπαρξη πολλαπλών δικτυακών εφαρμογών στον ίδιο διακομιστή</a:t>
            </a:r>
            <a:endParaRPr lang="en-US" sz="3800" u="none" strike="noStrike" cap="none" dirty="0">
              <a:solidFill>
                <a:schemeClr val="lt1"/>
              </a:solidFill>
              <a:latin typeface="Arial" charset="0"/>
              <a:ea typeface="Arial" charset="0"/>
              <a:cs typeface="Arial" charset="0"/>
              <a:sym typeface="Cabin"/>
            </a:endParaRPr>
          </a:p>
          <a:p>
            <a:pPr marL="1104900" marR="0" lvl="0" indent="-787400" algn="l" rtl="0">
              <a:lnSpc>
                <a:spcPct val="100000"/>
              </a:lnSpc>
              <a:spcBef>
                <a:spcPts val="2300"/>
              </a:spcBef>
              <a:spcAft>
                <a:spcPts val="0"/>
              </a:spcAft>
              <a:buClr>
                <a:schemeClr val="lt1"/>
              </a:buClr>
              <a:buSzPct val="171000"/>
              <a:buFont typeface="Cabin"/>
              <a:buChar char="•"/>
            </a:pPr>
            <a:r>
              <a:rPr lang="el-GR" sz="3800" u="none" strike="noStrike" cap="none" dirty="0">
                <a:solidFill>
                  <a:schemeClr val="lt1"/>
                </a:solidFill>
                <a:latin typeface="Arial" charset="0"/>
                <a:ea typeface="Arial" charset="0"/>
                <a:cs typeface="Arial" charset="0"/>
                <a:sym typeface="Cabin"/>
              </a:rPr>
              <a:t>Υπάρχει μια λίστα με γνωστούς αριθμούς θυρών TCP</a:t>
            </a:r>
            <a:endParaRPr lang="en-US" sz="3800" u="none" strike="noStrike" cap="none" dirty="0">
              <a:solidFill>
                <a:schemeClr val="lt1"/>
              </a:solidFill>
              <a:latin typeface="Arial" charset="0"/>
              <a:ea typeface="Arial" charset="0"/>
              <a:cs typeface="Arial" charset="0"/>
              <a:sym typeface="Cabin"/>
            </a:endParaRPr>
          </a:p>
        </p:txBody>
      </p:sp>
      <p:sp>
        <p:nvSpPr>
          <p:cNvPr id="334" name="Shape 334"/>
          <p:cNvSpPr txBox="1"/>
          <p:nvPr/>
        </p:nvSpPr>
        <p:spPr>
          <a:xfrm>
            <a:off x="2373298" y="6927850"/>
            <a:ext cx="10902000" cy="622199"/>
          </a:xfrm>
          <a:prstGeom prst="rect">
            <a:avLst/>
          </a:prstGeom>
          <a:noFill/>
          <a:ln>
            <a:noFill/>
          </a:ln>
        </p:spPr>
        <p:txBody>
          <a:bodyPr lIns="0" tIns="0" rIns="0" bIns="0" anchor="ctr" anchorCtr="0">
            <a:noAutofit/>
          </a:bodyPr>
          <a:lstStyle/>
          <a:p>
            <a:pPr marL="228600" marR="0" lvl="0" indent="0" algn="ctr" rtl="0">
              <a:lnSpc>
                <a:spcPct val="100000"/>
              </a:lnSpc>
              <a:spcBef>
                <a:spcPts val="0"/>
              </a:spcBef>
              <a:spcAft>
                <a:spcPts val="0"/>
              </a:spcAft>
              <a:buClr>
                <a:srgbClr val="FFFF00"/>
              </a:buClr>
              <a:buSzPct val="25000"/>
              <a:buFont typeface="Cabin"/>
              <a:buNone/>
            </a:pPr>
            <a:r>
              <a:rPr lang="en-US" sz="3000" u="sng" strike="noStrike" cap="none">
                <a:solidFill>
                  <a:srgbClr val="FFFF00"/>
                </a:solidFill>
                <a:latin typeface="Arial" charset="0"/>
                <a:ea typeface="Arial" charset="0"/>
                <a:cs typeface="Arial" charset="0"/>
                <a:sym typeface="Cabin"/>
                <a:hlinkClick r:id="rId3"/>
              </a:rPr>
              <a:t>http://</a:t>
            </a:r>
            <a:r>
              <a:rPr lang="en-US" sz="3000" u="sng" strike="noStrike" cap="none" dirty="0">
                <a:solidFill>
                  <a:srgbClr val="FFFF00"/>
                </a:solidFill>
                <a:latin typeface="Arial" charset="0"/>
                <a:ea typeface="Arial" charset="0"/>
                <a:cs typeface="Arial" charset="0"/>
                <a:sym typeface="Cabin"/>
                <a:hlinkClick r:id="rId3"/>
              </a:rPr>
              <a:t>en.wikipedia.org/wiki/TCP_and_UDP_port</a:t>
            </a:r>
            <a:r>
              <a:rPr lang="en-US" sz="3000" u="none" strike="noStrike" cap="none" dirty="0">
                <a:solidFill>
                  <a:srgbClr val="FFFF00"/>
                </a:solidFill>
                <a:latin typeface="Arial" charset="0"/>
                <a:ea typeface="Arial" charset="0"/>
                <a:cs typeface="Arial" charset="0"/>
                <a:sym typeface="Cabin"/>
              </a:rPr>
              <a:t>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Shape 788"/>
          <p:cNvSpPr txBox="1">
            <a:spLocks noGrp="1"/>
          </p:cNvSpPr>
          <p:nvPr>
            <p:ph type="title"/>
          </p:nvPr>
        </p:nvSpPr>
        <p:spPr>
          <a:xfrm>
            <a:off x="1155700" y="847164"/>
            <a:ext cx="12353281" cy="1692735"/>
          </a:xfrm>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l-GR" sz="7800" u="none" strike="noStrike" cap="none" dirty="0">
                <a:solidFill>
                  <a:srgbClr val="FFD966"/>
                </a:solidFill>
                <a:latin typeface="Arial" charset="0"/>
                <a:ea typeface="Arial" charset="0"/>
                <a:cs typeface="Arial" charset="0"/>
                <a:sym typeface="Cabin"/>
              </a:rPr>
              <a:t>Σύνοψη</a:t>
            </a:r>
            <a:endParaRPr lang="en-US" sz="7800" u="none" strike="noStrike" cap="none" dirty="0">
              <a:solidFill>
                <a:srgbClr val="FFD966"/>
              </a:solidFill>
              <a:latin typeface="Arial" charset="0"/>
              <a:ea typeface="Arial" charset="0"/>
              <a:cs typeface="Arial" charset="0"/>
              <a:sym typeface="Cabin"/>
            </a:endParaRPr>
          </a:p>
        </p:txBody>
      </p:sp>
      <p:sp>
        <p:nvSpPr>
          <p:cNvPr id="789" name="Shape 789"/>
          <p:cNvSpPr txBox="1">
            <a:spLocks noGrp="1"/>
          </p:cNvSpPr>
          <p:nvPr>
            <p:ph type="body" idx="1"/>
          </p:nvPr>
        </p:nvSpPr>
        <p:spPr>
          <a:xfrm>
            <a:off x="1020161" y="2847579"/>
            <a:ext cx="14215679" cy="5458320"/>
          </a:xfrm>
          <a:prstGeom prst="rect">
            <a:avLst/>
          </a:prstGeom>
          <a:noFill/>
          <a:ln>
            <a:noFill/>
          </a:ln>
        </p:spPr>
        <p:txBody>
          <a:bodyPr lIns="50800" tIns="50800" rIns="50800" bIns="50800" anchor="t" anchorCtr="0">
            <a:noAutofit/>
          </a:bodyPr>
          <a:lstStyle/>
          <a:p>
            <a:pPr marL="457200" marR="0" lvl="0" indent="-469900" algn="l" rtl="0">
              <a:lnSpc>
                <a:spcPct val="100000"/>
              </a:lnSpc>
              <a:spcBef>
                <a:spcPts val="0"/>
              </a:spcBef>
              <a:spcAft>
                <a:spcPts val="1000"/>
              </a:spcAft>
              <a:buSzPct val="100000"/>
              <a:buFont typeface="Cabin"/>
            </a:pPr>
            <a:r>
              <a:rPr lang="en-US" sz="3800" u="none" strike="noStrike" cap="none" dirty="0">
                <a:solidFill>
                  <a:schemeClr val="lt1"/>
                </a:solidFill>
                <a:latin typeface="Arial" charset="0"/>
                <a:ea typeface="Arial" charset="0"/>
                <a:cs typeface="Arial" charset="0"/>
                <a:sym typeface="Cabin"/>
              </a:rPr>
              <a:t>The TCP/IP gives us </a:t>
            </a:r>
            <a:r>
              <a:rPr lang="el-GR" sz="3800" u="none" strike="noStrike" cap="none" dirty="0">
                <a:solidFill>
                  <a:schemeClr val="lt1"/>
                </a:solidFill>
                <a:latin typeface="Arial" charset="0"/>
                <a:ea typeface="Arial" charset="0"/>
                <a:cs typeface="Arial" charset="0"/>
                <a:sym typeface="Cabin"/>
              </a:rPr>
              <a:t>αγωγούς</a:t>
            </a:r>
            <a:r>
              <a:rPr lang="en-US" sz="3800" u="none" strike="noStrike" cap="none" dirty="0">
                <a:solidFill>
                  <a:schemeClr val="lt1"/>
                </a:solidFill>
                <a:latin typeface="Arial" charset="0"/>
                <a:ea typeface="Arial" charset="0"/>
                <a:cs typeface="Arial" charset="0"/>
                <a:sym typeface="Cabin"/>
              </a:rPr>
              <a:t> / </a:t>
            </a:r>
            <a:r>
              <a:rPr lang="el-GR" sz="3800" u="none" strike="noStrike" cap="none" dirty="0">
                <a:solidFill>
                  <a:schemeClr val="lt1"/>
                </a:solidFill>
                <a:latin typeface="Arial" charset="0"/>
                <a:ea typeface="Arial" charset="0"/>
                <a:cs typeface="Arial" charset="0"/>
                <a:sym typeface="Cabin"/>
              </a:rPr>
              <a:t>υποδοχές</a:t>
            </a:r>
            <a:r>
              <a:rPr lang="en-US" sz="3800" u="none" strike="noStrike" cap="none" dirty="0">
                <a:solidFill>
                  <a:schemeClr val="lt1"/>
                </a:solidFill>
                <a:latin typeface="Arial" charset="0"/>
                <a:ea typeface="Arial" charset="0"/>
                <a:cs typeface="Arial" charset="0"/>
                <a:sym typeface="Cabin"/>
              </a:rPr>
              <a:t> between applications</a:t>
            </a:r>
          </a:p>
          <a:p>
            <a:pPr marL="457200" marR="0" lvl="0" indent="-469900" algn="l" rtl="0">
              <a:lnSpc>
                <a:spcPct val="100000"/>
              </a:lnSpc>
              <a:spcBef>
                <a:spcPts val="2300"/>
              </a:spcBef>
              <a:spcAft>
                <a:spcPts val="1000"/>
              </a:spcAft>
              <a:buSzPct val="100000"/>
              <a:buFont typeface="Cabin"/>
            </a:pPr>
            <a:r>
              <a:rPr lang="el-GR" sz="3800" u="none" strike="noStrike" cap="none" dirty="0">
                <a:solidFill>
                  <a:schemeClr val="lt1"/>
                </a:solidFill>
                <a:latin typeface="Arial" charset="0"/>
                <a:ea typeface="Arial" charset="0"/>
                <a:cs typeface="Arial" charset="0"/>
                <a:sym typeface="Cabin"/>
              </a:rPr>
              <a:t>Σχεδιάσαμε πρωτόκολλα εφαρμογών για τη χρήση αυτών των </a:t>
            </a:r>
            <a:r>
              <a:rPr lang="el-GR" sz="3800" dirty="0">
                <a:solidFill>
                  <a:schemeClr val="lt1"/>
                </a:solidFill>
                <a:latin typeface="Arial" charset="0"/>
                <a:ea typeface="Arial" charset="0"/>
                <a:cs typeface="Arial" charset="0"/>
                <a:sym typeface="Cabin"/>
              </a:rPr>
              <a:t>αγωγ</a:t>
            </a:r>
            <a:r>
              <a:rPr lang="el-GR" sz="3800" u="none" strike="noStrike" cap="none" dirty="0">
                <a:solidFill>
                  <a:schemeClr val="lt1"/>
                </a:solidFill>
                <a:latin typeface="Arial" charset="0"/>
                <a:ea typeface="Arial" charset="0"/>
                <a:cs typeface="Arial" charset="0"/>
                <a:sym typeface="Cabin"/>
              </a:rPr>
              <a:t>ών</a:t>
            </a:r>
            <a:endParaRPr lang="en-US" sz="3800" u="none" strike="noStrike" cap="none" dirty="0">
              <a:solidFill>
                <a:schemeClr val="lt1"/>
              </a:solidFill>
              <a:latin typeface="Arial" charset="0"/>
              <a:ea typeface="Arial" charset="0"/>
              <a:cs typeface="Arial" charset="0"/>
              <a:sym typeface="Cabin"/>
            </a:endParaRPr>
          </a:p>
          <a:p>
            <a:pPr marL="457200" marR="0" lvl="0" indent="-469900" algn="l" rtl="0">
              <a:lnSpc>
                <a:spcPct val="100000"/>
              </a:lnSpc>
              <a:spcBef>
                <a:spcPts val="2300"/>
              </a:spcBef>
              <a:spcAft>
                <a:spcPts val="1000"/>
              </a:spcAft>
              <a:buSzPct val="100000"/>
              <a:buFont typeface="Cabin"/>
            </a:pPr>
            <a:r>
              <a:rPr lang="el-GR" sz="3800" u="none" strike="noStrike" cap="none" dirty="0">
                <a:solidFill>
                  <a:schemeClr val="lt1"/>
                </a:solidFill>
                <a:latin typeface="Arial" charset="0"/>
                <a:ea typeface="Arial" charset="0"/>
                <a:cs typeface="Arial" charset="0"/>
                <a:sym typeface="Cabin"/>
              </a:rPr>
              <a:t>Το </a:t>
            </a:r>
            <a:r>
              <a:rPr lang="en-US" sz="3800" u="none" strike="noStrike" cap="none" dirty="0" err="1">
                <a:solidFill>
                  <a:schemeClr val="lt1"/>
                </a:solidFill>
                <a:latin typeface="Arial" charset="0"/>
                <a:ea typeface="Arial" charset="0"/>
                <a:cs typeface="Arial" charset="0"/>
                <a:sym typeface="Cabin"/>
              </a:rPr>
              <a:t>HyperText</a:t>
            </a:r>
            <a:r>
              <a:rPr lang="en-US" sz="3800" u="none" strike="noStrike" cap="none" dirty="0">
                <a:solidFill>
                  <a:schemeClr val="lt1"/>
                </a:solidFill>
                <a:latin typeface="Arial" charset="0"/>
                <a:ea typeface="Arial" charset="0"/>
                <a:cs typeface="Arial" charset="0"/>
                <a:sym typeface="Cabin"/>
              </a:rPr>
              <a:t> Trans</a:t>
            </a:r>
            <a:r>
              <a:rPr lang="en-US" sz="3800" dirty="0">
                <a:solidFill>
                  <a:schemeClr val="lt1"/>
                </a:solidFill>
                <a:latin typeface="Arial" charset="0"/>
                <a:ea typeface="Arial" charset="0"/>
                <a:cs typeface="Arial" charset="0"/>
                <a:sym typeface="Cabin"/>
              </a:rPr>
              <a:t>fer</a:t>
            </a:r>
            <a:r>
              <a:rPr lang="en-US" sz="3800" u="none" strike="noStrike" cap="none" dirty="0">
                <a:solidFill>
                  <a:schemeClr val="lt1"/>
                </a:solidFill>
                <a:latin typeface="Arial" charset="0"/>
                <a:ea typeface="Arial" charset="0"/>
                <a:cs typeface="Arial" charset="0"/>
                <a:sym typeface="Cabin"/>
              </a:rPr>
              <a:t> Protocol (HTTP) </a:t>
            </a:r>
            <a:r>
              <a:rPr lang="el-GR" sz="3800" u="none" strike="noStrike" cap="none" dirty="0">
                <a:solidFill>
                  <a:schemeClr val="lt1"/>
                </a:solidFill>
                <a:latin typeface="Arial" charset="0"/>
                <a:ea typeface="Arial" charset="0"/>
                <a:cs typeface="Arial" charset="0"/>
                <a:sym typeface="Cabin"/>
              </a:rPr>
              <a:t>είναι ένα απλό αλλά ισχυρό πρωτόκολλο</a:t>
            </a:r>
            <a:endParaRPr lang="en-US" sz="3800" u="none" strike="noStrike" cap="none" dirty="0">
              <a:solidFill>
                <a:schemeClr val="lt1"/>
              </a:solidFill>
              <a:latin typeface="Arial" charset="0"/>
              <a:ea typeface="Arial" charset="0"/>
              <a:cs typeface="Arial" charset="0"/>
              <a:sym typeface="Cabin"/>
            </a:endParaRPr>
          </a:p>
          <a:p>
            <a:pPr marL="457200" marR="0" lvl="0" indent="-469900" algn="l" rtl="0">
              <a:lnSpc>
                <a:spcPct val="100000"/>
              </a:lnSpc>
              <a:spcBef>
                <a:spcPts val="2300"/>
              </a:spcBef>
              <a:spcAft>
                <a:spcPts val="1000"/>
              </a:spcAft>
              <a:buSzPct val="100000"/>
              <a:buFont typeface="Cabin"/>
            </a:pPr>
            <a:r>
              <a:rPr lang="el-GR" sz="3800" u="none" strike="noStrike" cap="none" dirty="0">
                <a:solidFill>
                  <a:schemeClr val="lt1"/>
                </a:solidFill>
                <a:latin typeface="Arial" charset="0"/>
                <a:ea typeface="Arial" charset="0"/>
                <a:cs typeface="Arial" charset="0"/>
                <a:sym typeface="Cabin"/>
              </a:rPr>
              <a:t>Η </a:t>
            </a:r>
            <a:r>
              <a:rPr lang="el-GR" sz="3800" u="none" strike="noStrike" cap="none" dirty="0" err="1">
                <a:solidFill>
                  <a:schemeClr val="lt1"/>
                </a:solidFill>
                <a:latin typeface="Arial" charset="0"/>
                <a:ea typeface="Arial" charset="0"/>
                <a:cs typeface="Arial" charset="0"/>
                <a:sym typeface="Cabin"/>
              </a:rPr>
              <a:t>Python</a:t>
            </a:r>
            <a:r>
              <a:rPr lang="el-GR" sz="3800" u="none" strike="noStrike" cap="none" dirty="0">
                <a:solidFill>
                  <a:schemeClr val="lt1"/>
                </a:solidFill>
                <a:latin typeface="Arial" charset="0"/>
                <a:ea typeface="Arial" charset="0"/>
                <a:cs typeface="Arial" charset="0"/>
                <a:sym typeface="Cabin"/>
              </a:rPr>
              <a:t> έχει καλή υποστήριξη για υποδοχές, HTTP και ανάλυση HTML</a:t>
            </a:r>
            <a:endParaRPr lang="en-US" sz="3800" u="none" strike="noStrike" cap="none" dirty="0">
              <a:solidFill>
                <a:schemeClr val="lt1"/>
              </a:solidFill>
              <a:latin typeface="Arial" charset="0"/>
              <a:ea typeface="Arial" charset="0"/>
              <a:cs typeface="Arial" charset="0"/>
              <a:sym typeface="Cabin"/>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Shape 646"/>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l-GR" sz="3600" dirty="0">
                <a:solidFill>
                  <a:srgbClr val="FFFF00"/>
                </a:solidFill>
              </a:rPr>
              <a:t>Ευχαριστίες / Συνεισφορές</a:t>
            </a:r>
            <a:endParaRPr lang="en-US" sz="3600" dirty="0">
              <a:solidFill>
                <a:srgbClr val="FFFF00"/>
              </a:solidFill>
            </a:endParaRPr>
          </a:p>
        </p:txBody>
      </p:sp>
      <p:sp>
        <p:nvSpPr>
          <p:cNvPr id="647" name="Shape 647"/>
          <p:cNvSpPr txBox="1"/>
          <p:nvPr/>
        </p:nvSpPr>
        <p:spPr>
          <a:xfrm>
            <a:off x="1206100" y="2198849"/>
            <a:ext cx="6797699" cy="5914020"/>
          </a:xfrm>
          <a:prstGeom prst="rect">
            <a:avLst/>
          </a:prstGeom>
          <a:noFill/>
          <a:ln>
            <a:noFill/>
          </a:ln>
        </p:spPr>
        <p:txBody>
          <a:bodyPr lIns="91425" tIns="91425" rIns="91425" bIns="91425" anchor="t" anchorCtr="0">
            <a:noAutofit/>
          </a:bodyPr>
          <a:lstStyle/>
          <a:p>
            <a:pPr lvl="0" rtl="0">
              <a:spcBef>
                <a:spcPts val="0"/>
              </a:spcBef>
              <a:buNone/>
            </a:pPr>
            <a:r>
              <a:rPr lang="el-GR" sz="1800" dirty="0">
                <a:solidFill>
                  <a:srgbClr val="FFFFFF"/>
                </a:solidFill>
              </a:rPr>
              <a:t>Αυτές οι διαφάνειες είναι Πνευματική ιδιοκτησία 2010</a:t>
            </a:r>
            <a:r>
              <a:rPr lang="en-US" sz="1800" dirty="0">
                <a:solidFill>
                  <a:srgbClr val="FFFFFF"/>
                </a:solidFill>
              </a:rPr>
              <a:t>-  Charles R. Severance (</a:t>
            </a:r>
            <a:r>
              <a:rPr lang="en-US" sz="1800" u="sng" dirty="0">
                <a:solidFill>
                  <a:srgbClr val="FFFF00"/>
                </a:solidFill>
                <a:hlinkClick r:id="rId3"/>
              </a:rPr>
              <a:t>www.dr-chuck.com</a:t>
            </a:r>
            <a:r>
              <a:rPr lang="en-US" sz="1800" dirty="0">
                <a:solidFill>
                  <a:srgbClr val="FFFFFF"/>
                </a:solidFill>
              </a:rPr>
              <a:t>) </a:t>
            </a:r>
            <a:r>
              <a:rPr lang="el-GR" sz="1800" dirty="0">
                <a:solidFill>
                  <a:srgbClr val="FFFFFF"/>
                </a:solidFill>
              </a:rPr>
              <a:t>του</a:t>
            </a:r>
            <a:r>
              <a:rPr lang="en-US" sz="1800" dirty="0">
                <a:solidFill>
                  <a:srgbClr val="FFFFFF"/>
                </a:solidFill>
              </a:rPr>
              <a:t> University of Michigan School of Information </a:t>
            </a:r>
            <a:r>
              <a:rPr lang="el-GR" sz="1800" dirty="0">
                <a:solidFill>
                  <a:srgbClr val="FFFFFF"/>
                </a:solidFill>
              </a:rPr>
              <a:t>και είναι διαθέσιμες υπό την άδεια</a:t>
            </a:r>
            <a:r>
              <a:rPr lang="en-US" sz="1800" dirty="0">
                <a:solidFill>
                  <a:srgbClr val="FFFFFF"/>
                </a:solidFill>
              </a:rPr>
              <a:t> Creative Commons Attribution 4.0. </a:t>
            </a:r>
            <a:r>
              <a:rPr lang="el-GR" sz="1800" dirty="0">
                <a:solidFill>
                  <a:srgbClr val="FFFFFF"/>
                </a:solidFill>
              </a:rPr>
              <a:t>Παρακαλώ να διατηρήσετε αυτήν την τελευταία διαφάνεια σε όλα τα αντίγραφα του εγγράφου για να συμμορφωθείτε με τις απαιτήσεις απόδοσης της άδειας. Εάν κάνετε κάποια αλλαγή, μη διστάσετε να προσθέσετε το όνομα και τον οργανισμό σας στη λίστα των συντελεστών αυτής της σελίδας καθώς αναδημοσιεύετε το υλικό</a:t>
            </a:r>
            <a:r>
              <a:rPr lang="en-US" sz="1800" dirty="0">
                <a:solidFill>
                  <a:srgbClr val="FFFFFF"/>
                </a:solidFill>
              </a:rPr>
              <a:t>.</a:t>
            </a:r>
          </a:p>
          <a:p>
            <a:pPr lvl="0" rtl="0">
              <a:spcBef>
                <a:spcPts val="0"/>
              </a:spcBef>
              <a:buNone/>
            </a:pPr>
            <a:endParaRPr sz="1800" dirty="0">
              <a:solidFill>
                <a:srgbClr val="FFFFFF"/>
              </a:solidFill>
            </a:endParaRPr>
          </a:p>
          <a:p>
            <a:pPr lvl="0" rtl="0">
              <a:spcBef>
                <a:spcPts val="0"/>
              </a:spcBef>
              <a:buNone/>
            </a:pPr>
            <a:r>
              <a:rPr lang="el-GR" sz="1800" dirty="0">
                <a:solidFill>
                  <a:srgbClr val="FFFFFF"/>
                </a:solidFill>
              </a:rPr>
              <a:t>Αρχική ανάπτυξη </a:t>
            </a:r>
            <a:r>
              <a:rPr lang="en-US" sz="1800" dirty="0">
                <a:solidFill>
                  <a:srgbClr val="FFFFFF"/>
                </a:solidFill>
              </a:rPr>
              <a:t>: Charles Severance, University of Michigan School of Information</a:t>
            </a:r>
            <a:endParaRPr lang="el-GR" sz="1800" dirty="0">
              <a:solidFill>
                <a:srgbClr val="FFFFFF"/>
              </a:solidFill>
            </a:endParaRPr>
          </a:p>
          <a:p>
            <a:pPr lvl="0" rtl="0">
              <a:spcBef>
                <a:spcPts val="0"/>
              </a:spcBef>
              <a:buNone/>
            </a:pPr>
            <a:endParaRPr lang="el-GR" sz="1800" dirty="0">
              <a:solidFill>
                <a:srgbClr val="FFFFFF"/>
              </a:solidFill>
            </a:endParaRPr>
          </a:p>
          <a:p>
            <a:pPr lvl="0" rtl="0">
              <a:spcBef>
                <a:spcPts val="0"/>
              </a:spcBef>
              <a:buNone/>
            </a:pPr>
            <a:r>
              <a:rPr lang="el-GR" sz="1800" dirty="0">
                <a:solidFill>
                  <a:srgbClr val="FFFFFF"/>
                </a:solidFill>
              </a:rPr>
              <a:t>Απόδοση στα Ελληνικά: </a:t>
            </a:r>
            <a:r>
              <a:rPr lang="el-GR" sz="1800" dirty="0" err="1">
                <a:solidFill>
                  <a:srgbClr val="FFFFFF"/>
                </a:solidFill>
              </a:rPr>
              <a:t>Κιουρτίδου</a:t>
            </a:r>
            <a:r>
              <a:rPr lang="el-GR" sz="1800" dirty="0">
                <a:solidFill>
                  <a:srgbClr val="FFFFFF"/>
                </a:solidFill>
              </a:rPr>
              <a:t> Δ. Κωνσταντία</a:t>
            </a:r>
            <a:endParaRPr lang="en-US" sz="1800" dirty="0">
              <a:solidFill>
                <a:srgbClr val="FFFFFF"/>
              </a:solidFill>
            </a:endParaRPr>
          </a:p>
          <a:p>
            <a:pPr lvl="0" rtl="0">
              <a:spcBef>
                <a:spcPts val="0"/>
              </a:spcBef>
              <a:buNone/>
            </a:pPr>
            <a:endParaRPr sz="1800" dirty="0">
              <a:solidFill>
                <a:srgbClr val="FFFFFF"/>
              </a:solidFill>
            </a:endParaRPr>
          </a:p>
          <a:p>
            <a:pPr marL="261938" lvl="0" indent="-261938" rtl="0">
              <a:spcBef>
                <a:spcPts val="0"/>
              </a:spcBef>
              <a:buClr>
                <a:schemeClr val="dk2"/>
              </a:buClr>
              <a:buSzPct val="61111"/>
              <a:buFont typeface="Arial"/>
              <a:buNone/>
            </a:pPr>
            <a:r>
              <a:rPr lang="en-US" sz="1800" dirty="0">
                <a:solidFill>
                  <a:schemeClr val="lt1"/>
                </a:solidFill>
              </a:rPr>
              <a:t>… </a:t>
            </a:r>
            <a:r>
              <a:rPr lang="el-GR" sz="1800" dirty="0">
                <a:solidFill>
                  <a:schemeClr val="lt1"/>
                </a:solidFill>
              </a:rPr>
              <a:t>Εισαγάγετε νέους Μεταφραστές και άτομα που έχουν συνεισφέρει εδώ</a:t>
            </a:r>
            <a:endParaRPr lang="en-US" sz="1800" dirty="0">
              <a:solidFill>
                <a:schemeClr val="lt1"/>
              </a:solidFill>
            </a:endParaRPr>
          </a:p>
          <a:p>
            <a:pPr lvl="0">
              <a:spcBef>
                <a:spcPts val="0"/>
              </a:spcBef>
              <a:buNone/>
            </a:pPr>
            <a:endParaRPr sz="1800" dirty="0">
              <a:solidFill>
                <a:srgbClr val="FFFFFF"/>
              </a:solidFill>
            </a:endParaRPr>
          </a:p>
        </p:txBody>
      </p:sp>
      <p:pic>
        <p:nvPicPr>
          <p:cNvPr id="649" name="Shape 649"/>
          <p:cNvPicPr preferRelativeResize="0"/>
          <p:nvPr/>
        </p:nvPicPr>
        <p:blipFill rotWithShape="1">
          <a:blip r:embed="rId4">
            <a:alphaModFix/>
          </a:blip>
          <a:srcRect/>
          <a:stretch/>
        </p:blipFill>
        <p:spPr>
          <a:xfrm>
            <a:off x="13897687" y="1129973"/>
            <a:ext cx="1968599" cy="668400"/>
          </a:xfrm>
          <a:prstGeom prst="rect">
            <a:avLst/>
          </a:prstGeom>
          <a:noFill/>
          <a:ln>
            <a:noFill/>
          </a:ln>
        </p:spPr>
      </p:pic>
      <p:sp>
        <p:nvSpPr>
          <p:cNvPr id="650" name="Shape 650"/>
          <p:cNvSpPr txBox="1"/>
          <p:nvPr/>
        </p:nvSpPr>
        <p:spPr>
          <a:xfrm>
            <a:off x="8704400" y="2329324"/>
            <a:ext cx="6797699" cy="5783546"/>
          </a:xfrm>
          <a:prstGeom prst="rect">
            <a:avLst/>
          </a:prstGeom>
          <a:noFill/>
          <a:ln>
            <a:noFill/>
          </a:ln>
        </p:spPr>
        <p:txBody>
          <a:bodyPr lIns="91425" tIns="91425" rIns="91425" bIns="91425" anchor="t" anchorCtr="0">
            <a:noAutofit/>
          </a:bodyPr>
          <a:lstStyle/>
          <a:p>
            <a:pPr lvl="0" rtl="0">
              <a:spcBef>
                <a:spcPts val="0"/>
              </a:spcBef>
              <a:buNone/>
            </a:pPr>
            <a:r>
              <a:rPr lang="el-GR" sz="1800" dirty="0">
                <a:solidFill>
                  <a:srgbClr val="FFFFFF"/>
                </a:solidFill>
              </a:rPr>
              <a:t>Συνέχεια</a:t>
            </a:r>
            <a:r>
              <a:rPr lang="is-IS" sz="1800" dirty="0">
                <a:solidFill>
                  <a:srgbClr val="FFFFFF"/>
                </a:solidFill>
              </a:rPr>
              <a:t>…</a:t>
            </a:r>
            <a:endParaRPr lang="en-US" sz="1800" dirty="0">
              <a:solidFill>
                <a:srgbClr val="FFFFFF"/>
              </a:solidFill>
            </a:endParaRPr>
          </a:p>
        </p:txBody>
      </p:sp>
      <p:pic>
        <p:nvPicPr>
          <p:cNvPr id="6" name="Shape 536">
            <a:extLst>
              <a:ext uri="{FF2B5EF4-FFF2-40B4-BE49-F238E27FC236}">
                <a16:creationId xmlns:a16="http://schemas.microsoft.com/office/drawing/2014/main" id="{BE10AF01-D437-453D-BE38-BD03821DC145}"/>
              </a:ext>
            </a:extLst>
          </p:cNvPr>
          <p:cNvPicPr preferRelativeResize="0"/>
          <p:nvPr/>
        </p:nvPicPr>
        <p:blipFill rotWithShape="1">
          <a:blip r:embed="rId5">
            <a:alphaModFix/>
          </a:blip>
          <a:srcRect/>
          <a:stretch/>
        </p:blipFill>
        <p:spPr>
          <a:xfrm>
            <a:off x="643300" y="789709"/>
            <a:ext cx="1024800" cy="1024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39" name="Shape 339"/>
          <p:cNvPicPr preferRelativeResize="0"/>
          <p:nvPr/>
        </p:nvPicPr>
        <p:blipFill rotWithShape="1">
          <a:blip r:embed="rId3">
            <a:alphaModFix/>
          </a:blip>
          <a:srcRect/>
          <a:stretch/>
        </p:blipFill>
        <p:spPr>
          <a:xfrm>
            <a:off x="9340848" y="3451225"/>
            <a:ext cx="2755900" cy="1498600"/>
          </a:xfrm>
          <a:prstGeom prst="rect">
            <a:avLst/>
          </a:prstGeom>
          <a:noFill/>
          <a:ln>
            <a:noFill/>
          </a:ln>
        </p:spPr>
      </p:pic>
      <p:sp>
        <p:nvSpPr>
          <p:cNvPr id="340" name="Shape 340"/>
          <p:cNvSpPr txBox="1"/>
          <p:nvPr/>
        </p:nvSpPr>
        <p:spPr>
          <a:xfrm>
            <a:off x="1955800" y="838200"/>
            <a:ext cx="6667500" cy="7416799"/>
          </a:xfrm>
          <a:prstGeom prst="rect">
            <a:avLst/>
          </a:prstGeom>
          <a:noFill/>
          <a:ln w="76200" cap="rnd" cmpd="sng">
            <a:solidFill>
              <a:srgbClr val="FF7F00"/>
            </a:solidFill>
            <a:prstDash val="solid"/>
            <a:miter/>
            <a:headEnd type="none" w="med" len="med"/>
            <a:tailEnd type="none" w="med" len="med"/>
          </a:ln>
        </p:spPr>
        <p:txBody>
          <a:bodyPr lIns="0" tIns="0" rIns="0" bIns="0" anchor="t"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www.umich.edu</a:t>
            </a:r>
          </a:p>
        </p:txBody>
      </p:sp>
      <p:grpSp>
        <p:nvGrpSpPr>
          <p:cNvPr id="341" name="Shape 341"/>
          <p:cNvGrpSpPr/>
          <p:nvPr/>
        </p:nvGrpSpPr>
        <p:grpSpPr>
          <a:xfrm>
            <a:off x="12898436" y="2736850"/>
            <a:ext cx="2578099" cy="1854200"/>
            <a:chOff x="0" y="0"/>
            <a:chExt cx="2576512" cy="1854200"/>
          </a:xfrm>
        </p:grpSpPr>
        <p:grpSp>
          <p:nvGrpSpPr>
            <p:cNvPr id="342" name="Shape 342"/>
            <p:cNvGrpSpPr/>
            <p:nvPr/>
          </p:nvGrpSpPr>
          <p:grpSpPr>
            <a:xfrm>
              <a:off x="0" y="0"/>
              <a:ext cx="2576512" cy="1854200"/>
              <a:chOff x="0" y="0"/>
              <a:chExt cx="2576512" cy="1854200"/>
            </a:xfrm>
          </p:grpSpPr>
          <p:grpSp>
            <p:nvGrpSpPr>
              <p:cNvPr id="343" name="Shape 343"/>
              <p:cNvGrpSpPr/>
              <p:nvPr/>
            </p:nvGrpSpPr>
            <p:grpSpPr>
              <a:xfrm>
                <a:off x="352425" y="0"/>
                <a:ext cx="1878011" cy="1184275"/>
                <a:chOff x="0" y="0"/>
                <a:chExt cx="1878011" cy="1184275"/>
              </a:xfrm>
            </p:grpSpPr>
            <p:sp>
              <p:nvSpPr>
                <p:cNvPr id="344" name="Shape 344"/>
                <p:cNvSpPr txBox="1"/>
                <p:nvPr/>
              </p:nvSpPr>
              <p:spPr>
                <a:xfrm>
                  <a:off x="0" y="0"/>
                  <a:ext cx="1878011" cy="1184275"/>
                </a:xfrm>
                <a:prstGeom prst="rect">
                  <a:avLst/>
                </a:prstGeom>
                <a:solidFill>
                  <a:schemeClr val="accent1"/>
                </a:solidFill>
                <a:ln w="12700" cap="rnd" cmpd="sng">
                  <a:solidFill>
                    <a:srgbClr val="618FFD"/>
                  </a:solidFill>
                  <a:prstDash val="solid"/>
                  <a:miter/>
                  <a:headEnd type="none" w="med" len="med"/>
                  <a:tailEnd type="none" w="med" len="med"/>
                </a:ln>
              </p:spPr>
              <p:txBody>
                <a:bodyPr lIns="0" tIns="0" rIns="0" bIns="0" anchor="t" anchorCtr="0">
                  <a:noAutofit/>
                </a:bodyPr>
                <a:lstStyle/>
                <a:p>
                  <a:pPr marL="0" marR="0" lvl="0" indent="0" algn="ctr" rtl="0">
                    <a:lnSpc>
                      <a:spcPct val="100000"/>
                    </a:lnSpc>
                    <a:spcBef>
                      <a:spcPts val="0"/>
                    </a:spcBef>
                    <a:spcAft>
                      <a:spcPts val="0"/>
                    </a:spcAft>
                    <a:buNone/>
                  </a:pPr>
                  <a:endParaRPr/>
                </a:p>
              </p:txBody>
            </p:sp>
            <p:sp>
              <p:nvSpPr>
                <p:cNvPr id="345" name="Shape 345"/>
                <p:cNvSpPr/>
                <p:nvPr/>
              </p:nvSpPr>
              <p:spPr>
                <a:xfrm>
                  <a:off x="149225" y="106361"/>
                  <a:ext cx="1576386" cy="973136"/>
                </a:xfrm>
                <a:prstGeom prst="roundRect">
                  <a:avLst>
                    <a:gd name="adj" fmla="val 1490"/>
                  </a:avLst>
                </a:prstGeom>
                <a:solidFill>
                  <a:srgbClr val="FFFFFF"/>
                </a:solidFill>
                <a:ln w="12700" cap="rnd" cmpd="sng">
                  <a:solidFill>
                    <a:srgbClr val="618FFD"/>
                  </a:solidFill>
                  <a:prstDash val="solid"/>
                  <a:miter/>
                  <a:headEnd type="none" w="med" len="med"/>
                  <a:tailEnd type="none" w="med" len="med"/>
                </a:ln>
              </p:spPr>
              <p:txBody>
                <a:bodyPr lIns="0" tIns="0" rIns="0" bIns="0" anchor="t" anchorCtr="0">
                  <a:noAutofit/>
                </a:bodyPr>
                <a:lstStyle/>
                <a:p>
                  <a:pPr marL="0" marR="0" lvl="0" indent="0" algn="ctr" rtl="0">
                    <a:lnSpc>
                      <a:spcPct val="100000"/>
                    </a:lnSpc>
                    <a:spcBef>
                      <a:spcPts val="0"/>
                    </a:spcBef>
                    <a:spcAft>
                      <a:spcPts val="0"/>
                    </a:spcAft>
                    <a:buNone/>
                  </a:pPr>
                  <a:endParaRPr/>
                </a:p>
              </p:txBody>
            </p:sp>
          </p:grpSp>
          <p:grpSp>
            <p:nvGrpSpPr>
              <p:cNvPr id="346" name="Shape 346"/>
              <p:cNvGrpSpPr/>
              <p:nvPr/>
            </p:nvGrpSpPr>
            <p:grpSpPr>
              <a:xfrm>
                <a:off x="0" y="1543050"/>
                <a:ext cx="2576512" cy="311150"/>
                <a:chOff x="0" y="0"/>
                <a:chExt cx="2576512" cy="309562"/>
              </a:xfrm>
            </p:grpSpPr>
            <p:cxnSp>
              <p:nvCxnSpPr>
                <p:cNvPr id="347" name="Shape 347"/>
                <p:cNvCxnSpPr/>
                <p:nvPr/>
              </p:nvCxnSpPr>
              <p:spPr>
                <a:xfrm flipH="1">
                  <a:off x="0" y="0"/>
                  <a:ext cx="341311" cy="241299"/>
                </a:xfrm>
                <a:prstGeom prst="straightConnector1">
                  <a:avLst/>
                </a:prstGeom>
                <a:noFill/>
                <a:ln w="12700" cap="rnd" cmpd="sng">
                  <a:solidFill>
                    <a:srgbClr val="618FFD"/>
                  </a:solidFill>
                  <a:prstDash val="solid"/>
                  <a:miter/>
                  <a:headEnd type="none" w="med" len="med"/>
                  <a:tailEnd type="none" w="med" len="med"/>
                </a:ln>
              </p:spPr>
            </p:cxnSp>
            <p:cxnSp>
              <p:nvCxnSpPr>
                <p:cNvPr id="348" name="Shape 348"/>
                <p:cNvCxnSpPr/>
                <p:nvPr/>
              </p:nvCxnSpPr>
              <p:spPr>
                <a:xfrm>
                  <a:off x="0" y="241300"/>
                  <a:ext cx="2574924" cy="1587"/>
                </a:xfrm>
                <a:prstGeom prst="straightConnector1">
                  <a:avLst/>
                </a:prstGeom>
                <a:noFill/>
                <a:ln w="12700" cap="rnd" cmpd="sng">
                  <a:solidFill>
                    <a:srgbClr val="618FFD"/>
                  </a:solidFill>
                  <a:prstDash val="solid"/>
                  <a:miter/>
                  <a:headEnd type="none" w="med" len="med"/>
                  <a:tailEnd type="none" w="med" len="med"/>
                </a:ln>
              </p:spPr>
            </p:cxnSp>
            <p:cxnSp>
              <p:nvCxnSpPr>
                <p:cNvPr id="349" name="Shape 349"/>
                <p:cNvCxnSpPr/>
                <p:nvPr/>
              </p:nvCxnSpPr>
              <p:spPr>
                <a:xfrm>
                  <a:off x="0" y="306387"/>
                  <a:ext cx="2574924" cy="3174"/>
                </a:xfrm>
                <a:prstGeom prst="straightConnector1">
                  <a:avLst/>
                </a:prstGeom>
                <a:noFill/>
                <a:ln w="12700" cap="rnd" cmpd="sng">
                  <a:solidFill>
                    <a:srgbClr val="618FFD"/>
                  </a:solidFill>
                  <a:prstDash val="solid"/>
                  <a:miter/>
                  <a:headEnd type="none" w="med" len="med"/>
                  <a:tailEnd type="none" w="med" len="med"/>
                </a:ln>
              </p:spPr>
            </p:cxnSp>
            <p:cxnSp>
              <p:nvCxnSpPr>
                <p:cNvPr id="350" name="Shape 350"/>
                <p:cNvCxnSpPr/>
                <p:nvPr/>
              </p:nvCxnSpPr>
              <p:spPr>
                <a:xfrm>
                  <a:off x="0" y="241300"/>
                  <a:ext cx="1587" cy="65086"/>
                </a:xfrm>
                <a:prstGeom prst="straightConnector1">
                  <a:avLst/>
                </a:prstGeom>
                <a:noFill/>
                <a:ln w="12700" cap="rnd" cmpd="sng">
                  <a:solidFill>
                    <a:srgbClr val="618FFD"/>
                  </a:solidFill>
                  <a:prstDash val="solid"/>
                  <a:miter/>
                  <a:headEnd type="none" w="med" len="med"/>
                  <a:tailEnd type="none" w="med" len="med"/>
                </a:ln>
              </p:spPr>
            </p:cxnSp>
            <p:cxnSp>
              <p:nvCxnSpPr>
                <p:cNvPr id="351" name="Shape 351"/>
                <p:cNvCxnSpPr/>
                <p:nvPr/>
              </p:nvCxnSpPr>
              <p:spPr>
                <a:xfrm>
                  <a:off x="2239961" y="0"/>
                  <a:ext cx="334961" cy="241299"/>
                </a:xfrm>
                <a:prstGeom prst="straightConnector1">
                  <a:avLst/>
                </a:prstGeom>
                <a:noFill/>
                <a:ln w="12700" cap="rnd" cmpd="sng">
                  <a:solidFill>
                    <a:srgbClr val="618FFD"/>
                  </a:solidFill>
                  <a:prstDash val="solid"/>
                  <a:miter/>
                  <a:headEnd type="none" w="med" len="med"/>
                  <a:tailEnd type="none" w="med" len="med"/>
                </a:ln>
              </p:spPr>
            </p:cxnSp>
            <p:cxnSp>
              <p:nvCxnSpPr>
                <p:cNvPr id="352" name="Shape 352"/>
                <p:cNvCxnSpPr/>
                <p:nvPr/>
              </p:nvCxnSpPr>
              <p:spPr>
                <a:xfrm>
                  <a:off x="2574925" y="241300"/>
                  <a:ext cx="1587" cy="65086"/>
                </a:xfrm>
                <a:prstGeom prst="straightConnector1">
                  <a:avLst/>
                </a:prstGeom>
                <a:noFill/>
                <a:ln w="12700" cap="rnd" cmpd="sng">
                  <a:solidFill>
                    <a:srgbClr val="618FFD"/>
                  </a:solidFill>
                  <a:prstDash val="solid"/>
                  <a:miter/>
                  <a:headEnd type="none" w="med" len="med"/>
                  <a:tailEnd type="none" w="med" len="med"/>
                </a:ln>
              </p:spPr>
            </p:cxnSp>
          </p:grpSp>
          <p:sp>
            <p:nvSpPr>
              <p:cNvPr id="353" name="Shape 353"/>
              <p:cNvSpPr txBox="1"/>
              <p:nvPr/>
            </p:nvSpPr>
            <p:spPr>
              <a:xfrm>
                <a:off x="357187" y="1220787"/>
                <a:ext cx="1874836" cy="304799"/>
              </a:xfrm>
              <a:prstGeom prst="rect">
                <a:avLst/>
              </a:prstGeom>
              <a:noFill/>
              <a:ln w="12700" cap="rnd" cmpd="sng">
                <a:solidFill>
                  <a:srgbClr val="618FFD"/>
                </a:solidFill>
                <a:prstDash val="solid"/>
                <a:miter/>
                <a:headEnd type="none" w="med" len="med"/>
                <a:tailEnd type="none" w="med" len="med"/>
              </a:ln>
            </p:spPr>
            <p:txBody>
              <a:bodyPr lIns="0" tIns="0" rIns="0" bIns="0" anchor="t" anchorCtr="0">
                <a:noAutofit/>
              </a:bodyPr>
              <a:lstStyle/>
              <a:p>
                <a:pPr marL="0" marR="0" lvl="0" indent="0" algn="ctr" rtl="0">
                  <a:lnSpc>
                    <a:spcPct val="100000"/>
                  </a:lnSpc>
                  <a:spcBef>
                    <a:spcPts val="0"/>
                  </a:spcBef>
                  <a:spcAft>
                    <a:spcPts val="0"/>
                  </a:spcAft>
                  <a:buNone/>
                </a:pPr>
                <a:endParaRPr/>
              </a:p>
            </p:txBody>
          </p:sp>
          <p:cxnSp>
            <p:nvCxnSpPr>
              <p:cNvPr id="354" name="Shape 354"/>
              <p:cNvCxnSpPr/>
              <p:nvPr/>
            </p:nvCxnSpPr>
            <p:spPr>
              <a:xfrm>
                <a:off x="1763711" y="1373187"/>
                <a:ext cx="374649" cy="3174"/>
              </a:xfrm>
              <a:prstGeom prst="straightConnector1">
                <a:avLst/>
              </a:prstGeom>
              <a:noFill/>
              <a:ln w="50800" cap="rnd" cmpd="sng">
                <a:solidFill>
                  <a:srgbClr val="618FFD"/>
                </a:solidFill>
                <a:prstDash val="solid"/>
                <a:miter/>
                <a:headEnd type="none" w="med" len="med"/>
                <a:tailEnd type="none" w="med" len="med"/>
              </a:ln>
            </p:spPr>
          </p:cxnSp>
        </p:grpSp>
        <p:sp>
          <p:nvSpPr>
            <p:cNvPr id="355" name="Shape 355"/>
            <p:cNvSpPr txBox="1"/>
            <p:nvPr/>
          </p:nvSpPr>
          <p:spPr>
            <a:xfrm rot="10800000" flipH="1">
              <a:off x="474662" y="1319212"/>
              <a:ext cx="203199" cy="31750"/>
            </a:xfrm>
            <a:prstGeom prst="rect">
              <a:avLst/>
            </a:prstGeom>
            <a:solidFill>
              <a:srgbClr val="000000"/>
            </a:solidFill>
            <a:ln w="50800" cap="rnd" cmpd="sng">
              <a:solidFill>
                <a:srgbClr val="000000"/>
              </a:solidFill>
              <a:prstDash val="solid"/>
              <a:miter/>
              <a:headEnd type="none" w="med" len="med"/>
              <a:tailEnd type="none" w="med" len="med"/>
            </a:ln>
          </p:spPr>
          <p:txBody>
            <a:bodyPr lIns="0" tIns="0" rIns="0" bIns="0" anchor="t" anchorCtr="0">
              <a:noAutofit/>
            </a:bodyPr>
            <a:lstStyle/>
            <a:p>
              <a:pPr marL="0" marR="0" lvl="0" indent="0" algn="ctr" rtl="0">
                <a:lnSpc>
                  <a:spcPct val="100000"/>
                </a:lnSpc>
                <a:spcBef>
                  <a:spcPts val="0"/>
                </a:spcBef>
                <a:spcAft>
                  <a:spcPts val="0"/>
                </a:spcAft>
                <a:buNone/>
              </a:pPr>
              <a:endParaRPr/>
            </a:p>
          </p:txBody>
        </p:sp>
      </p:grpSp>
      <p:sp>
        <p:nvSpPr>
          <p:cNvPr id="356" name="Shape 356"/>
          <p:cNvSpPr txBox="1"/>
          <p:nvPr/>
        </p:nvSpPr>
        <p:spPr>
          <a:xfrm>
            <a:off x="2378076" y="1460500"/>
            <a:ext cx="3330576" cy="1181100"/>
          </a:xfrm>
          <a:prstGeom prst="rect">
            <a:avLst/>
          </a:prstGeom>
          <a:noFill/>
          <a:ln w="76200" cap="rnd" cmpd="sng">
            <a:solidFill>
              <a:srgbClr val="FF00FF"/>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l-GR" sz="3200" u="none" strike="noStrike" cap="none" dirty="0">
                <a:solidFill>
                  <a:srgbClr val="FF00FF"/>
                </a:solidFill>
                <a:latin typeface="Arial" charset="0"/>
                <a:ea typeface="Arial" charset="0"/>
                <a:cs typeface="Arial" charset="0"/>
                <a:sym typeface="Cabin"/>
              </a:rPr>
              <a:t>Εισερχόμενα</a:t>
            </a:r>
            <a:endParaRPr lang="en-US" sz="3200" u="none" strike="noStrike" cap="none" dirty="0">
              <a:solidFill>
                <a:srgbClr val="FF00FF"/>
              </a:solidFill>
              <a:latin typeface="Arial" charset="0"/>
              <a:ea typeface="Arial" charset="0"/>
              <a:cs typeface="Arial" charset="0"/>
              <a:sym typeface="Cabin"/>
            </a:endParaRPr>
          </a:p>
          <a:p>
            <a:pPr marL="0" marR="0" lvl="0" indent="0" algn="ctr" rtl="0">
              <a:lnSpc>
                <a:spcPct val="100000"/>
              </a:lnSpc>
              <a:spcBef>
                <a:spcPts val="0"/>
              </a:spcBef>
              <a:spcAft>
                <a:spcPts val="0"/>
              </a:spcAft>
              <a:buClr>
                <a:srgbClr val="FF00FF"/>
              </a:buClr>
              <a:buSzPct val="25000"/>
              <a:buFont typeface="Cabin"/>
              <a:buNone/>
            </a:pPr>
            <a:r>
              <a:rPr lang="en-US" sz="3200" u="none" strike="noStrike" cap="none" dirty="0">
                <a:solidFill>
                  <a:srgbClr val="FF00FF"/>
                </a:solidFill>
                <a:latin typeface="Arial" charset="0"/>
                <a:ea typeface="Arial" charset="0"/>
                <a:cs typeface="Arial" charset="0"/>
                <a:sym typeface="Cabin"/>
              </a:rPr>
              <a:t>E-Mail</a:t>
            </a:r>
          </a:p>
        </p:txBody>
      </p:sp>
      <p:sp>
        <p:nvSpPr>
          <p:cNvPr id="357" name="Shape 357"/>
          <p:cNvSpPr txBox="1"/>
          <p:nvPr/>
        </p:nvSpPr>
        <p:spPr>
          <a:xfrm>
            <a:off x="2378076" y="3060700"/>
            <a:ext cx="3330576" cy="723900"/>
          </a:xfrm>
          <a:prstGeom prst="rect">
            <a:avLst/>
          </a:prstGeom>
          <a:noFill/>
          <a:ln w="76200" cap="rnd" cmpd="sng">
            <a:solidFill>
              <a:srgbClr val="FF00FF"/>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l-GR" sz="3200" u="none" strike="noStrike" cap="none" dirty="0">
                <a:solidFill>
                  <a:srgbClr val="FF00FF"/>
                </a:solidFill>
                <a:latin typeface="Arial" charset="0"/>
                <a:ea typeface="Arial" charset="0"/>
                <a:cs typeface="Arial" charset="0"/>
                <a:sym typeface="Cabin"/>
              </a:rPr>
              <a:t>Σύνδεση</a:t>
            </a:r>
            <a:endParaRPr lang="en-US" sz="3200" u="none" strike="noStrike" cap="none" dirty="0">
              <a:solidFill>
                <a:srgbClr val="FF00FF"/>
              </a:solidFill>
              <a:latin typeface="Arial" charset="0"/>
              <a:ea typeface="Arial" charset="0"/>
              <a:cs typeface="Arial" charset="0"/>
              <a:sym typeface="Cabin"/>
            </a:endParaRPr>
          </a:p>
        </p:txBody>
      </p:sp>
      <p:sp>
        <p:nvSpPr>
          <p:cNvPr id="358" name="Shape 358"/>
          <p:cNvSpPr txBox="1"/>
          <p:nvPr/>
        </p:nvSpPr>
        <p:spPr>
          <a:xfrm>
            <a:off x="2378076" y="4775199"/>
            <a:ext cx="3330576" cy="1041401"/>
          </a:xfrm>
          <a:prstGeom prst="rect">
            <a:avLst/>
          </a:prstGeom>
          <a:noFill/>
          <a:ln w="76200" cap="rnd" cmpd="sng">
            <a:solidFill>
              <a:srgbClr val="FF00FF"/>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l-GR" sz="3200" u="none" strike="noStrike" cap="none" dirty="0">
                <a:solidFill>
                  <a:srgbClr val="FF00FF"/>
                </a:solidFill>
                <a:latin typeface="Arial" charset="0"/>
                <a:ea typeface="Arial" charset="0"/>
                <a:cs typeface="Arial" charset="0"/>
                <a:sym typeface="Cabin"/>
              </a:rPr>
              <a:t>Διακομιστής Ιστού</a:t>
            </a:r>
            <a:endParaRPr lang="en-US" sz="3200" u="none" strike="noStrike" cap="none" dirty="0">
              <a:solidFill>
                <a:srgbClr val="FF00FF"/>
              </a:solidFill>
              <a:latin typeface="Arial" charset="0"/>
              <a:ea typeface="Arial" charset="0"/>
              <a:cs typeface="Arial" charset="0"/>
              <a:sym typeface="Cabin"/>
            </a:endParaRPr>
          </a:p>
        </p:txBody>
      </p:sp>
      <p:sp>
        <p:nvSpPr>
          <p:cNvPr id="359" name="Shape 359"/>
          <p:cNvSpPr txBox="1"/>
          <p:nvPr/>
        </p:nvSpPr>
        <p:spPr>
          <a:xfrm>
            <a:off x="6426200" y="1600200"/>
            <a:ext cx="1270000" cy="685799"/>
          </a:xfrm>
          <a:prstGeom prst="rect">
            <a:avLst/>
          </a:prstGeom>
          <a:noFill/>
          <a:ln w="76200" cap="rnd" cmpd="sng">
            <a:solidFill>
              <a:srgbClr val="00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3200" u="none" strike="noStrike" cap="none">
                <a:solidFill>
                  <a:srgbClr val="00FF00"/>
                </a:solidFill>
                <a:latin typeface="Arial" charset="0"/>
                <a:ea typeface="Arial" charset="0"/>
                <a:cs typeface="Arial" charset="0"/>
                <a:sym typeface="Cabin"/>
              </a:rPr>
              <a:t>25</a:t>
            </a:r>
          </a:p>
        </p:txBody>
      </p:sp>
      <p:pic>
        <p:nvPicPr>
          <p:cNvPr id="360" name="Shape 360"/>
          <p:cNvPicPr preferRelativeResize="0"/>
          <p:nvPr/>
        </p:nvPicPr>
        <p:blipFill rotWithShape="1">
          <a:blip r:embed="rId4">
            <a:alphaModFix/>
          </a:blip>
          <a:srcRect/>
          <a:stretch/>
        </p:blipFill>
        <p:spPr>
          <a:xfrm>
            <a:off x="12687300" y="838200"/>
            <a:ext cx="2717799" cy="1385887"/>
          </a:xfrm>
          <a:prstGeom prst="rect">
            <a:avLst/>
          </a:prstGeom>
          <a:noFill/>
          <a:ln>
            <a:noFill/>
          </a:ln>
        </p:spPr>
      </p:pic>
      <p:sp>
        <p:nvSpPr>
          <p:cNvPr id="361" name="Shape 361"/>
          <p:cNvSpPr txBox="1"/>
          <p:nvPr/>
        </p:nvSpPr>
        <p:spPr>
          <a:xfrm>
            <a:off x="2378076" y="6400800"/>
            <a:ext cx="3418304" cy="1270000"/>
          </a:xfrm>
          <a:prstGeom prst="rect">
            <a:avLst/>
          </a:prstGeom>
          <a:noFill/>
          <a:ln w="76200" cap="rnd" cmpd="sng">
            <a:solidFill>
              <a:srgbClr val="FF00FF"/>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100"/>
              </a:spcBef>
              <a:spcAft>
                <a:spcPts val="0"/>
              </a:spcAft>
              <a:buClr>
                <a:srgbClr val="FF00FF"/>
              </a:buClr>
              <a:buSzPct val="25000"/>
              <a:buFont typeface="Cabin"/>
              <a:buNone/>
            </a:pPr>
            <a:r>
              <a:rPr lang="el-GR" sz="3200" u="none" strike="noStrike" cap="none" dirty="0">
                <a:solidFill>
                  <a:srgbClr val="FF00FF"/>
                </a:solidFill>
                <a:latin typeface="Arial" charset="0"/>
                <a:ea typeface="Arial" charset="0"/>
                <a:cs typeface="Arial" charset="0"/>
                <a:sym typeface="Cabin"/>
              </a:rPr>
              <a:t>Προσωπικό Γραμματοκιβώτιο</a:t>
            </a:r>
            <a:endParaRPr lang="en-US" sz="3200" u="none" strike="noStrike" cap="none" dirty="0">
              <a:solidFill>
                <a:srgbClr val="FF00FF"/>
              </a:solidFill>
              <a:latin typeface="Arial" charset="0"/>
              <a:ea typeface="Arial" charset="0"/>
              <a:cs typeface="Arial" charset="0"/>
              <a:sym typeface="Cabin"/>
            </a:endParaRPr>
          </a:p>
        </p:txBody>
      </p:sp>
      <p:sp>
        <p:nvSpPr>
          <p:cNvPr id="362" name="Shape 362"/>
          <p:cNvSpPr txBox="1"/>
          <p:nvPr/>
        </p:nvSpPr>
        <p:spPr>
          <a:xfrm>
            <a:off x="6426200" y="3086100"/>
            <a:ext cx="1270000" cy="685799"/>
          </a:xfrm>
          <a:prstGeom prst="rect">
            <a:avLst/>
          </a:prstGeom>
          <a:noFill/>
          <a:ln w="76200" cap="rnd" cmpd="sng">
            <a:solidFill>
              <a:srgbClr val="00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3200" u="none" strike="noStrike" cap="none">
                <a:solidFill>
                  <a:srgbClr val="00FF00"/>
                </a:solidFill>
                <a:latin typeface="Arial" charset="0"/>
                <a:ea typeface="Arial" charset="0"/>
                <a:cs typeface="Arial" charset="0"/>
                <a:sym typeface="Cabin"/>
              </a:rPr>
              <a:t>23</a:t>
            </a:r>
          </a:p>
        </p:txBody>
      </p:sp>
      <p:sp>
        <p:nvSpPr>
          <p:cNvPr id="363" name="Shape 363"/>
          <p:cNvSpPr txBox="1"/>
          <p:nvPr/>
        </p:nvSpPr>
        <p:spPr>
          <a:xfrm>
            <a:off x="6426200" y="4140200"/>
            <a:ext cx="1270000" cy="685799"/>
          </a:xfrm>
          <a:prstGeom prst="rect">
            <a:avLst/>
          </a:prstGeom>
          <a:noFill/>
          <a:ln w="76200" cap="rnd" cmpd="sng">
            <a:solidFill>
              <a:srgbClr val="00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3200" u="none" strike="noStrike" cap="none">
                <a:solidFill>
                  <a:srgbClr val="00FF00"/>
                </a:solidFill>
                <a:latin typeface="Arial" charset="0"/>
                <a:ea typeface="Arial" charset="0"/>
                <a:cs typeface="Arial" charset="0"/>
                <a:sym typeface="Cabin"/>
              </a:rPr>
              <a:t>80</a:t>
            </a:r>
          </a:p>
        </p:txBody>
      </p:sp>
      <p:sp>
        <p:nvSpPr>
          <p:cNvPr id="364" name="Shape 364"/>
          <p:cNvSpPr txBox="1"/>
          <p:nvPr/>
        </p:nvSpPr>
        <p:spPr>
          <a:xfrm>
            <a:off x="6426200" y="5067300"/>
            <a:ext cx="1270000" cy="685799"/>
          </a:xfrm>
          <a:prstGeom prst="rect">
            <a:avLst/>
          </a:prstGeom>
          <a:noFill/>
          <a:ln w="76200" cap="rnd" cmpd="sng">
            <a:solidFill>
              <a:srgbClr val="E06666"/>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0000"/>
              </a:buClr>
              <a:buSzPct val="25000"/>
              <a:buFont typeface="Cabin"/>
              <a:buNone/>
            </a:pPr>
            <a:r>
              <a:rPr lang="en-US" sz="3200" u="none" strike="noStrike" cap="none">
                <a:solidFill>
                  <a:srgbClr val="E06666"/>
                </a:solidFill>
                <a:latin typeface="Arial" charset="0"/>
                <a:ea typeface="Arial" charset="0"/>
                <a:cs typeface="Arial" charset="0"/>
                <a:sym typeface="Cabin"/>
              </a:rPr>
              <a:t>443</a:t>
            </a:r>
          </a:p>
        </p:txBody>
      </p:sp>
      <p:sp>
        <p:nvSpPr>
          <p:cNvPr id="365" name="Shape 365"/>
          <p:cNvSpPr txBox="1"/>
          <p:nvPr/>
        </p:nvSpPr>
        <p:spPr>
          <a:xfrm>
            <a:off x="6426200" y="6311900"/>
            <a:ext cx="1270000" cy="685799"/>
          </a:xfrm>
          <a:prstGeom prst="rect">
            <a:avLst/>
          </a:prstGeom>
          <a:noFill/>
          <a:ln w="76200" cap="rnd" cmpd="sng">
            <a:solidFill>
              <a:srgbClr val="00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3200" u="none" strike="noStrike" cap="none">
                <a:solidFill>
                  <a:srgbClr val="00FF00"/>
                </a:solidFill>
                <a:latin typeface="Arial" charset="0"/>
                <a:ea typeface="Arial" charset="0"/>
                <a:cs typeface="Arial" charset="0"/>
                <a:sym typeface="Cabin"/>
              </a:rPr>
              <a:t>109</a:t>
            </a:r>
          </a:p>
        </p:txBody>
      </p:sp>
      <p:sp>
        <p:nvSpPr>
          <p:cNvPr id="366" name="Shape 366"/>
          <p:cNvSpPr txBox="1"/>
          <p:nvPr/>
        </p:nvSpPr>
        <p:spPr>
          <a:xfrm>
            <a:off x="6426200" y="7340600"/>
            <a:ext cx="1270000" cy="685799"/>
          </a:xfrm>
          <a:prstGeom prst="rect">
            <a:avLst/>
          </a:prstGeom>
          <a:noFill/>
          <a:ln w="76200" cap="rnd" cmpd="sng">
            <a:solidFill>
              <a:srgbClr val="00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3200" u="none" strike="noStrike" cap="none">
                <a:solidFill>
                  <a:srgbClr val="00FF00"/>
                </a:solidFill>
                <a:latin typeface="Arial" charset="0"/>
                <a:ea typeface="Arial" charset="0"/>
                <a:cs typeface="Arial" charset="0"/>
                <a:sym typeface="Cabin"/>
              </a:rPr>
              <a:t>110</a:t>
            </a:r>
          </a:p>
        </p:txBody>
      </p:sp>
      <p:sp>
        <p:nvSpPr>
          <p:cNvPr id="367" name="Shape 367"/>
          <p:cNvSpPr txBox="1"/>
          <p:nvPr/>
        </p:nvSpPr>
        <p:spPr>
          <a:xfrm>
            <a:off x="8077200" y="3911600"/>
            <a:ext cx="2997199" cy="660400"/>
          </a:xfrm>
          <a:prstGeom prst="rect">
            <a:avLst/>
          </a:prstGeom>
          <a:solidFill>
            <a:srgbClr val="000000"/>
          </a:solidFill>
          <a:ln w="76200" cap="rnd" cmpd="sng">
            <a:solidFill>
              <a:srgbClr val="FF7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US" sz="3200" u="none" strike="noStrike" cap="none" dirty="0">
                <a:solidFill>
                  <a:srgbClr val="FF7F00"/>
                </a:solidFill>
                <a:latin typeface="Arial" charset="0"/>
                <a:ea typeface="Arial" charset="0"/>
                <a:cs typeface="Arial" charset="0"/>
                <a:sym typeface="Cabin"/>
              </a:rPr>
              <a:t>74.208.28.177</a:t>
            </a:r>
          </a:p>
        </p:txBody>
      </p:sp>
      <p:cxnSp>
        <p:nvCxnSpPr>
          <p:cNvPr id="368" name="Shape 368"/>
          <p:cNvCxnSpPr>
            <a:stCxn id="362" idx="3"/>
          </p:cNvCxnSpPr>
          <p:nvPr/>
        </p:nvCxnSpPr>
        <p:spPr>
          <a:xfrm flipV="1">
            <a:off x="7696200" y="3414712"/>
            <a:ext cx="5422900" cy="14288"/>
          </a:xfrm>
          <a:prstGeom prst="straightConnector1">
            <a:avLst/>
          </a:prstGeom>
          <a:noFill/>
          <a:ln w="76200" cap="rnd" cmpd="sng">
            <a:solidFill>
              <a:srgbClr val="FFFF00"/>
            </a:solidFill>
            <a:prstDash val="solid"/>
            <a:miter/>
            <a:headEnd type="stealth" w="med" len="med"/>
            <a:tailEnd type="none" w="med" len="med"/>
          </a:ln>
        </p:spPr>
      </p:cxnSp>
      <p:cxnSp>
        <p:nvCxnSpPr>
          <p:cNvPr id="369" name="Shape 369"/>
          <p:cNvCxnSpPr>
            <a:endCxn id="359" idx="3"/>
          </p:cNvCxnSpPr>
          <p:nvPr/>
        </p:nvCxnSpPr>
        <p:spPr>
          <a:xfrm flipH="1">
            <a:off x="7696200" y="1547812"/>
            <a:ext cx="4975224" cy="395288"/>
          </a:xfrm>
          <a:prstGeom prst="straightConnector1">
            <a:avLst/>
          </a:prstGeom>
          <a:noFill/>
          <a:ln w="76200" cap="rnd" cmpd="sng">
            <a:solidFill>
              <a:srgbClr val="FFFF00"/>
            </a:solidFill>
            <a:prstDash val="solid"/>
            <a:miter/>
            <a:headEnd type="stealth" w="med" len="med"/>
            <a:tailEnd type="stealth" w="med" len="med"/>
          </a:ln>
        </p:spPr>
      </p:cxnSp>
      <p:grpSp>
        <p:nvGrpSpPr>
          <p:cNvPr id="370" name="Shape 370"/>
          <p:cNvGrpSpPr/>
          <p:nvPr/>
        </p:nvGrpSpPr>
        <p:grpSpPr>
          <a:xfrm>
            <a:off x="12898436" y="4959350"/>
            <a:ext cx="2578099" cy="1854200"/>
            <a:chOff x="0" y="0"/>
            <a:chExt cx="2576512" cy="1854200"/>
          </a:xfrm>
        </p:grpSpPr>
        <p:grpSp>
          <p:nvGrpSpPr>
            <p:cNvPr id="371" name="Shape 371"/>
            <p:cNvGrpSpPr/>
            <p:nvPr/>
          </p:nvGrpSpPr>
          <p:grpSpPr>
            <a:xfrm>
              <a:off x="0" y="0"/>
              <a:ext cx="2576512" cy="1854200"/>
              <a:chOff x="0" y="0"/>
              <a:chExt cx="2576512" cy="1854200"/>
            </a:xfrm>
          </p:grpSpPr>
          <p:grpSp>
            <p:nvGrpSpPr>
              <p:cNvPr id="372" name="Shape 372"/>
              <p:cNvGrpSpPr/>
              <p:nvPr/>
            </p:nvGrpSpPr>
            <p:grpSpPr>
              <a:xfrm>
                <a:off x="0" y="0"/>
                <a:ext cx="2576512" cy="1854200"/>
                <a:chOff x="0" y="0"/>
                <a:chExt cx="2576512" cy="1854200"/>
              </a:xfrm>
            </p:grpSpPr>
            <p:grpSp>
              <p:nvGrpSpPr>
                <p:cNvPr id="373" name="Shape 373"/>
                <p:cNvGrpSpPr/>
                <p:nvPr/>
              </p:nvGrpSpPr>
              <p:grpSpPr>
                <a:xfrm>
                  <a:off x="352425" y="0"/>
                  <a:ext cx="1878011" cy="1184275"/>
                  <a:chOff x="0" y="0"/>
                  <a:chExt cx="1878011" cy="1184275"/>
                </a:xfrm>
              </p:grpSpPr>
              <p:sp>
                <p:nvSpPr>
                  <p:cNvPr id="374" name="Shape 374"/>
                  <p:cNvSpPr txBox="1"/>
                  <p:nvPr/>
                </p:nvSpPr>
                <p:spPr>
                  <a:xfrm>
                    <a:off x="0" y="0"/>
                    <a:ext cx="1878011" cy="1184275"/>
                  </a:xfrm>
                  <a:prstGeom prst="rect">
                    <a:avLst/>
                  </a:prstGeom>
                  <a:solidFill>
                    <a:schemeClr val="accent1"/>
                  </a:solidFill>
                  <a:ln w="12700" cap="rnd" cmpd="sng">
                    <a:solidFill>
                      <a:srgbClr val="618FFD"/>
                    </a:solidFill>
                    <a:prstDash val="solid"/>
                    <a:miter/>
                    <a:headEnd type="none" w="med" len="med"/>
                    <a:tailEnd type="none" w="med" len="med"/>
                  </a:ln>
                </p:spPr>
                <p:txBody>
                  <a:bodyPr lIns="0" tIns="0" rIns="0" bIns="0" anchor="t" anchorCtr="0">
                    <a:noAutofit/>
                  </a:bodyPr>
                  <a:lstStyle/>
                  <a:p>
                    <a:pPr marL="0" marR="0" lvl="0" indent="0" algn="ctr" rtl="0">
                      <a:lnSpc>
                        <a:spcPct val="100000"/>
                      </a:lnSpc>
                      <a:spcBef>
                        <a:spcPts val="0"/>
                      </a:spcBef>
                      <a:spcAft>
                        <a:spcPts val="0"/>
                      </a:spcAft>
                      <a:buNone/>
                    </a:pPr>
                    <a:endParaRPr/>
                  </a:p>
                </p:txBody>
              </p:sp>
              <p:sp>
                <p:nvSpPr>
                  <p:cNvPr id="375" name="Shape 375"/>
                  <p:cNvSpPr/>
                  <p:nvPr/>
                </p:nvSpPr>
                <p:spPr>
                  <a:xfrm>
                    <a:off x="149225" y="106361"/>
                    <a:ext cx="1576386" cy="973136"/>
                  </a:xfrm>
                  <a:prstGeom prst="roundRect">
                    <a:avLst>
                      <a:gd name="adj" fmla="val 1490"/>
                    </a:avLst>
                  </a:prstGeom>
                  <a:solidFill>
                    <a:srgbClr val="FFFFFF"/>
                  </a:solidFill>
                  <a:ln w="12700" cap="rnd" cmpd="sng">
                    <a:solidFill>
                      <a:srgbClr val="618FFD"/>
                    </a:solidFill>
                    <a:prstDash val="solid"/>
                    <a:miter/>
                    <a:headEnd type="none" w="med" len="med"/>
                    <a:tailEnd type="none" w="med" len="med"/>
                  </a:ln>
                </p:spPr>
                <p:txBody>
                  <a:bodyPr lIns="0" tIns="0" rIns="0" bIns="0" anchor="t" anchorCtr="0">
                    <a:noAutofit/>
                  </a:bodyPr>
                  <a:lstStyle/>
                  <a:p>
                    <a:pPr marL="0" marR="0" lvl="0" indent="0" algn="ctr" rtl="0">
                      <a:lnSpc>
                        <a:spcPct val="100000"/>
                      </a:lnSpc>
                      <a:spcBef>
                        <a:spcPts val="0"/>
                      </a:spcBef>
                      <a:spcAft>
                        <a:spcPts val="0"/>
                      </a:spcAft>
                      <a:buNone/>
                    </a:pPr>
                    <a:endParaRPr/>
                  </a:p>
                </p:txBody>
              </p:sp>
            </p:grpSp>
            <p:grpSp>
              <p:nvGrpSpPr>
                <p:cNvPr id="376" name="Shape 376"/>
                <p:cNvGrpSpPr/>
                <p:nvPr/>
              </p:nvGrpSpPr>
              <p:grpSpPr>
                <a:xfrm>
                  <a:off x="0" y="1543050"/>
                  <a:ext cx="2576512" cy="311150"/>
                  <a:chOff x="0" y="0"/>
                  <a:chExt cx="2576512" cy="309562"/>
                </a:xfrm>
              </p:grpSpPr>
              <p:cxnSp>
                <p:nvCxnSpPr>
                  <p:cNvPr id="377" name="Shape 377"/>
                  <p:cNvCxnSpPr/>
                  <p:nvPr/>
                </p:nvCxnSpPr>
                <p:spPr>
                  <a:xfrm flipH="1">
                    <a:off x="0" y="0"/>
                    <a:ext cx="341311" cy="241299"/>
                  </a:xfrm>
                  <a:prstGeom prst="straightConnector1">
                    <a:avLst/>
                  </a:prstGeom>
                  <a:noFill/>
                  <a:ln w="12700" cap="rnd" cmpd="sng">
                    <a:solidFill>
                      <a:srgbClr val="618FFD"/>
                    </a:solidFill>
                    <a:prstDash val="solid"/>
                    <a:miter/>
                    <a:headEnd type="none" w="med" len="med"/>
                    <a:tailEnd type="none" w="med" len="med"/>
                  </a:ln>
                </p:spPr>
              </p:cxnSp>
              <p:cxnSp>
                <p:nvCxnSpPr>
                  <p:cNvPr id="378" name="Shape 378"/>
                  <p:cNvCxnSpPr/>
                  <p:nvPr/>
                </p:nvCxnSpPr>
                <p:spPr>
                  <a:xfrm>
                    <a:off x="0" y="241300"/>
                    <a:ext cx="2574924" cy="1587"/>
                  </a:xfrm>
                  <a:prstGeom prst="straightConnector1">
                    <a:avLst/>
                  </a:prstGeom>
                  <a:noFill/>
                  <a:ln w="12700" cap="rnd" cmpd="sng">
                    <a:solidFill>
                      <a:srgbClr val="618FFD"/>
                    </a:solidFill>
                    <a:prstDash val="solid"/>
                    <a:miter/>
                    <a:headEnd type="none" w="med" len="med"/>
                    <a:tailEnd type="none" w="med" len="med"/>
                  </a:ln>
                </p:spPr>
              </p:cxnSp>
              <p:cxnSp>
                <p:nvCxnSpPr>
                  <p:cNvPr id="379" name="Shape 379"/>
                  <p:cNvCxnSpPr/>
                  <p:nvPr/>
                </p:nvCxnSpPr>
                <p:spPr>
                  <a:xfrm>
                    <a:off x="0" y="306387"/>
                    <a:ext cx="2574924" cy="3174"/>
                  </a:xfrm>
                  <a:prstGeom prst="straightConnector1">
                    <a:avLst/>
                  </a:prstGeom>
                  <a:noFill/>
                  <a:ln w="12700" cap="rnd" cmpd="sng">
                    <a:solidFill>
                      <a:srgbClr val="618FFD"/>
                    </a:solidFill>
                    <a:prstDash val="solid"/>
                    <a:miter/>
                    <a:headEnd type="none" w="med" len="med"/>
                    <a:tailEnd type="none" w="med" len="med"/>
                  </a:ln>
                </p:spPr>
              </p:cxnSp>
              <p:cxnSp>
                <p:nvCxnSpPr>
                  <p:cNvPr id="380" name="Shape 380"/>
                  <p:cNvCxnSpPr/>
                  <p:nvPr/>
                </p:nvCxnSpPr>
                <p:spPr>
                  <a:xfrm>
                    <a:off x="0" y="241300"/>
                    <a:ext cx="1587" cy="65086"/>
                  </a:xfrm>
                  <a:prstGeom prst="straightConnector1">
                    <a:avLst/>
                  </a:prstGeom>
                  <a:noFill/>
                  <a:ln w="12700" cap="rnd" cmpd="sng">
                    <a:solidFill>
                      <a:srgbClr val="618FFD"/>
                    </a:solidFill>
                    <a:prstDash val="solid"/>
                    <a:miter/>
                    <a:headEnd type="none" w="med" len="med"/>
                    <a:tailEnd type="none" w="med" len="med"/>
                  </a:ln>
                </p:spPr>
              </p:cxnSp>
              <p:cxnSp>
                <p:nvCxnSpPr>
                  <p:cNvPr id="381" name="Shape 381"/>
                  <p:cNvCxnSpPr/>
                  <p:nvPr/>
                </p:nvCxnSpPr>
                <p:spPr>
                  <a:xfrm>
                    <a:off x="2239961" y="0"/>
                    <a:ext cx="334961" cy="241299"/>
                  </a:xfrm>
                  <a:prstGeom prst="straightConnector1">
                    <a:avLst/>
                  </a:prstGeom>
                  <a:noFill/>
                  <a:ln w="12700" cap="rnd" cmpd="sng">
                    <a:solidFill>
                      <a:srgbClr val="618FFD"/>
                    </a:solidFill>
                    <a:prstDash val="solid"/>
                    <a:miter/>
                    <a:headEnd type="none" w="med" len="med"/>
                    <a:tailEnd type="none" w="med" len="med"/>
                  </a:ln>
                </p:spPr>
              </p:cxnSp>
              <p:cxnSp>
                <p:nvCxnSpPr>
                  <p:cNvPr id="382" name="Shape 382"/>
                  <p:cNvCxnSpPr/>
                  <p:nvPr/>
                </p:nvCxnSpPr>
                <p:spPr>
                  <a:xfrm>
                    <a:off x="2574925" y="241300"/>
                    <a:ext cx="1587" cy="65086"/>
                  </a:xfrm>
                  <a:prstGeom prst="straightConnector1">
                    <a:avLst/>
                  </a:prstGeom>
                  <a:noFill/>
                  <a:ln w="12700" cap="rnd" cmpd="sng">
                    <a:solidFill>
                      <a:srgbClr val="618FFD"/>
                    </a:solidFill>
                    <a:prstDash val="solid"/>
                    <a:miter/>
                    <a:headEnd type="none" w="med" len="med"/>
                    <a:tailEnd type="none" w="med" len="med"/>
                  </a:ln>
                </p:spPr>
              </p:cxnSp>
            </p:grpSp>
            <p:sp>
              <p:nvSpPr>
                <p:cNvPr id="383" name="Shape 383"/>
                <p:cNvSpPr txBox="1"/>
                <p:nvPr/>
              </p:nvSpPr>
              <p:spPr>
                <a:xfrm>
                  <a:off x="357187" y="1220787"/>
                  <a:ext cx="1874836" cy="304799"/>
                </a:xfrm>
                <a:prstGeom prst="rect">
                  <a:avLst/>
                </a:prstGeom>
                <a:noFill/>
                <a:ln w="12700" cap="rnd" cmpd="sng">
                  <a:solidFill>
                    <a:srgbClr val="618FFD"/>
                  </a:solidFill>
                  <a:prstDash val="solid"/>
                  <a:miter/>
                  <a:headEnd type="none" w="med" len="med"/>
                  <a:tailEnd type="none" w="med" len="med"/>
                </a:ln>
              </p:spPr>
              <p:txBody>
                <a:bodyPr lIns="0" tIns="0" rIns="0" bIns="0" anchor="t" anchorCtr="0">
                  <a:noAutofit/>
                </a:bodyPr>
                <a:lstStyle/>
                <a:p>
                  <a:pPr marL="0" marR="0" lvl="0" indent="0" algn="ctr" rtl="0">
                    <a:lnSpc>
                      <a:spcPct val="100000"/>
                    </a:lnSpc>
                    <a:spcBef>
                      <a:spcPts val="0"/>
                    </a:spcBef>
                    <a:spcAft>
                      <a:spcPts val="0"/>
                    </a:spcAft>
                    <a:buNone/>
                  </a:pPr>
                  <a:endParaRPr/>
                </a:p>
              </p:txBody>
            </p:sp>
            <p:cxnSp>
              <p:nvCxnSpPr>
                <p:cNvPr id="384" name="Shape 384"/>
                <p:cNvCxnSpPr/>
                <p:nvPr/>
              </p:nvCxnSpPr>
              <p:spPr>
                <a:xfrm>
                  <a:off x="1763711" y="1373187"/>
                  <a:ext cx="374649" cy="3174"/>
                </a:xfrm>
                <a:prstGeom prst="straightConnector1">
                  <a:avLst/>
                </a:prstGeom>
                <a:noFill/>
                <a:ln w="50800" cap="rnd" cmpd="sng">
                  <a:solidFill>
                    <a:srgbClr val="618FFD"/>
                  </a:solidFill>
                  <a:prstDash val="solid"/>
                  <a:miter/>
                  <a:headEnd type="none" w="med" len="med"/>
                  <a:tailEnd type="none" w="med" len="med"/>
                </a:ln>
              </p:spPr>
            </p:cxnSp>
          </p:grpSp>
          <p:sp>
            <p:nvSpPr>
              <p:cNvPr id="385" name="Shape 385"/>
              <p:cNvSpPr txBox="1"/>
              <p:nvPr/>
            </p:nvSpPr>
            <p:spPr>
              <a:xfrm rot="10800000" flipH="1">
                <a:off x="474662" y="1319212"/>
                <a:ext cx="203199" cy="31750"/>
              </a:xfrm>
              <a:prstGeom prst="rect">
                <a:avLst/>
              </a:prstGeom>
              <a:solidFill>
                <a:srgbClr val="000000"/>
              </a:solidFill>
              <a:ln w="50800" cap="rnd" cmpd="sng">
                <a:solidFill>
                  <a:srgbClr val="000000"/>
                </a:solidFill>
                <a:prstDash val="solid"/>
                <a:miter/>
                <a:headEnd type="none" w="med" len="med"/>
                <a:tailEnd type="none" w="med" len="med"/>
              </a:ln>
            </p:spPr>
            <p:txBody>
              <a:bodyPr lIns="0" tIns="0" rIns="0" bIns="0" anchor="t" anchorCtr="0">
                <a:noAutofit/>
              </a:bodyPr>
              <a:lstStyle/>
              <a:p>
                <a:pPr marL="0" marR="0" lvl="0" indent="0" algn="ctr" rtl="0">
                  <a:lnSpc>
                    <a:spcPct val="100000"/>
                  </a:lnSpc>
                  <a:spcBef>
                    <a:spcPts val="0"/>
                  </a:spcBef>
                  <a:spcAft>
                    <a:spcPts val="0"/>
                  </a:spcAft>
                  <a:buNone/>
                </a:pPr>
                <a:endParaRPr/>
              </a:p>
            </p:txBody>
          </p:sp>
        </p:grpSp>
        <p:pic>
          <p:nvPicPr>
            <p:cNvPr id="386" name="Shape 386"/>
            <p:cNvPicPr preferRelativeResize="0"/>
            <p:nvPr/>
          </p:nvPicPr>
          <p:blipFill rotWithShape="1">
            <a:blip r:embed="rId5">
              <a:alphaModFix/>
            </a:blip>
            <a:srcRect/>
            <a:stretch/>
          </p:blipFill>
          <p:spPr>
            <a:xfrm>
              <a:off x="684212" y="158750"/>
              <a:ext cx="1206499" cy="863599"/>
            </a:xfrm>
            <a:prstGeom prst="rect">
              <a:avLst/>
            </a:prstGeom>
            <a:noFill/>
            <a:ln>
              <a:noFill/>
            </a:ln>
          </p:spPr>
        </p:pic>
      </p:grpSp>
      <p:sp>
        <p:nvSpPr>
          <p:cNvPr id="387" name="Shape 387"/>
          <p:cNvSpPr txBox="1"/>
          <p:nvPr/>
        </p:nvSpPr>
        <p:spPr>
          <a:xfrm>
            <a:off x="13360400" y="2832100"/>
            <a:ext cx="1701799" cy="1016000"/>
          </a:xfrm>
          <a:prstGeom prst="rect">
            <a:avLst/>
          </a:prstGeom>
          <a:solidFill>
            <a:srgbClr val="000000"/>
          </a:solidFill>
          <a:ln>
            <a:noFill/>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2600" u="none" strike="noStrike" cap="none">
                <a:solidFill>
                  <a:srgbClr val="00FF00"/>
                </a:solidFill>
                <a:latin typeface="Arial" charset="0"/>
                <a:ea typeface="Arial" charset="0"/>
                <a:cs typeface="Arial" charset="0"/>
                <a:sym typeface="Cabin"/>
              </a:rPr>
              <a:t>blah blah blah blah</a:t>
            </a:r>
          </a:p>
        </p:txBody>
      </p:sp>
      <p:cxnSp>
        <p:nvCxnSpPr>
          <p:cNvPr id="388" name="Shape 388"/>
          <p:cNvCxnSpPr>
            <a:stCxn id="364" idx="3"/>
          </p:cNvCxnSpPr>
          <p:nvPr/>
        </p:nvCxnSpPr>
        <p:spPr>
          <a:xfrm>
            <a:off x="7696200" y="5410200"/>
            <a:ext cx="5461000" cy="131761"/>
          </a:xfrm>
          <a:prstGeom prst="straightConnector1">
            <a:avLst/>
          </a:prstGeom>
          <a:noFill/>
          <a:ln w="76200" cap="rnd" cmpd="sng">
            <a:solidFill>
              <a:srgbClr val="E06666"/>
            </a:solidFill>
            <a:prstDash val="solid"/>
            <a:miter/>
            <a:headEnd type="stealth" w="med" len="med"/>
            <a:tailEnd type="none" w="med" len="med"/>
          </a:ln>
        </p:spPr>
      </p:cxnSp>
      <p:cxnSp>
        <p:nvCxnSpPr>
          <p:cNvPr id="389" name="Shape 389"/>
          <p:cNvCxnSpPr>
            <a:stCxn id="365" idx="3"/>
          </p:cNvCxnSpPr>
          <p:nvPr/>
        </p:nvCxnSpPr>
        <p:spPr>
          <a:xfrm flipV="1">
            <a:off x="7696200" y="5691186"/>
            <a:ext cx="5460999" cy="963614"/>
          </a:xfrm>
          <a:prstGeom prst="straightConnector1">
            <a:avLst/>
          </a:prstGeom>
          <a:noFill/>
          <a:ln w="76200" cap="rnd" cmpd="sng">
            <a:solidFill>
              <a:srgbClr val="FFFF00"/>
            </a:solidFill>
            <a:prstDash val="solid"/>
            <a:miter/>
            <a:headEnd type="stealth" w="med" len="med"/>
            <a:tailEnd type="none" w="med" len="med"/>
          </a:ln>
        </p:spPr>
      </p:cxnSp>
      <p:sp>
        <p:nvSpPr>
          <p:cNvPr id="391" name="Shape 391"/>
          <p:cNvSpPr txBox="1"/>
          <p:nvPr/>
        </p:nvSpPr>
        <p:spPr>
          <a:xfrm>
            <a:off x="7815298" y="8480474"/>
            <a:ext cx="8562900" cy="469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2500" u="none" strike="noStrike" cap="none" dirty="0">
                <a:solidFill>
                  <a:schemeClr val="lt1"/>
                </a:solidFill>
                <a:latin typeface="Arial" charset="0"/>
                <a:ea typeface="Arial" charset="0"/>
                <a:cs typeface="Arial" charset="0"/>
                <a:sym typeface="Cabin"/>
              </a:rPr>
              <a:t>Εικονίδια</a:t>
            </a:r>
            <a:r>
              <a:rPr lang="en-US" sz="2500" u="none" strike="noStrike" cap="none" dirty="0">
                <a:solidFill>
                  <a:schemeClr val="lt1"/>
                </a:solidFill>
                <a:latin typeface="Arial" charset="0"/>
                <a:ea typeface="Arial" charset="0"/>
                <a:cs typeface="Arial" charset="0"/>
                <a:sym typeface="Cabin"/>
              </a:rPr>
              <a:t>: </a:t>
            </a:r>
            <a:r>
              <a:rPr lang="en-US" sz="2500" strike="noStrike" cap="none" dirty="0">
                <a:solidFill>
                  <a:schemeClr val="lt1"/>
                </a:solidFill>
                <a:latin typeface="Arial" charset="0"/>
                <a:ea typeface="Arial" charset="0"/>
                <a:cs typeface="Arial" charset="0"/>
                <a:sym typeface="Cabin"/>
              </a:rPr>
              <a:t>http://www.clker.com/search/networksym/1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pic>
        <p:nvPicPr>
          <p:cNvPr id="396" name="Shape 396"/>
          <p:cNvPicPr preferRelativeResize="0"/>
          <p:nvPr/>
        </p:nvPicPr>
        <p:blipFill rotWithShape="1">
          <a:blip r:embed="rId3">
            <a:alphaModFix/>
          </a:blip>
          <a:srcRect/>
          <a:stretch/>
        </p:blipFill>
        <p:spPr>
          <a:xfrm>
            <a:off x="1152525" y="2322511"/>
            <a:ext cx="13934999" cy="5430839"/>
          </a:xfrm>
          <a:prstGeom prst="rect">
            <a:avLst/>
          </a:prstGeom>
          <a:noFill/>
          <a:ln>
            <a:noFill/>
          </a:ln>
        </p:spPr>
      </p:pic>
      <p:sp>
        <p:nvSpPr>
          <p:cNvPr id="397" name="Shape 397"/>
          <p:cNvSpPr txBox="1">
            <a:spLocks noGrp="1"/>
          </p:cNvSpPr>
          <p:nvPr>
            <p:ph type="title"/>
          </p:nvPr>
        </p:nvSpPr>
        <p:spPr>
          <a:xfrm>
            <a:off x="1155700" y="847164"/>
            <a:ext cx="13084537" cy="1692735"/>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l-GR" sz="7600" u="none" strike="noStrike" cap="none" dirty="0">
                <a:solidFill>
                  <a:srgbClr val="FFD966"/>
                </a:solidFill>
                <a:latin typeface="Arial" charset="0"/>
                <a:ea typeface="Arial" charset="0"/>
                <a:cs typeface="Arial" charset="0"/>
                <a:sym typeface="Cabin"/>
              </a:rPr>
              <a:t>Συνήθης Θύρες </a:t>
            </a:r>
            <a:r>
              <a:rPr lang="en-US" sz="7600" u="none" strike="noStrike" cap="none" dirty="0">
                <a:solidFill>
                  <a:srgbClr val="FFD966"/>
                </a:solidFill>
                <a:latin typeface="Arial" charset="0"/>
                <a:ea typeface="Arial" charset="0"/>
                <a:cs typeface="Arial" charset="0"/>
                <a:sym typeface="Cabin"/>
              </a:rPr>
              <a:t>TCP</a:t>
            </a:r>
          </a:p>
        </p:txBody>
      </p:sp>
      <p:sp>
        <p:nvSpPr>
          <p:cNvPr id="398" name="Shape 398"/>
          <p:cNvSpPr txBox="1"/>
          <p:nvPr/>
        </p:nvSpPr>
        <p:spPr>
          <a:xfrm>
            <a:off x="1405425" y="7423200"/>
            <a:ext cx="13682099" cy="6602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000" u="sng" strike="noStrike" cap="none">
                <a:solidFill>
                  <a:srgbClr val="FFFF00"/>
                </a:solidFill>
                <a:latin typeface="Arial" charset="0"/>
                <a:ea typeface="Arial" charset="0"/>
                <a:cs typeface="Arial" charset="0"/>
                <a:sym typeface="Cabin"/>
                <a:hlinkClick r:id="rId4"/>
              </a:rPr>
              <a:t>http://</a:t>
            </a:r>
            <a:r>
              <a:rPr lang="en-US" sz="3000" u="sng" strike="noStrike" cap="none" dirty="0">
                <a:solidFill>
                  <a:srgbClr val="FFFF00"/>
                </a:solidFill>
                <a:latin typeface="Arial" charset="0"/>
                <a:ea typeface="Arial" charset="0"/>
                <a:cs typeface="Arial" charset="0"/>
                <a:sym typeface="Cabin"/>
                <a:hlinkClick r:id="rId4"/>
              </a:rPr>
              <a:t>en.wikipedia.org/wiki/List_of_TCP_and_UDP_port_numbers</a:t>
            </a:r>
            <a:r>
              <a:rPr lang="en-US" sz="3000" u="none" strike="noStrike" cap="none" dirty="0">
                <a:solidFill>
                  <a:srgbClr val="FFFF00"/>
                </a:solidFill>
                <a:latin typeface="Arial" charset="0"/>
                <a:ea typeface="Arial" charset="0"/>
                <a:cs typeface="Arial" charset="0"/>
                <a:sym typeface="Cabin"/>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950" y="730250"/>
            <a:ext cx="9576360" cy="7442200"/>
          </a:xfrm>
          <a:prstGeom prst="rect">
            <a:avLst/>
          </a:prstGeom>
        </p:spPr>
      </p:pic>
      <p:sp>
        <p:nvSpPr>
          <p:cNvPr id="404" name="Shape 404"/>
          <p:cNvSpPr txBox="1"/>
          <p:nvPr/>
        </p:nvSpPr>
        <p:spPr>
          <a:xfrm>
            <a:off x="10446310" y="2876549"/>
            <a:ext cx="5318125" cy="3287767"/>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l-GR" sz="3600" u="none" strike="noStrike" cap="none" dirty="0">
                <a:solidFill>
                  <a:srgbClr val="00FF00"/>
                </a:solidFill>
                <a:latin typeface="Arial" charset="0"/>
                <a:ea typeface="Arial" charset="0"/>
                <a:cs typeface="Arial" charset="0"/>
                <a:sym typeface="Cabin"/>
              </a:rPr>
              <a:t>Μερικές φορές βλέπουμε τον αριθμό θύρας στη διεύθυνση URL εάν ο διακομιστής ιστού λειτουργεί σε μια «μη τυπική» θύρα</a:t>
            </a:r>
            <a:r>
              <a:rPr lang="en-US" sz="3600" u="none" strike="noStrike" cap="none" dirty="0">
                <a:solidFill>
                  <a:srgbClr val="00FF00"/>
                </a:solidFill>
                <a:latin typeface="Arial" charset="0"/>
                <a:ea typeface="Arial" charset="0"/>
                <a:cs typeface="Arial" charset="0"/>
                <a:sym typeface="Cabin"/>
              </a:rPr>
              <a:t>.</a:t>
            </a:r>
          </a:p>
        </p:txBody>
      </p:sp>
      <p:cxnSp>
        <p:nvCxnSpPr>
          <p:cNvPr id="6" name="Straight Arrow Connector 5"/>
          <p:cNvCxnSpPr/>
          <p:nvPr/>
        </p:nvCxnSpPr>
        <p:spPr>
          <a:xfrm flipH="1" flipV="1">
            <a:off x="4381500" y="1879600"/>
            <a:ext cx="1829080" cy="2571750"/>
          </a:xfrm>
          <a:prstGeom prst="straightConnector1">
            <a:avLst/>
          </a:prstGeom>
          <a:ln w="63500">
            <a:solidFill>
              <a:srgbClr val="00FA00"/>
            </a:solidFill>
            <a:tailEnd type="stealth" w="lg" len="lg"/>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Title &amp; Subtitle">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2134</TotalTime>
  <Words>3376</Words>
  <Application>Microsoft Office PowerPoint</Application>
  <PresentationFormat>Προσαρμογή</PresentationFormat>
  <Paragraphs>464</Paragraphs>
  <Slides>61</Slides>
  <Notes>47</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61</vt:i4>
      </vt:variant>
    </vt:vector>
  </HeadingPairs>
  <TitlesOfParts>
    <vt:vector size="67" baseType="lpstr">
      <vt:lpstr>Arial</vt:lpstr>
      <vt:lpstr>Cabin</vt:lpstr>
      <vt:lpstr>Courier</vt:lpstr>
      <vt:lpstr>Courier New</vt:lpstr>
      <vt:lpstr>Gill Sans</vt:lpstr>
      <vt:lpstr>Title &amp; Subtitle</vt:lpstr>
      <vt:lpstr>Δικτυακά Προγράμματα</vt:lpstr>
      <vt:lpstr>Ένα Δωρεάν Βιβλίο για την Αρχιτεκτονική Δικτύων</vt:lpstr>
      <vt:lpstr>Επίπεδο Μεταφοράς –  Transport Control Protocol (TCP)</vt:lpstr>
      <vt:lpstr>Παρουσίαση του PowerPoint</vt:lpstr>
      <vt:lpstr>Συνδέσεις TCP / Υποδοχές</vt:lpstr>
      <vt:lpstr>TCP Αριθμοί Θυρών</vt:lpstr>
      <vt:lpstr>Παρουσίαση του PowerPoint</vt:lpstr>
      <vt:lpstr>Συνήθης Θύρες TCP</vt:lpstr>
      <vt:lpstr>Παρουσίαση του PowerPoint</vt:lpstr>
      <vt:lpstr>Υποδοχές στην Python</vt:lpstr>
      <vt:lpstr>Παρουσίαση του PowerPoint</vt:lpstr>
      <vt:lpstr>Επίπεδο Εφαρμογής</vt:lpstr>
      <vt:lpstr>Επίπεδο Εφαρμογής</vt:lpstr>
      <vt:lpstr>HTTP – Πρωτόκολλο Μεταφοράς Υπερκειμένου</vt:lpstr>
      <vt:lpstr>HTTP</vt:lpstr>
      <vt:lpstr>Τί είναι ένα Πρωτόκολλο;</vt:lpstr>
      <vt:lpstr>Παρουσίαση του PowerPoint</vt:lpstr>
      <vt:lpstr>Λήψη Δεδομένων Από τον Διακομιστή</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Πρότυπα Διαδικτύου</vt:lpstr>
      <vt:lpstr>Παρουσίαση του PowerPoint</vt:lpstr>
      <vt:lpstr>Παρουσίαση του PowerPoint</vt:lpstr>
      <vt:lpstr>Υποβολή Αιτήματος HTTP</vt:lpstr>
      <vt:lpstr>Παρουσίαση του PowerPoint</vt:lpstr>
      <vt:lpstr>Ακριβές Hacking στις Ταινίες</vt:lpstr>
      <vt:lpstr>Ας Γράψουμε ένα Πρόγραμμα Περιήγησης στον Ιστό!</vt:lpstr>
      <vt:lpstr>An HTTP Request in Python</vt:lpstr>
      <vt:lpstr>Παρουσίαση του PowerPoint</vt:lpstr>
      <vt:lpstr>Σχετικά με Χαρακτήρες και Συμβολοσειρές …</vt:lpstr>
      <vt:lpstr>ASCII</vt:lpstr>
      <vt:lpstr>Αναπαράσταση Απλών Συμβολοσειρών</vt:lpstr>
      <vt:lpstr>ASCII</vt:lpstr>
      <vt:lpstr>Παρουσίαση του PowerPoint</vt:lpstr>
      <vt:lpstr>Χαρακτήρες Πολλαπλών Byte</vt:lpstr>
      <vt:lpstr>Δύο Είδη Συμβολοσειρών στην Python</vt:lpstr>
      <vt:lpstr>Python 2 έναντι Python 3</vt:lpstr>
      <vt:lpstr>Python 3 και Unicode</vt:lpstr>
      <vt:lpstr>Συμβολοσειρές Python σε Bytes</vt:lpstr>
      <vt:lpstr>Αίτημα HTTP στην Python</vt:lpstr>
      <vt:lpstr>Παρουσίαση του PowerPoint</vt:lpstr>
      <vt:lpstr>Παρουσίαση του PowerPoint</vt:lpstr>
      <vt:lpstr>Κάνοντας το HTTP Ευκολότερο Με την urllib</vt:lpstr>
      <vt:lpstr>Χρήση της urllib στην Python</vt:lpstr>
      <vt:lpstr>Παρουσίαση του PowerPoint</vt:lpstr>
      <vt:lpstr>Όπως ένα Αρχείο...</vt:lpstr>
      <vt:lpstr>Διαβάζοντας Ιστοσελίδες</vt:lpstr>
      <vt:lpstr>Ακολουθώντας Συνδέσμους</vt:lpstr>
      <vt:lpstr>Οι πρώτες γραμμές κώδικα @Google;</vt:lpstr>
      <vt:lpstr>Ανάλυση HTML  (γνωστό και ως Ιστοσυγκομιδή)</vt:lpstr>
      <vt:lpstr>Τί είναι η Ανίχνευση Ιστού;</vt:lpstr>
      <vt:lpstr>Γιατί Ιστοσυγκομιδή;</vt:lpstr>
      <vt:lpstr>Ιστοσυγκομιδή</vt:lpstr>
      <vt:lpstr>Ο Εύκολος Τρόπος - Beautiful Soup</vt:lpstr>
      <vt:lpstr>Εγκατάσταση  BeautifulSoup</vt:lpstr>
      <vt:lpstr>Παρουσίαση του PowerPoint</vt:lpstr>
      <vt:lpstr>Σύνοψη</vt:lpstr>
      <vt:lpstr>Ευχαριστίες / Συνεισφορές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Networked Programs</dc:title>
  <cp:lastModifiedBy>Konstantia Kiourtidou</cp:lastModifiedBy>
  <cp:revision>67</cp:revision>
  <dcterms:modified xsi:type="dcterms:W3CDTF">2021-08-25T10:34:35Z</dcterms:modified>
</cp:coreProperties>
</file>