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3" r:id="rId1"/>
  </p:sldMasterIdLst>
  <p:notesMasterIdLst>
    <p:notesMasterId r:id="rId98"/>
  </p:notesMasterIdLst>
  <p:sldIdLst>
    <p:sldId id="256" r:id="rId2"/>
    <p:sldId id="257" r:id="rId3"/>
    <p:sldId id="349" r:id="rId4"/>
    <p:sldId id="350" r:id="rId5"/>
    <p:sldId id="258" r:id="rId6"/>
    <p:sldId id="259" r:id="rId7"/>
    <p:sldId id="260" r:id="rId8"/>
    <p:sldId id="261" r:id="rId9"/>
    <p:sldId id="262" r:id="rId10"/>
    <p:sldId id="351" r:id="rId11"/>
    <p:sldId id="263" r:id="rId12"/>
    <p:sldId id="264" r:id="rId13"/>
    <p:sldId id="265" r:id="rId14"/>
    <p:sldId id="267" r:id="rId15"/>
    <p:sldId id="268" r:id="rId16"/>
    <p:sldId id="269" r:id="rId17"/>
    <p:sldId id="270" r:id="rId18"/>
    <p:sldId id="271" r:id="rId19"/>
    <p:sldId id="355" r:id="rId20"/>
    <p:sldId id="272" r:id="rId21"/>
    <p:sldId id="273" r:id="rId22"/>
    <p:sldId id="274" r:id="rId23"/>
    <p:sldId id="357"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54" r:id="rId48"/>
    <p:sldId id="352" r:id="rId49"/>
    <p:sldId id="353" r:id="rId50"/>
    <p:sldId id="301" r:id="rId51"/>
    <p:sldId id="302" r:id="rId52"/>
    <p:sldId id="303" r:id="rId53"/>
    <p:sldId id="304"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56" r:id="rId9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717DB"/>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8"/>
    <p:restoredTop sz="93382"/>
  </p:normalViewPr>
  <p:slideViewPr>
    <p:cSldViewPr snapToGrid="0" snapToObjects="1">
      <p:cViewPr varScale="1">
        <p:scale>
          <a:sx n="101" d="100"/>
          <a:sy n="101" d="100"/>
        </p:scale>
        <p:origin x="102" y="5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929756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l-GR" dirty="0">
                <a:solidFill>
                  <a:schemeClr val="dk2"/>
                </a:solidFill>
              </a:rPr>
              <a:t>Σημείωση από τον </a:t>
            </a:r>
            <a:r>
              <a:rPr lang="en-US" dirty="0">
                <a:solidFill>
                  <a:schemeClr val="dk2"/>
                </a:solidFill>
              </a:rPr>
              <a:t> Chuck</a:t>
            </a:r>
            <a:r>
              <a:rPr lang="el-GR" dirty="0">
                <a:solidFill>
                  <a:schemeClr val="dk2"/>
                </a:solidFill>
              </a:rPr>
              <a:t>. Εάν χρησιμοποιείτε αυτό το υλικό, μπορείτε να αφαιρέσετε το λογότυπο UM και να το αντικαταστήσετε με το δικό σας, αλλά διατηρήστε το λογότυπο CC-BY στην πρώτη σελίδα καθώς την/τις σελίδα/</a:t>
            </a:r>
            <a:r>
              <a:rPr lang="el-GR" dirty="0" err="1">
                <a:solidFill>
                  <a:schemeClr val="dk2"/>
                </a:solidFill>
              </a:rPr>
              <a:t>ες</a:t>
            </a:r>
            <a:r>
              <a:rPr lang="el-GR">
                <a:solidFill>
                  <a:schemeClr val="dk2"/>
                </a:solidFill>
              </a:rPr>
              <a:t> αναγνώρισης.</a:t>
            </a:r>
            <a:endParaRPr lang="en-US" dirty="0">
              <a:solidFill>
                <a:schemeClr val="dk2"/>
              </a:solidFill>
            </a:endParaRP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207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84403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309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692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998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87211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2299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312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64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02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632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58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99586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7990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7096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728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04031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1050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194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3785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5613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4139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6869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1577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7023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34207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1513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57392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2471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804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4228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1570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737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3594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8568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05" name="Shape 5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525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11" name="Shape 5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23835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68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794" name="Notes Placeholder 2"/>
          <p:cNvSpPr>
            <a:spLocks noGrp="1"/>
          </p:cNvSpPr>
          <p:nvPr>
            <p:ph type="body" idx="1"/>
          </p:nvPr>
        </p:nvSpPr>
        <p:spPr bwMode="auto">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675">
              <a:ea typeface="ＭＳ Ｐゴシック" charset="-128"/>
            </a:endParaRPr>
          </a:p>
        </p:txBody>
      </p:sp>
      <p:sp>
        <p:nvSpPr>
          <p:cNvPr id="2150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600">
                <a:solidFill>
                  <a:schemeClr val="tx1"/>
                </a:solidFill>
                <a:latin typeface="Calibri" charset="0"/>
                <a:ea typeface="ＭＳ Ｐゴシック" charset="-128"/>
              </a:defRPr>
            </a:lvl1pPr>
            <a:lvl2pPr marL="742950" indent="-285750">
              <a:spcBef>
                <a:spcPct val="30000"/>
              </a:spcBef>
              <a:defRPr sz="600">
                <a:solidFill>
                  <a:schemeClr val="tx1"/>
                </a:solidFill>
                <a:latin typeface="Calibri" charset="0"/>
                <a:ea typeface="ＭＳ Ｐゴシック" charset="-128"/>
              </a:defRPr>
            </a:lvl2pPr>
            <a:lvl3pPr marL="1143000" indent="-228600">
              <a:spcBef>
                <a:spcPct val="30000"/>
              </a:spcBef>
              <a:defRPr sz="600">
                <a:solidFill>
                  <a:schemeClr val="tx1"/>
                </a:solidFill>
                <a:latin typeface="Calibri" charset="0"/>
                <a:ea typeface="ＭＳ Ｐゴシック" charset="-128"/>
              </a:defRPr>
            </a:lvl3pPr>
            <a:lvl4pPr marL="1600200" indent="-228600">
              <a:spcBef>
                <a:spcPct val="30000"/>
              </a:spcBef>
              <a:defRPr sz="600">
                <a:solidFill>
                  <a:schemeClr val="tx1"/>
                </a:solidFill>
                <a:latin typeface="Calibri" charset="0"/>
                <a:ea typeface="ＭＳ Ｐゴシック" charset="-128"/>
              </a:defRPr>
            </a:lvl4pPr>
            <a:lvl5pPr marL="2057400" indent="-228600">
              <a:spcBef>
                <a:spcPct val="30000"/>
              </a:spcBef>
              <a:defRPr sz="6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6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6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6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600">
                <a:solidFill>
                  <a:schemeClr val="tx1"/>
                </a:solidFill>
                <a:latin typeface="Calibri" charset="0"/>
                <a:ea typeface="ＭＳ Ｐゴシック" charset="-128"/>
              </a:defRPr>
            </a:lvl9pPr>
          </a:lstStyle>
          <a:p>
            <a:pPr>
              <a:spcBef>
                <a:spcPct val="0"/>
              </a:spcBef>
            </a:pPr>
            <a:fld id="{36BA484C-3CEC-6046-95F8-F6FF97892563}" type="slidenum">
              <a:rPr lang="en-US" altLang="en-US" sz="1200">
                <a:solidFill>
                  <a:srgbClr val="FFFFFF"/>
                </a:solidFill>
                <a:latin typeface="Gill Sans" charset="0"/>
                <a:ea typeface="ヒラギノ角ゴ ProN W3" charset="-128"/>
              </a:rPr>
              <a:pPr>
                <a:spcBef>
                  <a:spcPct val="0"/>
                </a:spcBef>
              </a:pPr>
              <a:t>47</a:t>
            </a:fld>
            <a:endParaRPr lang="en-US" altLang="en-US" sz="1200">
              <a:solidFill>
                <a:srgbClr val="FFFFFF"/>
              </a:solidFill>
              <a:latin typeface="Gill Sans" charset="0"/>
              <a:ea typeface="ヒラギノ角ゴ ProN W3" charset="-128"/>
            </a:endParaRPr>
          </a:p>
        </p:txBody>
      </p:sp>
    </p:spTree>
    <p:extLst>
      <p:ext uri="{BB962C8B-B14F-4D97-AF65-F5344CB8AC3E}">
        <p14:creationId xmlns:p14="http://schemas.microsoft.com/office/powerpoint/2010/main" val="1122614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794" name="Notes Placeholder 2"/>
          <p:cNvSpPr>
            <a:spLocks noGrp="1"/>
          </p:cNvSpPr>
          <p:nvPr>
            <p:ph type="body" idx="1"/>
          </p:nvPr>
        </p:nvSpPr>
        <p:spPr bwMode="auto">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675">
              <a:ea typeface="ＭＳ Ｐゴシック" charset="-128"/>
            </a:endParaRPr>
          </a:p>
        </p:txBody>
      </p:sp>
      <p:sp>
        <p:nvSpPr>
          <p:cNvPr id="2150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600">
                <a:solidFill>
                  <a:schemeClr val="tx1"/>
                </a:solidFill>
                <a:latin typeface="Calibri" charset="0"/>
                <a:ea typeface="ＭＳ Ｐゴシック" charset="-128"/>
              </a:defRPr>
            </a:lvl1pPr>
            <a:lvl2pPr marL="742950" indent="-285750">
              <a:spcBef>
                <a:spcPct val="30000"/>
              </a:spcBef>
              <a:defRPr sz="600">
                <a:solidFill>
                  <a:schemeClr val="tx1"/>
                </a:solidFill>
                <a:latin typeface="Calibri" charset="0"/>
                <a:ea typeface="ＭＳ Ｐゴシック" charset="-128"/>
              </a:defRPr>
            </a:lvl2pPr>
            <a:lvl3pPr marL="1143000" indent="-228600">
              <a:spcBef>
                <a:spcPct val="30000"/>
              </a:spcBef>
              <a:defRPr sz="600">
                <a:solidFill>
                  <a:schemeClr val="tx1"/>
                </a:solidFill>
                <a:latin typeface="Calibri" charset="0"/>
                <a:ea typeface="ＭＳ Ｐゴシック" charset="-128"/>
              </a:defRPr>
            </a:lvl3pPr>
            <a:lvl4pPr marL="1600200" indent="-228600">
              <a:spcBef>
                <a:spcPct val="30000"/>
              </a:spcBef>
              <a:defRPr sz="600">
                <a:solidFill>
                  <a:schemeClr val="tx1"/>
                </a:solidFill>
                <a:latin typeface="Calibri" charset="0"/>
                <a:ea typeface="ＭＳ Ｐゴシック" charset="-128"/>
              </a:defRPr>
            </a:lvl4pPr>
            <a:lvl5pPr marL="2057400" indent="-228600">
              <a:spcBef>
                <a:spcPct val="30000"/>
              </a:spcBef>
              <a:defRPr sz="6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6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6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6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600">
                <a:solidFill>
                  <a:schemeClr val="tx1"/>
                </a:solidFill>
                <a:latin typeface="Calibri" charset="0"/>
                <a:ea typeface="ＭＳ Ｐゴシック" charset="-128"/>
              </a:defRPr>
            </a:lvl9pPr>
          </a:lstStyle>
          <a:p>
            <a:pPr>
              <a:spcBef>
                <a:spcPct val="0"/>
              </a:spcBef>
            </a:pPr>
            <a:fld id="{36BA484C-3CEC-6046-95F8-F6FF97892563}" type="slidenum">
              <a:rPr lang="en-US" altLang="en-US" sz="1200">
                <a:solidFill>
                  <a:srgbClr val="FFFFFF"/>
                </a:solidFill>
                <a:latin typeface="Gill Sans" charset="0"/>
                <a:ea typeface="ヒラギノ角ゴ ProN W3" charset="-128"/>
              </a:rPr>
              <a:pPr>
                <a:spcBef>
                  <a:spcPct val="0"/>
                </a:spcBef>
              </a:pPr>
              <a:t>48</a:t>
            </a:fld>
            <a:endParaRPr lang="en-US" altLang="en-US" sz="1200">
              <a:solidFill>
                <a:srgbClr val="FFFFFF"/>
              </a:solidFill>
              <a:latin typeface="Gill Sans" charset="0"/>
              <a:ea typeface="ヒラギノ角ゴ ProN W3" charset="-128"/>
            </a:endParaRPr>
          </a:p>
        </p:txBody>
      </p:sp>
    </p:spTree>
    <p:extLst>
      <p:ext uri="{BB962C8B-B14F-4D97-AF65-F5344CB8AC3E}">
        <p14:creationId xmlns:p14="http://schemas.microsoft.com/office/powerpoint/2010/main" val="2101481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7240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248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0589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98" name="Shape 5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17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3787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16" name="Shape 6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3499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24" name="Shape 6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38808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31" name="Shape 6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88039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75233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6" name="Shape 6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a:solidFill>
                <a:schemeClr val="dk1"/>
              </a:solidFill>
              <a:latin typeface="Calibri"/>
              <a:ea typeface="Calibri"/>
              <a:cs typeface="Calibri"/>
              <a:sym typeface="Calibri"/>
            </a:endParaRPr>
          </a:p>
        </p:txBody>
      </p:sp>
      <p:sp>
        <p:nvSpPr>
          <p:cNvPr id="647" name="Shape 647"/>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abin"/>
              <a:buNone/>
            </a:pPr>
            <a:fld id="{00000000-1234-1234-1234-123412341234}" type="slidenum">
              <a:rPr lang="en" sz="1200" u="none" strike="noStrike" cap="none">
                <a:solidFill>
                  <a:srgbClr val="FFFFFF"/>
                </a:solidFill>
                <a:latin typeface="Arial" charset="0"/>
                <a:ea typeface="Arial" charset="0"/>
                <a:cs typeface="Arial" charset="0"/>
                <a:sym typeface="Cabin"/>
              </a:rPr>
              <a:t>58</a:t>
            </a:fld>
            <a:endParaRPr lang="en" sz="1200" u="none" strike="noStrike" cap="none">
              <a:solidFill>
                <a:srgbClr val="FFFFFF"/>
              </a:solidFill>
              <a:latin typeface="Arial" charset="0"/>
              <a:ea typeface="Arial" charset="0"/>
              <a:cs typeface="Arial" charset="0"/>
              <a:sym typeface="Cabin"/>
            </a:endParaRPr>
          </a:p>
        </p:txBody>
      </p:sp>
    </p:spTree>
    <p:extLst>
      <p:ext uri="{BB962C8B-B14F-4D97-AF65-F5344CB8AC3E}">
        <p14:creationId xmlns:p14="http://schemas.microsoft.com/office/powerpoint/2010/main" val="6109093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4061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88" name="Shape 6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656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15" name="Shape 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64472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20" name="Shape 7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2418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26" name="Shape 7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059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85147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32" name="Shape 7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88023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37" name="Shape 7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556644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43" name="Shape 7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91601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51" name="Shape 7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9849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57" name="Shape 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3684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63" name="Shape 7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49410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69" name="Shape 7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305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85" name="Shape 7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5305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92" name="Shape 7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80805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98" name="Shape 7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619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5555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741567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20" name="Shape 8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3359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30" name="Shape 8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05484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39" name="Shape 8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38706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53" name="Shape 8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48988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63" name="Shape 8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18511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Shape 8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69" name="Shape 8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87391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76" name="Shape 8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43538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08" name="Shape 9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017926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21" name="Shape 9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3757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461316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30" name="Shape 9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15635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Shape 9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61" name="Shape 9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8856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7" name="Shape 9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2182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Shape 9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72" name="Shape 9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31500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Shape 9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78" name="Shape 9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9231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Shape 9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84" name="Shape 9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564281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92" name="Shape 9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7726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97" name="Shape 9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94902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Shape 10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8" name="Shape 10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9919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Shape 10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14" name="Shape 10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7287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832971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20" name="Shape 10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861985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Shape 10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26" name="Shape 10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26017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8123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Ope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50081" y="864393"/>
            <a:ext cx="7836693" cy="1735930"/>
          </a:xfrm>
          <a:prstGeom prst="rect">
            <a:avLst/>
          </a:prstGeom>
          <a:noFill/>
          <a:ln>
            <a:noFill/>
          </a:ln>
        </p:spPr>
        <p:txBody>
          <a:bodyPr lIns="51425" tIns="51425" rIns="51425" bIns="51425" anchor="b" anchorCtr="0"/>
          <a:lstStyle>
            <a:lvl1pPr lvl="0" algn="ctr" rtl="0">
              <a:spcBef>
                <a:spcPts val="0"/>
              </a:spcBef>
              <a:spcAft>
                <a:spcPts val="0"/>
              </a:spcAft>
              <a:defRPr sz="5400">
                <a:solidFill>
                  <a:srgbClr val="FFFF00"/>
                </a:solidFill>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4000" lvl="5" algn="ctr" rtl="0">
              <a:spcBef>
                <a:spcPts val="0"/>
              </a:spcBef>
              <a:spcAft>
                <a:spcPts val="0"/>
              </a:spcAft>
              <a:defRPr/>
            </a:lvl6pPr>
            <a:lvl7pPr marL="520700" lvl="6" algn="ctr" rtl="0">
              <a:spcBef>
                <a:spcPts val="0"/>
              </a:spcBef>
              <a:spcAft>
                <a:spcPts val="0"/>
              </a:spcAft>
              <a:defRPr/>
            </a:lvl7pPr>
            <a:lvl8pPr marL="774700" lvl="7" algn="ctr" rtl="0">
              <a:spcBef>
                <a:spcPts val="0"/>
              </a:spcBef>
              <a:spcAft>
                <a:spcPts val="0"/>
              </a:spcAft>
              <a:defRPr/>
            </a:lvl8pPr>
            <a:lvl9pPr marL="1028700" lvl="8" algn="ctr" rtl="0">
              <a:spcBef>
                <a:spcPts val="0"/>
              </a:spcBef>
              <a:spcAft>
                <a:spcPts val="0"/>
              </a:spcAft>
              <a:defRPr/>
            </a:lvl9pPr>
          </a:lstStyle>
          <a:p>
            <a:endParaRPr dirty="0"/>
          </a:p>
        </p:txBody>
      </p:sp>
      <p:sp>
        <p:nvSpPr>
          <p:cNvPr id="55" name="Shape 55"/>
          <p:cNvSpPr txBox="1">
            <a:spLocks noGrp="1"/>
          </p:cNvSpPr>
          <p:nvPr>
            <p:ph type="body" idx="1"/>
          </p:nvPr>
        </p:nvSpPr>
        <p:spPr>
          <a:xfrm>
            <a:off x="650081" y="2650331"/>
            <a:ext cx="7836693" cy="592931"/>
          </a:xfrm>
          <a:prstGeom prst="rect">
            <a:avLst/>
          </a:prstGeom>
          <a:noFill/>
          <a:ln>
            <a:noFill/>
          </a:ln>
        </p:spPr>
        <p:txBody>
          <a:bodyPr lIns="51425" tIns="51425" rIns="51425" bIns="51425" anchor="t" anchorCtr="0"/>
          <a:lstStyle>
            <a:lvl1pPr marL="190500" lvl="0" indent="-190500" algn="ctr" rtl="0">
              <a:spcBef>
                <a:spcPts val="0"/>
              </a:spcBef>
              <a:spcAft>
                <a:spcPts val="0"/>
              </a:spcAft>
              <a:defRPr/>
            </a:lvl1pPr>
            <a:lvl2pPr marL="419100" lvl="1" indent="-165100" algn="ctr" rtl="0">
              <a:spcBef>
                <a:spcPts val="0"/>
              </a:spcBef>
              <a:spcAft>
                <a:spcPts val="0"/>
              </a:spcAft>
              <a:defRPr/>
            </a:lvl2pPr>
            <a:lvl3pPr marL="647700" lvl="2" indent="-127000" algn="ctr" rtl="0">
              <a:spcBef>
                <a:spcPts val="0"/>
              </a:spcBef>
              <a:spcAft>
                <a:spcPts val="0"/>
              </a:spcAft>
              <a:defRPr/>
            </a:lvl3pPr>
            <a:lvl4pPr marL="901700" lvl="3" indent="-127000" algn="ctr" rtl="0">
              <a:spcBef>
                <a:spcPts val="0"/>
              </a:spcBef>
              <a:spcAft>
                <a:spcPts val="0"/>
              </a:spcAft>
              <a:defRPr/>
            </a:lvl4pPr>
            <a:lvl5pPr marL="1155700" lvl="4" indent="-127000" algn="ctr" rtl="0">
              <a:spcBef>
                <a:spcPts val="0"/>
              </a:spcBef>
              <a:spcAft>
                <a:spcPts val="0"/>
              </a:spcAft>
              <a:defRPr/>
            </a:lvl5pPr>
            <a:lvl6pPr marL="254000" lvl="5" algn="ctr" rtl="0">
              <a:spcBef>
                <a:spcPts val="0"/>
              </a:spcBef>
              <a:spcAft>
                <a:spcPts val="0"/>
              </a:spcAft>
              <a:defRPr/>
            </a:lvl6pPr>
            <a:lvl7pPr marL="520700" lvl="6" algn="ctr" rtl="0">
              <a:spcBef>
                <a:spcPts val="0"/>
              </a:spcBef>
              <a:spcAft>
                <a:spcPts val="0"/>
              </a:spcAft>
              <a:defRPr/>
            </a:lvl7pPr>
            <a:lvl8pPr marL="774700" lvl="7" algn="ctr" rtl="0">
              <a:spcBef>
                <a:spcPts val="0"/>
              </a:spcBef>
              <a:spcAft>
                <a:spcPts val="0"/>
              </a:spcAft>
              <a:defRPr/>
            </a:lvl8pPr>
            <a:lvl9pPr marL="1028700" lvl="8" algn="ctr"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50081" y="437989"/>
            <a:ext cx="7836750" cy="990703"/>
          </a:xfrm>
          <a:prstGeom prst="rect">
            <a:avLst/>
          </a:prstGeom>
          <a:noFill/>
          <a:ln>
            <a:noFill/>
          </a:ln>
        </p:spPr>
        <p:txBody>
          <a:bodyPr lIns="51425" tIns="51425" rIns="51425" bIns="51425" anchor="ctr" anchorCtr="0"/>
          <a:lstStyle>
            <a:lvl1pPr lvl="0" algn="ctr" rtl="0">
              <a:spcBef>
                <a:spcPts val="0"/>
              </a:spcBef>
              <a:spcAft>
                <a:spcPts val="0"/>
              </a:spcAft>
              <a:defRPr sz="4000">
                <a:solidFill>
                  <a:srgbClr val="FFFF00"/>
                </a:solidFill>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4000" lvl="5" algn="ctr" rtl="0">
              <a:spcBef>
                <a:spcPts val="0"/>
              </a:spcBef>
              <a:spcAft>
                <a:spcPts val="0"/>
              </a:spcAft>
              <a:defRPr/>
            </a:lvl6pPr>
            <a:lvl7pPr marL="520700" lvl="6" algn="ctr" rtl="0">
              <a:spcBef>
                <a:spcPts val="0"/>
              </a:spcBef>
              <a:spcAft>
                <a:spcPts val="0"/>
              </a:spcAft>
              <a:defRPr/>
            </a:lvl7pPr>
            <a:lvl8pPr marL="774700" lvl="7" algn="ctr" rtl="0">
              <a:spcBef>
                <a:spcPts val="0"/>
              </a:spcBef>
              <a:spcAft>
                <a:spcPts val="0"/>
              </a:spcAft>
              <a:defRPr/>
            </a:lvl8pPr>
            <a:lvl9pPr marL="1028700" lvl="8" algn="ctr" rtl="0">
              <a:spcBef>
                <a:spcPts val="0"/>
              </a:spcBef>
              <a:spcAft>
                <a:spcPts val="0"/>
              </a:spcAft>
              <a:defRPr/>
            </a:lvl9pPr>
          </a:lstStyle>
          <a:p>
            <a:endParaRPr dirty="0"/>
          </a:p>
        </p:txBody>
      </p:sp>
      <p:sp>
        <p:nvSpPr>
          <p:cNvPr id="168" name="Shape 168"/>
          <p:cNvSpPr txBox="1">
            <a:spLocks noGrp="1"/>
          </p:cNvSpPr>
          <p:nvPr>
            <p:ph type="body" idx="1"/>
          </p:nvPr>
        </p:nvSpPr>
        <p:spPr>
          <a:xfrm>
            <a:off x="650081" y="1464468"/>
            <a:ext cx="7836750" cy="3207599"/>
          </a:xfrm>
          <a:prstGeom prst="rect">
            <a:avLst/>
          </a:prstGeom>
          <a:noFill/>
          <a:ln>
            <a:noFill/>
          </a:ln>
        </p:spPr>
        <p:txBody>
          <a:bodyPr lIns="51425" tIns="51425" rIns="51425" bIns="51425" anchor="t" anchorCtr="0"/>
          <a:lstStyle>
            <a:lvl1pPr marL="696913" lvl="0" indent="-328613" algn="l" rtl="0">
              <a:spcBef>
                <a:spcPts val="2000"/>
              </a:spcBef>
              <a:spcAft>
                <a:spcPts val="0"/>
              </a:spcAft>
              <a:buClr>
                <a:schemeClr val="lt1"/>
              </a:buClr>
              <a:buFont typeface="Cabin"/>
              <a:buChar char="•"/>
              <a:tabLst/>
              <a:defRPr sz="2800"/>
            </a:lvl1pPr>
            <a:lvl2pPr marL="558800" lvl="1" indent="-25400" algn="l" rtl="0">
              <a:spcBef>
                <a:spcPts val="2000"/>
              </a:spcBef>
              <a:spcAft>
                <a:spcPts val="0"/>
              </a:spcAft>
              <a:buClr>
                <a:schemeClr val="lt1"/>
              </a:buClr>
              <a:buFont typeface="Cabin"/>
              <a:buChar char="•"/>
              <a:defRPr/>
            </a:lvl2pPr>
            <a:lvl3pPr marL="723900" lvl="2" indent="-25400" algn="l" rtl="0">
              <a:spcBef>
                <a:spcPts val="2000"/>
              </a:spcBef>
              <a:spcAft>
                <a:spcPts val="0"/>
              </a:spcAft>
              <a:buClr>
                <a:schemeClr val="lt1"/>
              </a:buClr>
              <a:buFont typeface="Cabin"/>
              <a:buChar char="•"/>
              <a:defRPr/>
            </a:lvl3pPr>
            <a:lvl4pPr marL="901700" lvl="3" indent="-38100" algn="l" rtl="0">
              <a:spcBef>
                <a:spcPts val="2000"/>
              </a:spcBef>
              <a:spcAft>
                <a:spcPts val="0"/>
              </a:spcAft>
              <a:buClr>
                <a:schemeClr val="lt1"/>
              </a:buClr>
              <a:buFont typeface="Cabin"/>
              <a:buChar char="•"/>
              <a:defRPr/>
            </a:lvl4pPr>
            <a:lvl5pPr marL="1066800" lvl="4" indent="-38100" algn="l" rtl="0">
              <a:spcBef>
                <a:spcPts val="2000"/>
              </a:spcBef>
              <a:spcAft>
                <a:spcPts val="0"/>
              </a:spcAft>
              <a:buClr>
                <a:schemeClr val="lt1"/>
              </a:buClr>
              <a:buFont typeface="Cabin"/>
              <a:buChar char="•"/>
              <a:defRPr/>
            </a:lvl5pPr>
            <a:lvl6pPr marL="1320800" lvl="5" indent="-38100" algn="l" rtl="0">
              <a:spcBef>
                <a:spcPts val="2000"/>
              </a:spcBef>
              <a:spcAft>
                <a:spcPts val="0"/>
              </a:spcAft>
              <a:buClr>
                <a:schemeClr val="lt1"/>
              </a:buClr>
              <a:buFont typeface="Cabin"/>
              <a:buChar char="•"/>
              <a:defRPr/>
            </a:lvl6pPr>
            <a:lvl7pPr marL="1574800" lvl="6" indent="-25400" algn="l" rtl="0">
              <a:spcBef>
                <a:spcPts val="2000"/>
              </a:spcBef>
              <a:spcAft>
                <a:spcPts val="0"/>
              </a:spcAft>
              <a:buClr>
                <a:schemeClr val="lt1"/>
              </a:buClr>
              <a:buFont typeface="Cabin"/>
              <a:buChar char="•"/>
              <a:defRPr/>
            </a:lvl7pPr>
            <a:lvl8pPr marL="1841500" lvl="7" indent="-38100" algn="l" rtl="0">
              <a:spcBef>
                <a:spcPts val="2000"/>
              </a:spcBef>
              <a:spcAft>
                <a:spcPts val="0"/>
              </a:spcAft>
              <a:buClr>
                <a:schemeClr val="lt1"/>
              </a:buClr>
              <a:buFont typeface="Cabin"/>
              <a:buChar char="•"/>
              <a:defRPr/>
            </a:lvl8pPr>
            <a:lvl9pPr marL="2095500" lvl="8" indent="-38100" algn="l" rtl="0">
              <a:spcBef>
                <a:spcPts val="2000"/>
              </a:spcBef>
              <a:spcAft>
                <a:spcPts val="0"/>
              </a:spcAft>
              <a:buClr>
                <a:schemeClr val="lt1"/>
              </a:buClr>
              <a:buFont typeface="Cabin"/>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50081" y="437989"/>
            <a:ext cx="7836750" cy="990703"/>
          </a:xfrm>
          <a:prstGeom prst="rect">
            <a:avLst/>
          </a:prstGeom>
          <a:noFill/>
          <a:ln>
            <a:noFill/>
          </a:ln>
        </p:spPr>
        <p:txBody>
          <a:bodyPr lIns="51425" tIns="51425" rIns="51425" bIns="51425" anchor="ctr" anchorCtr="0"/>
          <a:lstStyle>
            <a:lvl1pPr lvl="0" algn="ctr" rtl="0">
              <a:spcBef>
                <a:spcPts val="0"/>
              </a:spcBef>
              <a:spcAft>
                <a:spcPts val="0"/>
              </a:spcAft>
              <a:defRPr sz="4000">
                <a:solidFill>
                  <a:srgbClr val="FFFF00"/>
                </a:solidFill>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4000" lvl="5" algn="ctr" rtl="0">
              <a:spcBef>
                <a:spcPts val="0"/>
              </a:spcBef>
              <a:spcAft>
                <a:spcPts val="0"/>
              </a:spcAft>
              <a:defRPr/>
            </a:lvl6pPr>
            <a:lvl7pPr marL="520700" lvl="6" algn="ctr" rtl="0">
              <a:spcBef>
                <a:spcPts val="0"/>
              </a:spcBef>
              <a:spcAft>
                <a:spcPts val="0"/>
              </a:spcAft>
              <a:defRPr/>
            </a:lvl7pPr>
            <a:lvl8pPr marL="774700" lvl="7" algn="ctr" rtl="0">
              <a:spcBef>
                <a:spcPts val="0"/>
              </a:spcBef>
              <a:spcAft>
                <a:spcPts val="0"/>
              </a:spcAft>
              <a:defRPr/>
            </a:lvl8pPr>
            <a:lvl9pPr marL="1028700" lvl="8" algn="ctr" rtl="0">
              <a:spcBef>
                <a:spcPts val="0"/>
              </a:spcBef>
              <a:spcAft>
                <a:spcPts val="0"/>
              </a:spcAft>
              <a:defRPr/>
            </a:lvl9pPr>
          </a:lstStyle>
          <a:p>
            <a:endParaRPr dirty="0"/>
          </a:p>
        </p:txBody>
      </p:sp>
    </p:spTree>
    <p:extLst>
      <p:ext uri="{BB962C8B-B14F-4D97-AF65-F5344CB8AC3E}">
        <p14:creationId xmlns:p14="http://schemas.microsoft.com/office/powerpoint/2010/main" val="28320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66"/>
        <p:cNvGrpSpPr/>
        <p:nvPr/>
      </p:nvGrpSpPr>
      <p:grpSpPr>
        <a:xfrm>
          <a:off x="0" y="0"/>
          <a:ext cx="0" cy="0"/>
          <a:chOff x="0" y="0"/>
          <a:chExt cx="0" cy="0"/>
        </a:xfrm>
      </p:grpSpPr>
    </p:spTree>
    <p:extLst>
      <p:ext uri="{BB962C8B-B14F-4D97-AF65-F5344CB8AC3E}">
        <p14:creationId xmlns:p14="http://schemas.microsoft.com/office/powerpoint/2010/main" val="1036841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50081" y="864393"/>
            <a:ext cx="7836693" cy="1735930"/>
          </a:xfrm>
          <a:prstGeom prst="rect">
            <a:avLst/>
          </a:prstGeom>
          <a:noFill/>
          <a:ln>
            <a:noFill/>
          </a:ln>
        </p:spPr>
        <p:txBody>
          <a:bodyPr lIns="51425" tIns="51425" rIns="51425" bIns="51425" anchor="b" anchorCtr="0"/>
          <a:lstStyle>
            <a:lvl1pPr marL="0" marR="0" lvl="0" indent="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ct val="80000"/>
              <a:defRPr sz="1000" b="0" i="0" u="none" strike="noStrike" cap="none"/>
            </a:lvl3pPr>
            <a:lvl4pPr marL="0" marR="0" lvl="3" indent="0" algn="ctr" rtl="0">
              <a:spcBef>
                <a:spcPts val="0"/>
              </a:spcBef>
              <a:spcAft>
                <a:spcPts val="0"/>
              </a:spcAft>
              <a:buSzPct val="80000"/>
              <a:defRPr sz="1000" b="0" i="0" u="none" strike="noStrike" cap="none"/>
            </a:lvl4pPr>
            <a:lvl5pPr marL="0" marR="0" lvl="4" indent="0" algn="ctr" rtl="0">
              <a:spcBef>
                <a:spcPts val="0"/>
              </a:spcBef>
              <a:spcAft>
                <a:spcPts val="0"/>
              </a:spcAft>
              <a:buSzPct val="80000"/>
              <a:defRPr sz="1000" b="0" i="0" u="none" strike="noStrike" cap="none"/>
            </a:lvl5pPr>
            <a:lvl6pPr marL="254000" marR="0" lvl="5" indent="0" algn="ctr" rtl="0">
              <a:spcBef>
                <a:spcPts val="0"/>
              </a:spcBef>
              <a:spcAft>
                <a:spcPts val="0"/>
              </a:spcAft>
              <a:buSzPct val="80000"/>
              <a:defRPr sz="1000" b="0" i="0" u="none" strike="noStrike" cap="none"/>
            </a:lvl6pPr>
            <a:lvl7pPr marL="520700" marR="0" lvl="6" indent="0" algn="ctr" rtl="0">
              <a:spcBef>
                <a:spcPts val="0"/>
              </a:spcBef>
              <a:spcAft>
                <a:spcPts val="0"/>
              </a:spcAft>
              <a:buSzPct val="80000"/>
              <a:defRPr sz="1000" b="0" i="0" u="none" strike="noStrike" cap="none"/>
            </a:lvl7pPr>
            <a:lvl8pPr marL="774700" marR="0" lvl="7" indent="0" algn="ctr" rtl="0">
              <a:spcBef>
                <a:spcPts val="0"/>
              </a:spcBef>
              <a:spcAft>
                <a:spcPts val="0"/>
              </a:spcAft>
              <a:buSzPct val="80000"/>
              <a:defRPr sz="1000" b="0" i="0" u="none" strike="noStrike" cap="none"/>
            </a:lvl8pPr>
            <a:lvl9pPr marL="1028700" marR="0" lvl="8" indent="0" algn="ctr" rtl="0">
              <a:spcBef>
                <a:spcPts val="0"/>
              </a:spcBef>
              <a:spcAft>
                <a:spcPts val="0"/>
              </a:spcAft>
              <a:buSzPct val="80000"/>
              <a:defRPr sz="1000" b="0" i="0" u="none" strike="noStrike" cap="none"/>
            </a:lvl9pPr>
          </a:lstStyle>
          <a:p>
            <a:endParaRPr dirty="0"/>
          </a:p>
        </p:txBody>
      </p:sp>
      <p:sp>
        <p:nvSpPr>
          <p:cNvPr id="52" name="Shape 52"/>
          <p:cNvSpPr txBox="1">
            <a:spLocks noGrp="1"/>
          </p:cNvSpPr>
          <p:nvPr>
            <p:ph type="body" idx="1"/>
          </p:nvPr>
        </p:nvSpPr>
        <p:spPr>
          <a:xfrm>
            <a:off x="650081" y="2650331"/>
            <a:ext cx="7836693" cy="592931"/>
          </a:xfrm>
          <a:prstGeom prst="rect">
            <a:avLst/>
          </a:prstGeom>
          <a:noFill/>
          <a:ln>
            <a:noFill/>
          </a:ln>
        </p:spPr>
        <p:txBody>
          <a:bodyPr lIns="51425" tIns="51425" rIns="51425" bIns="51425" anchor="t" anchorCtr="0"/>
          <a:lstStyle>
            <a:lvl1pPr marL="190500" marR="0" lvl="0" indent="-19050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1pPr>
            <a:lvl2pPr marL="419100" marR="0" lvl="1" indent="-16510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2pPr>
            <a:lvl3pPr marL="647700" marR="0" lvl="2" indent="-12700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3pPr>
            <a:lvl4pPr marL="901700" marR="0" lvl="3" indent="-12700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4pPr>
            <a:lvl5pPr marL="1155700" marR="0" lvl="4" indent="-12700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5pPr>
            <a:lvl6pPr marL="254000" marR="0" lvl="5" indent="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6pPr>
            <a:lvl7pPr marL="520700" marR="0" lvl="6" indent="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7pPr>
            <a:lvl8pPr marL="774700" marR="0" lvl="7" indent="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8pPr>
            <a:lvl9pPr marL="1028700" marR="0" lvl="8" indent="0" algn="ctr" rtl="0">
              <a:lnSpc>
                <a:spcPct val="100000"/>
              </a:lnSpc>
              <a:spcBef>
                <a:spcPts val="0"/>
              </a:spcBef>
              <a:spcAft>
                <a:spcPts val="0"/>
              </a:spcAft>
              <a:buClr>
                <a:srgbClr val="000000"/>
              </a:buClr>
              <a:buSzPct val="100000"/>
              <a:buFont typeface="Arial"/>
              <a:buNone/>
              <a:defRPr sz="800" b="0" i="0" u="none" strike="noStrike" cap="none">
                <a:solidFill>
                  <a:srgbClr val="000000"/>
                </a:solidFill>
                <a:latin typeface="Arial"/>
                <a:ea typeface="Arial"/>
                <a:cs typeface="Arial"/>
                <a:sym typeface="Arial"/>
              </a:defRPr>
            </a:lvl9pPr>
          </a:lstStyle>
          <a:p>
            <a:endParaRPr/>
          </a:p>
        </p:txBody>
      </p:sp>
      <p:sp>
        <p:nvSpPr>
          <p:cNvPr id="8" name="Rectangle 3"/>
          <p:cNvSpPr>
            <a:spLocks noChangeArrowheads="1"/>
          </p:cNvSpPr>
          <p:nvPr userDrawn="1"/>
        </p:nvSpPr>
        <p:spPr bwMode="auto">
          <a:xfrm>
            <a:off x="0" y="4675695"/>
            <a:ext cx="9144000" cy="467805"/>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9" name="Rectangle 3"/>
          <p:cNvSpPr>
            <a:spLocks noChangeArrowheads="1"/>
          </p:cNvSpPr>
          <p:nvPr userDrawn="1"/>
        </p:nvSpPr>
        <p:spPr bwMode="auto">
          <a:xfrm>
            <a:off x="0" y="-27574"/>
            <a:ext cx="9144000" cy="467805"/>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cSld>
  <p:clrMap bg1="lt1" tx1="dk1" bg2="dk2" tx2="lt2" accent1="accent1" accent2="accent2" accent3="accent3" accent4="accent4" accent5="accent5" accent6="accent6" hlink="hlink" folHlink="folHlink"/>
  <p:sldLayoutIdLst>
    <p:sldLayoutId id="2147483659" r:id="rId1"/>
    <p:sldLayoutId id="2147483691" r:id="rId2"/>
    <p:sldLayoutId id="2147483704" r:id="rId3"/>
    <p:sldLayoutId id="214748370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4800" b="0" i="0" u="none" strike="noStrike" cap="none">
          <a:solidFill>
            <a:srgbClr val="FFFF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y4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www.pythonlear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Database_administrato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Database_mode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hyperlink" Target="http://www.sqlite.org/famous.html" TargetMode="External"/><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4.xm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qlitebrowser.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SQ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Relational_model"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Relational_databas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Database_normalization"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hyperlink" Target="http://en.wikipedia.org/wiki/Join_(SQL)"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44.png"/></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3.png"/></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en.wikipedia.org/wiki/Join_(SQL)"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8.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53.png"/></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en.wikipedia.org/wiki/Join_(SQL)" TargetMode="External"/><Relationship Id="rId4" Type="http://schemas.openxmlformats.org/officeDocument/2006/relationships/image" Target="../media/image63.jp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Q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7.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8.png"/></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www.dr-chuck.com"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650081" y="707231"/>
            <a:ext cx="7836693" cy="1893093"/>
          </a:xfrm>
          <a:prstGeom prst="rect">
            <a:avLst/>
          </a:prstGeom>
          <a:noFill/>
          <a:ln w="9525" cap="flat" cmpd="sng">
            <a:solidFill>
              <a:srgbClr val="FFFF00">
                <a:alpha val="0"/>
              </a:srgbClr>
            </a:solidFill>
            <a:prstDash val="solid"/>
            <a:round/>
            <a:headEnd type="none" w="med" len="med"/>
            <a:tailEnd type="none" w="med" len="med"/>
          </a:ln>
        </p:spPr>
        <p:txBody>
          <a:bodyPr lIns="21425" tIns="21425" rIns="21425" bIns="21425"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Σχεσιακές Βάσεις Δεδομένων</a:t>
            </a:r>
            <a:br>
              <a:rPr lang="en" sz="4300" u="none" strike="noStrike" cap="none" dirty="0">
                <a:solidFill>
                  <a:srgbClr val="FFD966"/>
                </a:solidFill>
                <a:latin typeface="Arial" charset="0"/>
                <a:ea typeface="Arial" charset="0"/>
                <a:cs typeface="Arial" charset="0"/>
                <a:sym typeface="Cabin"/>
              </a:rPr>
            </a:br>
            <a:r>
              <a:rPr lang="el-GR" sz="4300" dirty="0">
                <a:solidFill>
                  <a:srgbClr val="FFD966"/>
                </a:solidFill>
                <a:latin typeface="Arial" charset="0"/>
                <a:ea typeface="Arial" charset="0"/>
                <a:cs typeface="Arial" charset="0"/>
                <a:sym typeface="Cabin"/>
              </a:rPr>
              <a:t>και</a:t>
            </a:r>
            <a:r>
              <a:rPr lang="en" sz="4300" u="none" strike="noStrike" cap="none" dirty="0">
                <a:solidFill>
                  <a:srgbClr val="FFD966"/>
                </a:solidFill>
                <a:latin typeface="Arial" charset="0"/>
                <a:ea typeface="Arial" charset="0"/>
                <a:cs typeface="Arial" charset="0"/>
                <a:sym typeface="Cabin"/>
              </a:rPr>
              <a:t> SQLite</a:t>
            </a:r>
          </a:p>
        </p:txBody>
      </p:sp>
      <p:sp>
        <p:nvSpPr>
          <p:cNvPr id="207" name="Shape 207"/>
          <p:cNvSpPr txBox="1">
            <a:spLocks noGrp="1"/>
          </p:cNvSpPr>
          <p:nvPr>
            <p:ph type="body" idx="1"/>
          </p:nvPr>
        </p:nvSpPr>
        <p:spPr>
          <a:xfrm>
            <a:off x="650081" y="2650331"/>
            <a:ext cx="7836693" cy="592931"/>
          </a:xfrm>
          <a:prstGeom prst="rect">
            <a:avLst/>
          </a:prstGeom>
          <a:noFill/>
          <a:ln>
            <a:noFill/>
          </a:ln>
        </p:spPr>
        <p:txBody>
          <a:bodyPr lIns="21425" tIns="21425" rIns="21425" bIns="21425"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800" u="none" strike="noStrike" cap="none" dirty="0">
                <a:solidFill>
                  <a:schemeClr val="lt1"/>
                </a:solidFill>
                <a:latin typeface="Arial" charset="0"/>
                <a:ea typeface="Arial" charset="0"/>
                <a:cs typeface="Arial" charset="0"/>
                <a:sym typeface="Cabin"/>
              </a:rPr>
              <a:t>Κεφάλαιο</a:t>
            </a:r>
            <a:r>
              <a:rPr lang="en-US" sz="2800" u="none" strike="noStrike" cap="none" dirty="0">
                <a:solidFill>
                  <a:schemeClr val="lt1"/>
                </a:solidFill>
                <a:latin typeface="Arial" charset="0"/>
                <a:ea typeface="Arial" charset="0"/>
                <a:cs typeface="Arial" charset="0"/>
                <a:sym typeface="Cabin"/>
              </a:rPr>
              <a:t> 14</a:t>
            </a:r>
          </a:p>
          <a:p>
            <a:pPr marL="190500" marR="0" lvl="0" indent="-190500" algn="ctr" rtl="0">
              <a:lnSpc>
                <a:spcPct val="100000"/>
              </a:lnSpc>
              <a:spcBef>
                <a:spcPts val="0"/>
              </a:spcBef>
              <a:spcAft>
                <a:spcPts val="0"/>
              </a:spcAft>
              <a:buClr>
                <a:srgbClr val="000000"/>
              </a:buClr>
              <a:buSzPct val="25000"/>
              <a:buFont typeface="Arial"/>
              <a:buNone/>
            </a:pPr>
            <a:endParaRPr sz="800" b="0" i="0" u="none" strike="noStrike" cap="none" dirty="0">
              <a:solidFill>
                <a:srgbClr val="000000"/>
              </a:solidFill>
              <a:latin typeface="Arial"/>
              <a:ea typeface="Arial"/>
              <a:cs typeface="Arial"/>
              <a:sym typeface="Arial"/>
            </a:endParaRPr>
          </a:p>
        </p:txBody>
      </p:sp>
      <p:sp>
        <p:nvSpPr>
          <p:cNvPr id="12" name="Shape 206"/>
          <p:cNvSpPr txBox="1"/>
          <p:nvPr/>
        </p:nvSpPr>
        <p:spPr>
          <a:xfrm>
            <a:off x="1692633" y="3878497"/>
            <a:ext cx="5915813" cy="6019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1800" u="none" strike="noStrike" cap="none" dirty="0">
                <a:solidFill>
                  <a:srgbClr val="FFFF00"/>
                </a:solidFill>
                <a:latin typeface="Arial Regular" charset="0"/>
                <a:ea typeface="Arial Regular" charset="0"/>
                <a:cs typeface="Arial Regular" charset="0"/>
                <a:sym typeface="Cabin"/>
              </a:rPr>
              <a:t>Python </a:t>
            </a:r>
            <a:r>
              <a:rPr lang="el-GR" sz="1800" u="none" strike="noStrike" cap="none" dirty="0">
                <a:solidFill>
                  <a:srgbClr val="FFFF00"/>
                </a:solidFill>
                <a:latin typeface="Arial" charset="0"/>
                <a:ea typeface="Arial" charset="0"/>
                <a:cs typeface="Arial" charset="0"/>
                <a:sym typeface="Cabin"/>
              </a:rPr>
              <a:t>για Όλους</a:t>
            </a:r>
            <a:endParaRPr lang="en-US" sz="1800" u="none" strike="noStrike" cap="none"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1800" dirty="0">
                <a:solidFill>
                  <a:srgbClr val="FFFF00"/>
                </a:solidFill>
                <a:latin typeface="Arial" charset="0"/>
                <a:ea typeface="Arial" charset="0"/>
                <a:cs typeface="Arial" charset="0"/>
                <a:sym typeface="Cabin"/>
                <a:hlinkClick r:id="rId3"/>
              </a:rPr>
              <a:t>www.py4e.com</a:t>
            </a:r>
            <a:endParaRPr lang="en-US" sz="1800" u="sng" strike="noStrike" cap="none" dirty="0">
              <a:solidFill>
                <a:schemeClr val="hlink"/>
              </a:solidFill>
              <a:latin typeface="Arial" charset="0"/>
              <a:ea typeface="Arial" charset="0"/>
              <a:cs typeface="Arial" charset="0"/>
              <a:sym typeface="Cabin"/>
              <a:hlinkClick r:id="rId4"/>
            </a:endParaRPr>
          </a:p>
        </p:txBody>
      </p:sp>
      <p:pic>
        <p:nvPicPr>
          <p:cNvPr id="13" name="Shape 207"/>
          <p:cNvPicPr preferRelativeResize="0"/>
          <p:nvPr/>
        </p:nvPicPr>
        <p:blipFill rotWithShape="1">
          <a:blip r:embed="rId5">
            <a:alphaModFix/>
          </a:blip>
          <a:srcRect/>
          <a:stretch/>
        </p:blipFill>
        <p:spPr>
          <a:xfrm>
            <a:off x="7699909" y="4091044"/>
            <a:ext cx="1166184" cy="395938"/>
          </a:xfrm>
          <a:prstGeom prst="rect">
            <a:avLst/>
          </a:prstGeom>
          <a:noFill/>
          <a:ln>
            <a:noFill/>
          </a:ln>
        </p:spPr>
      </p:pic>
      <p:pic>
        <p:nvPicPr>
          <p:cNvPr id="14" name="Shape 208"/>
          <p:cNvPicPr preferRelativeResize="0"/>
          <p:nvPr/>
        </p:nvPicPr>
        <p:blipFill rotWithShape="1">
          <a:blip r:embed="rId6">
            <a:alphaModFix/>
          </a:blip>
          <a:srcRect/>
          <a:stretch/>
        </p:blipFill>
        <p:spPr>
          <a:xfrm>
            <a:off x="233081" y="3689514"/>
            <a:ext cx="797460" cy="7974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95" name="Shape 295"/>
          <p:cNvSpPr/>
          <p:nvPr/>
        </p:nvSpPr>
        <p:spPr>
          <a:xfrm>
            <a:off x="1704975" y="692643"/>
            <a:ext cx="1001975" cy="847360"/>
          </a:xfrm>
          <a:prstGeom prst="can">
            <a:avLst>
              <a:gd name="adj" fmla="val 25000"/>
            </a:avLst>
          </a:prstGeom>
          <a:gradFill>
            <a:gsLst>
              <a:gs pos="0">
                <a:schemeClr val="accent1"/>
              </a:gs>
              <a:gs pos="100000">
                <a:srgbClr val="FFFF63"/>
              </a:gs>
            </a:gsLst>
            <a:lin ang="16200000" scaled="0"/>
          </a:gradFill>
          <a:ln w="9525" cap="flat" cmpd="sng">
            <a:solidFill>
              <a:schemeClr val="accent1"/>
            </a:solidFill>
            <a:prstDash val="solid"/>
            <a:round/>
            <a:headEnd type="none" w="med" len="med"/>
            <a:tailEnd type="none" w="med" len="med"/>
          </a:ln>
        </p:spPr>
        <p:txBody>
          <a:bodyPr lIns="51425" tIns="25700" rIns="51425" bIns="2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l-GR" sz="1800" b="0" i="0" u="none" strike="noStrike" cap="none" dirty="0">
                <a:solidFill>
                  <a:schemeClr val="dk2"/>
                </a:solidFill>
                <a:latin typeface="Arial"/>
                <a:ea typeface="Arial"/>
                <a:cs typeface="Arial"/>
                <a:sym typeface="Arial"/>
              </a:rPr>
              <a:t>Αρχεία Εισόδου</a:t>
            </a:r>
            <a:endParaRPr lang="en" sz="1800" b="0" i="0" u="none" strike="noStrike" cap="none" dirty="0">
              <a:solidFill>
                <a:schemeClr val="dk2"/>
              </a:solidFill>
              <a:latin typeface="Arial"/>
              <a:ea typeface="Arial"/>
              <a:cs typeface="Arial"/>
              <a:sym typeface="Arial"/>
            </a:endParaRPr>
          </a:p>
        </p:txBody>
      </p:sp>
      <p:sp>
        <p:nvSpPr>
          <p:cNvPr id="296" name="Shape 296"/>
          <p:cNvSpPr/>
          <p:nvPr/>
        </p:nvSpPr>
        <p:spPr>
          <a:xfrm>
            <a:off x="2575065" y="2477486"/>
            <a:ext cx="901211" cy="847360"/>
          </a:xfrm>
          <a:prstGeom prst="can">
            <a:avLst>
              <a:gd name="adj" fmla="val 25000"/>
            </a:avLst>
          </a:prstGeom>
          <a:gradFill>
            <a:gsLst>
              <a:gs pos="0">
                <a:schemeClr val="accent1"/>
              </a:gs>
              <a:gs pos="100000">
                <a:srgbClr val="FFFF63"/>
              </a:gs>
            </a:gsLst>
            <a:lin ang="16200000" scaled="0"/>
          </a:gradFill>
          <a:ln w="9525" cap="flat" cmpd="sng">
            <a:solidFill>
              <a:schemeClr val="accent1"/>
            </a:solidFill>
            <a:prstDash val="solid"/>
            <a:round/>
            <a:headEnd type="none" w="med" len="med"/>
            <a:tailEnd type="none" w="med" len="med"/>
          </a:ln>
        </p:spPr>
        <p:txBody>
          <a:bodyPr lIns="51425" tIns="25700" rIns="51425" bIns="2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l-GR" sz="1800" b="0" i="0" u="none" strike="noStrike" cap="none" dirty="0">
                <a:solidFill>
                  <a:schemeClr val="dk2"/>
                </a:solidFill>
                <a:latin typeface="Arial"/>
                <a:ea typeface="Arial"/>
                <a:cs typeface="Arial"/>
                <a:sym typeface="Arial"/>
              </a:rPr>
              <a:t>Αρχεία Εξόδου</a:t>
            </a:r>
            <a:endParaRPr lang="en" sz="1800" b="0" i="0" u="none" strike="noStrike" cap="none" dirty="0">
              <a:solidFill>
                <a:schemeClr val="dk2"/>
              </a:solidFill>
              <a:latin typeface="Arial"/>
              <a:ea typeface="Arial"/>
              <a:cs typeface="Arial"/>
              <a:sym typeface="Arial"/>
            </a:endParaRPr>
          </a:p>
        </p:txBody>
      </p:sp>
      <p:sp>
        <p:nvSpPr>
          <p:cNvPr id="286" name="Shape 286"/>
          <p:cNvSpPr txBox="1"/>
          <p:nvPr/>
        </p:nvSpPr>
        <p:spPr>
          <a:xfrm>
            <a:off x="6684920" y="952017"/>
            <a:ext cx="2193074" cy="1235924"/>
          </a:xfrm>
          <a:prstGeom prst="rect">
            <a:avLst/>
          </a:prstGeom>
          <a:noFill/>
          <a:ln w="1016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500" u="none" strike="noStrike" cap="none" dirty="0">
                <a:solidFill>
                  <a:schemeClr val="lt1"/>
                </a:solidFill>
                <a:latin typeface="Arial" charset="0"/>
                <a:ea typeface="Arial" charset="0"/>
                <a:cs typeface="Arial" charset="0"/>
                <a:sym typeface="Cabin"/>
              </a:rPr>
              <a:t>Αρχείο Βάσης Δεδομένων</a:t>
            </a:r>
            <a:endParaRPr lang="en" sz="2500" u="none" strike="noStrike" cap="none" dirty="0">
              <a:solidFill>
                <a:schemeClr val="lt1"/>
              </a:solidFill>
              <a:latin typeface="Arial" charset="0"/>
              <a:ea typeface="Arial" charset="0"/>
              <a:cs typeface="Arial" charset="0"/>
              <a:sym typeface="Cabin"/>
            </a:endParaRPr>
          </a:p>
        </p:txBody>
      </p:sp>
      <p:sp>
        <p:nvSpPr>
          <p:cNvPr id="287" name="Shape 287"/>
          <p:cNvSpPr txBox="1"/>
          <p:nvPr/>
        </p:nvSpPr>
        <p:spPr>
          <a:xfrm>
            <a:off x="3580193" y="952017"/>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500" u="none" strike="noStrike" cap="none" dirty="0">
                <a:solidFill>
                  <a:schemeClr val="lt1"/>
                </a:solidFill>
                <a:latin typeface="Arial" charset="0"/>
                <a:ea typeface="Arial" charset="0"/>
                <a:cs typeface="Arial" charset="0"/>
                <a:sym typeface="Cabin"/>
              </a:rPr>
              <a:t>Προγράμματα </a:t>
            </a:r>
            <a:r>
              <a:rPr lang="en" sz="2500" u="none" strike="noStrike" cap="none" dirty="0">
                <a:solidFill>
                  <a:schemeClr val="lt1"/>
                </a:solidFill>
                <a:latin typeface="Arial" charset="0"/>
                <a:ea typeface="Arial" charset="0"/>
                <a:cs typeface="Arial" charset="0"/>
                <a:sym typeface="Cabin"/>
              </a:rPr>
              <a:t>Python</a:t>
            </a:r>
          </a:p>
        </p:txBody>
      </p:sp>
      <p:sp>
        <p:nvSpPr>
          <p:cNvPr id="288" name="Shape 288"/>
          <p:cNvSpPr txBox="1"/>
          <p:nvPr/>
        </p:nvSpPr>
        <p:spPr>
          <a:xfrm>
            <a:off x="4015973" y="3324847"/>
            <a:ext cx="1221581"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500" u="none" strike="noStrike" cap="none" dirty="0">
                <a:solidFill>
                  <a:schemeClr val="lt1"/>
                </a:solidFill>
                <a:latin typeface="Arial" charset="0"/>
                <a:ea typeface="Arial" charset="0"/>
                <a:cs typeface="Arial" charset="0"/>
                <a:sym typeface="Cabin"/>
              </a:rPr>
              <a:t>Εσείς</a:t>
            </a:r>
            <a:endParaRPr lang="en" sz="2500" u="none" strike="noStrike" cap="none" dirty="0">
              <a:solidFill>
                <a:schemeClr val="lt1"/>
              </a:solidFill>
              <a:latin typeface="Arial" charset="0"/>
              <a:ea typeface="Arial" charset="0"/>
              <a:cs typeface="Arial" charset="0"/>
              <a:sym typeface="Cabin"/>
            </a:endParaRPr>
          </a:p>
        </p:txBody>
      </p:sp>
      <p:sp>
        <p:nvSpPr>
          <p:cNvPr id="289" name="Shape 289"/>
          <p:cNvSpPr txBox="1"/>
          <p:nvPr/>
        </p:nvSpPr>
        <p:spPr>
          <a:xfrm>
            <a:off x="6684920" y="2867647"/>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SQLite</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Browser</a:t>
            </a:r>
          </a:p>
        </p:txBody>
      </p:sp>
      <p:sp>
        <p:nvSpPr>
          <p:cNvPr id="290" name="Shape 290"/>
          <p:cNvSpPr/>
          <p:nvPr/>
        </p:nvSpPr>
        <p:spPr>
          <a:xfrm>
            <a:off x="5773268" y="1116323"/>
            <a:ext cx="854515" cy="842906"/>
          </a:xfrm>
          <a:prstGeom prst="leftRightArrow">
            <a:avLst>
              <a:gd name="adj1" fmla="val 42186"/>
              <a:gd name="adj2" fmla="val 1780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1500" u="none" strike="noStrike" cap="none" dirty="0">
                <a:solidFill>
                  <a:schemeClr val="lt1"/>
                </a:solidFill>
                <a:latin typeface="Arial" charset="0"/>
                <a:ea typeface="Arial" charset="0"/>
                <a:cs typeface="Arial" charset="0"/>
                <a:sym typeface="Cabin"/>
              </a:rPr>
              <a:t>SQL</a:t>
            </a:r>
          </a:p>
        </p:txBody>
      </p:sp>
      <p:sp>
        <p:nvSpPr>
          <p:cNvPr id="291" name="Shape 291"/>
          <p:cNvSpPr/>
          <p:nvPr/>
        </p:nvSpPr>
        <p:spPr>
          <a:xfrm rot="5400000">
            <a:off x="7474303" y="1948514"/>
            <a:ext cx="621450" cy="1128768"/>
          </a:xfrm>
          <a:prstGeom prst="leftRightArrow">
            <a:avLst>
              <a:gd name="adj1" fmla="val 60467"/>
              <a:gd name="adj2" fmla="val 19531"/>
            </a:avLst>
          </a:prstGeom>
          <a:blipFill rotWithShape="0">
            <a:blip r:embed="rId3">
              <a:alphaModFix/>
            </a:blip>
            <a:stretch>
              <a:fillRect t="-1" b="-1"/>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292" name="Shape 292"/>
          <p:cNvSpPr txBox="1"/>
          <p:nvPr/>
        </p:nvSpPr>
        <p:spPr>
          <a:xfrm>
            <a:off x="7519845" y="2333361"/>
            <a:ext cx="519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chemeClr val="lt1"/>
                </a:solidFill>
                <a:latin typeface="Arial" charset="0"/>
                <a:ea typeface="Arial" charset="0"/>
                <a:cs typeface="Arial" charset="0"/>
                <a:sym typeface="Cabin"/>
              </a:rPr>
              <a:t>SQL</a:t>
            </a:r>
          </a:p>
        </p:txBody>
      </p:sp>
      <p:sp>
        <p:nvSpPr>
          <p:cNvPr id="297" name="Shape 297"/>
          <p:cNvSpPr txBox="1"/>
          <p:nvPr/>
        </p:nvSpPr>
        <p:spPr>
          <a:xfrm>
            <a:off x="652377" y="2132945"/>
            <a:ext cx="1221600" cy="665898"/>
          </a:xfrm>
          <a:prstGeom prst="rect">
            <a:avLst/>
          </a:prstGeom>
          <a:noFill/>
          <a:ln w="101600" cap="rnd" cmpd="sng">
            <a:solidFill>
              <a:schemeClr val="accent1"/>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R</a:t>
            </a:r>
          </a:p>
        </p:txBody>
      </p:sp>
      <p:sp>
        <p:nvSpPr>
          <p:cNvPr id="298" name="Shape 298"/>
          <p:cNvSpPr txBox="1"/>
          <p:nvPr/>
        </p:nvSpPr>
        <p:spPr>
          <a:xfrm>
            <a:off x="652377" y="2983130"/>
            <a:ext cx="1221600" cy="665898"/>
          </a:xfrm>
          <a:prstGeom prst="rect">
            <a:avLst/>
          </a:prstGeom>
          <a:noFill/>
          <a:ln w="1016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Excel</a:t>
            </a:r>
          </a:p>
        </p:txBody>
      </p:sp>
      <p:sp>
        <p:nvSpPr>
          <p:cNvPr id="299" name="Shape 299"/>
          <p:cNvSpPr txBox="1"/>
          <p:nvPr/>
        </p:nvSpPr>
        <p:spPr>
          <a:xfrm>
            <a:off x="652377" y="3815114"/>
            <a:ext cx="1221600" cy="665898"/>
          </a:xfrm>
          <a:prstGeom prst="rect">
            <a:avLst/>
          </a:prstGeom>
          <a:noFill/>
          <a:ln w="1016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D3.js</a:t>
            </a:r>
          </a:p>
        </p:txBody>
      </p:sp>
      <p:cxnSp>
        <p:nvCxnSpPr>
          <p:cNvPr id="300" name="Shape 300"/>
          <p:cNvCxnSpPr>
            <a:cxnSpLocks/>
            <a:stCxn id="287" idx="1"/>
            <a:endCxn id="296" idx="1"/>
          </p:cNvCxnSpPr>
          <p:nvPr/>
        </p:nvCxnSpPr>
        <p:spPr>
          <a:xfrm flipH="1">
            <a:off x="2994482" y="1630914"/>
            <a:ext cx="554400" cy="929553"/>
          </a:xfrm>
          <a:prstGeom prst="straightConnector1">
            <a:avLst/>
          </a:prstGeom>
          <a:noFill/>
          <a:ln w="63500" cap="rnd" cmpd="sng">
            <a:solidFill>
              <a:schemeClr val="lt1"/>
            </a:solidFill>
            <a:prstDash val="solid"/>
            <a:miter/>
            <a:headEnd type="none" w="med" len="med"/>
            <a:tailEnd type="stealth" w="lg" len="lg"/>
          </a:ln>
        </p:spPr>
      </p:cxnSp>
      <p:cxnSp>
        <p:nvCxnSpPr>
          <p:cNvPr id="301" name="Shape 301"/>
          <p:cNvCxnSpPr>
            <a:cxnSpLocks/>
            <a:stCxn id="295" idx="4"/>
            <a:endCxn id="287" idx="1"/>
          </p:cNvCxnSpPr>
          <p:nvPr/>
        </p:nvCxnSpPr>
        <p:spPr>
          <a:xfrm>
            <a:off x="2706950" y="1116323"/>
            <a:ext cx="873243" cy="453656"/>
          </a:xfrm>
          <a:prstGeom prst="straightConnector1">
            <a:avLst/>
          </a:prstGeom>
          <a:noFill/>
          <a:ln w="63500" cap="rnd" cmpd="sng">
            <a:solidFill>
              <a:schemeClr val="lt1"/>
            </a:solidFill>
            <a:prstDash val="solid"/>
            <a:miter/>
            <a:headEnd type="none" w="med" len="med"/>
            <a:tailEnd type="stealth" w="lg" len="lg"/>
          </a:ln>
        </p:spPr>
      </p:cxnSp>
      <p:cxnSp>
        <p:nvCxnSpPr>
          <p:cNvPr id="302" name="Shape 302"/>
          <p:cNvCxnSpPr>
            <a:cxnSpLocks/>
            <a:stCxn id="296" idx="2"/>
            <a:endCxn id="297" idx="3"/>
          </p:cNvCxnSpPr>
          <p:nvPr/>
        </p:nvCxnSpPr>
        <p:spPr>
          <a:xfrm rot="10800000">
            <a:off x="1873854" y="2465911"/>
            <a:ext cx="669900" cy="528539"/>
          </a:xfrm>
          <a:prstGeom prst="straightConnector1">
            <a:avLst/>
          </a:prstGeom>
          <a:noFill/>
          <a:ln w="63500" cap="rnd" cmpd="sng">
            <a:solidFill>
              <a:schemeClr val="lt1"/>
            </a:solidFill>
            <a:prstDash val="solid"/>
            <a:miter/>
            <a:headEnd type="none" w="med" len="med"/>
            <a:tailEnd type="stealth" w="lg" len="lg"/>
          </a:ln>
        </p:spPr>
      </p:cxnSp>
      <p:cxnSp>
        <p:nvCxnSpPr>
          <p:cNvPr id="303" name="Shape 303"/>
          <p:cNvCxnSpPr>
            <a:cxnSpLocks/>
            <a:stCxn id="296" idx="2"/>
            <a:endCxn id="298" idx="3"/>
          </p:cNvCxnSpPr>
          <p:nvPr/>
        </p:nvCxnSpPr>
        <p:spPr>
          <a:xfrm flipH="1">
            <a:off x="1873854" y="2994451"/>
            <a:ext cx="669900" cy="321733"/>
          </a:xfrm>
          <a:prstGeom prst="straightConnector1">
            <a:avLst/>
          </a:prstGeom>
          <a:noFill/>
          <a:ln w="63500" cap="rnd" cmpd="sng">
            <a:solidFill>
              <a:schemeClr val="lt1"/>
            </a:solidFill>
            <a:prstDash val="solid"/>
            <a:miter/>
            <a:headEnd type="none" w="med" len="med"/>
            <a:tailEnd type="stealth" w="lg" len="lg"/>
          </a:ln>
        </p:spPr>
      </p:cxnSp>
      <p:cxnSp>
        <p:nvCxnSpPr>
          <p:cNvPr id="304" name="Shape 304"/>
          <p:cNvCxnSpPr>
            <a:cxnSpLocks/>
            <a:stCxn id="296" idx="2"/>
            <a:endCxn id="299" idx="3"/>
          </p:cNvCxnSpPr>
          <p:nvPr/>
        </p:nvCxnSpPr>
        <p:spPr>
          <a:xfrm flipH="1">
            <a:off x="1873854" y="2994451"/>
            <a:ext cx="669900" cy="1153568"/>
          </a:xfrm>
          <a:prstGeom prst="straightConnector1">
            <a:avLst/>
          </a:prstGeom>
          <a:noFill/>
          <a:ln w="63500" cap="rnd" cmpd="sng">
            <a:solidFill>
              <a:schemeClr val="lt1"/>
            </a:solidFill>
            <a:prstDash val="solid"/>
            <a:miter/>
            <a:headEnd type="none" w="med" len="med"/>
            <a:tailEnd type="stealth" w="lg" len="lg"/>
          </a:ln>
        </p:spPr>
      </p:cxnSp>
      <p:cxnSp>
        <p:nvCxnSpPr>
          <p:cNvPr id="293" name="Shape 293"/>
          <p:cNvCxnSpPr/>
          <p:nvPr/>
        </p:nvCxnSpPr>
        <p:spPr>
          <a:xfrm rot="10800000">
            <a:off x="4626764" y="2202173"/>
            <a:ext cx="0" cy="1122673"/>
          </a:xfrm>
          <a:prstGeom prst="straightConnector1">
            <a:avLst/>
          </a:prstGeom>
          <a:noFill/>
          <a:ln w="63500" cap="rnd" cmpd="sng">
            <a:solidFill>
              <a:schemeClr val="lt1"/>
            </a:solidFill>
            <a:prstDash val="solid"/>
            <a:miter/>
            <a:headEnd type="stealth" w="med" len="med"/>
            <a:tailEnd type="stealth" w="med" len="med"/>
          </a:ln>
        </p:spPr>
      </p:cxnSp>
      <p:cxnSp>
        <p:nvCxnSpPr>
          <p:cNvPr id="294" name="Shape 294"/>
          <p:cNvCxnSpPr/>
          <p:nvPr/>
        </p:nvCxnSpPr>
        <p:spPr>
          <a:xfrm rot="10800000">
            <a:off x="5237554" y="3582022"/>
            <a:ext cx="1384857" cy="0"/>
          </a:xfrm>
          <a:prstGeom prst="straightConnector1">
            <a:avLst/>
          </a:prstGeom>
          <a:noFill/>
          <a:ln w="63500" cap="rnd" cmpd="sng">
            <a:solidFill>
              <a:schemeClr val="lt1"/>
            </a:solidFill>
            <a:prstDash val="solid"/>
            <a:miter/>
            <a:headEnd type="stealth" w="med" len="med"/>
            <a:tailEnd type="stealth" w="med" len="med"/>
          </a:ln>
        </p:spPr>
      </p:cxnSp>
    </p:spTree>
    <p:extLst>
      <p:ext uri="{BB962C8B-B14F-4D97-AF65-F5344CB8AC3E}">
        <p14:creationId xmlns:p14="http://schemas.microsoft.com/office/powerpoint/2010/main" val="159380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650081" y="342739"/>
            <a:ext cx="7836750"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dirty="0">
                <a:solidFill>
                  <a:srgbClr val="FFD966"/>
                </a:solidFill>
                <a:latin typeface="Arial" charset="0"/>
                <a:ea typeface="Arial" charset="0"/>
                <a:cs typeface="Arial" charset="0"/>
                <a:sym typeface="Cabin"/>
              </a:rPr>
              <a:t>Εφαρμογές Ιστού με Βάσεις Δεδομένων</a:t>
            </a:r>
            <a:endParaRPr lang="en" sz="4300" u="none" strike="noStrike" cap="none" dirty="0">
              <a:solidFill>
                <a:srgbClr val="FFD966"/>
              </a:solidFill>
              <a:latin typeface="Arial" charset="0"/>
              <a:ea typeface="Arial" charset="0"/>
              <a:cs typeface="Arial" charset="0"/>
              <a:sym typeface="Cabin"/>
            </a:endParaRPr>
          </a:p>
        </p:txBody>
      </p:sp>
      <p:sp>
        <p:nvSpPr>
          <p:cNvPr id="256" name="Shape 256"/>
          <p:cNvSpPr txBox="1">
            <a:spLocks noGrp="1"/>
          </p:cNvSpPr>
          <p:nvPr>
            <p:ph type="body" idx="1"/>
          </p:nvPr>
        </p:nvSpPr>
        <p:spPr>
          <a:xfrm>
            <a:off x="650081" y="1689460"/>
            <a:ext cx="7836750" cy="2982607"/>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Application Developer</a:t>
            </a:r>
            <a:r>
              <a:rPr lang="en" sz="2000" u="none" strike="noStrike" cap="none" dirty="0">
                <a:solidFill>
                  <a:schemeClr val="lt1"/>
                </a:solidFill>
                <a:latin typeface="Arial" charset="0"/>
                <a:ea typeface="Arial" charset="0"/>
                <a:cs typeface="Arial" charset="0"/>
                <a:sym typeface="Cabin"/>
              </a:rPr>
              <a:t> </a:t>
            </a:r>
            <a:r>
              <a:rPr lang="en" sz="2000" dirty="0">
                <a:solidFill>
                  <a:srgbClr val="FF00FF"/>
                </a:solidFill>
                <a:latin typeface="Arial" charset="0"/>
                <a:cs typeface="Arial" charset="0"/>
                <a:sym typeface="Cabin"/>
              </a:rPr>
              <a:t>–</a:t>
            </a:r>
            <a:r>
              <a:rPr lang="en" sz="2000" u="none" strike="noStrike" cap="none" dirty="0">
                <a:solidFill>
                  <a:schemeClr val="lt1"/>
                </a:solidFill>
                <a:latin typeface="Arial" charset="0"/>
                <a:ea typeface="Arial" charset="0"/>
                <a:cs typeface="Arial" charset="0"/>
                <a:sym typeface="Cabin"/>
              </a:rPr>
              <a:t> </a:t>
            </a:r>
            <a:r>
              <a:rPr lang="el-GR" sz="2000" dirty="0">
                <a:solidFill>
                  <a:srgbClr val="FF00FF"/>
                </a:solidFill>
                <a:latin typeface="Arial" charset="0"/>
                <a:cs typeface="Arial" charset="0"/>
                <a:sym typeface="Cabin"/>
              </a:rPr>
              <a:t>Προγραμματιστής</a:t>
            </a:r>
            <a:r>
              <a:rPr lang="el-GR" sz="2000" dirty="0">
                <a:solidFill>
                  <a:schemeClr val="lt1"/>
                </a:solidFill>
                <a:latin typeface="Arial" charset="0"/>
                <a:ea typeface="Arial" charset="0"/>
                <a:cs typeface="Arial" charset="0"/>
                <a:sym typeface="Cabin"/>
              </a:rPr>
              <a:t> </a:t>
            </a:r>
            <a:r>
              <a:rPr lang="el-GR" sz="2000" dirty="0">
                <a:solidFill>
                  <a:srgbClr val="FF00FF"/>
                </a:solidFill>
                <a:latin typeface="Arial" charset="0"/>
                <a:cs typeface="Arial" charset="0"/>
                <a:sym typeface="Cabin"/>
              </a:rPr>
              <a:t>Εφαρμογής</a:t>
            </a:r>
            <a:r>
              <a:rPr lang="el-GR" sz="2000" u="none" strike="noStrike" cap="none" dirty="0">
                <a:solidFill>
                  <a:schemeClr val="lt1"/>
                </a:solidFill>
                <a:latin typeface="Arial" charset="0"/>
                <a:ea typeface="Arial" charset="0"/>
                <a:cs typeface="Arial" charset="0"/>
                <a:sym typeface="Cabin"/>
              </a:rPr>
              <a:t> – Χτίζει τη λογική για την εφαρμογή, την εμφάνιση και την αίσθηση της εφαρμογής - παρακολουθεί την εφαρμογή για προβλήματα</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FFFF00"/>
                </a:solidFill>
                <a:latin typeface="Arial" charset="0"/>
                <a:ea typeface="Arial" charset="0"/>
                <a:cs typeface="Arial" charset="0"/>
                <a:sym typeface="Cabin"/>
              </a:rPr>
              <a:t>Database Administrator</a:t>
            </a:r>
            <a:r>
              <a:rPr lang="el-GR" sz="2000" u="none" strike="noStrike" cap="none" dirty="0">
                <a:solidFill>
                  <a:srgbClr val="FFFF00"/>
                </a:solidFill>
                <a:latin typeface="Arial" charset="0"/>
                <a:ea typeface="Arial" charset="0"/>
                <a:cs typeface="Arial" charset="0"/>
                <a:sym typeface="Cabin"/>
              </a:rPr>
              <a:t> – Διαχειριστής Βάσης Δεδομένων</a:t>
            </a:r>
            <a:r>
              <a:rPr lang="en" sz="2000" u="none" strike="noStrike" cap="none" dirty="0">
                <a:solidFill>
                  <a:srgbClr val="FFFF00"/>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 </a:t>
            </a:r>
            <a:r>
              <a:rPr lang="el-GR" sz="2000" u="none" strike="noStrike" cap="none" dirty="0">
                <a:solidFill>
                  <a:schemeClr val="lt1"/>
                </a:solidFill>
                <a:latin typeface="Arial" charset="0"/>
                <a:ea typeface="Arial" charset="0"/>
                <a:cs typeface="Arial" charset="0"/>
                <a:sym typeface="Cabin"/>
              </a:rPr>
              <a:t>Παρακολουθεί και προσαρμόζει τη βάση δεδομένων κατά την εκτέλεση του προγράμματος</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Συχνά και τα δύο άτομα συμμετέχουν στη δημιουργία του "μοντέλου Δεδομένων"</a:t>
            </a:r>
            <a:endParaRPr lang="en" sz="2000" b="0" i="0" u="none" strike="noStrike" cap="none" dirty="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Shape 262"/>
          <p:cNvSpPr txBox="1"/>
          <p:nvPr/>
        </p:nvSpPr>
        <p:spPr>
          <a:xfrm>
            <a:off x="6200775" y="856063"/>
            <a:ext cx="2500755" cy="1273961"/>
          </a:xfrm>
          <a:prstGeom prst="rect">
            <a:avLst/>
          </a:prstGeom>
          <a:noFill/>
          <a:ln w="1016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500" u="none" strike="noStrike" cap="none" dirty="0">
                <a:solidFill>
                  <a:schemeClr val="lt1"/>
                </a:solidFill>
                <a:latin typeface="Arial" charset="0"/>
                <a:ea typeface="Arial" charset="0"/>
                <a:cs typeface="Arial" charset="0"/>
                <a:sym typeface="Cabin"/>
              </a:rPr>
              <a:t>Βάση Δεδομένων Διακομιστής Δεδομένων </a:t>
            </a:r>
            <a:endParaRPr lang="en" sz="2500" u="none" strike="noStrike" cap="none" dirty="0">
              <a:solidFill>
                <a:schemeClr val="lt1"/>
              </a:solidFill>
              <a:latin typeface="Arial" charset="0"/>
              <a:ea typeface="Arial" charset="0"/>
              <a:cs typeface="Arial" charset="0"/>
              <a:sym typeface="Cabin"/>
            </a:endParaRPr>
          </a:p>
        </p:txBody>
      </p:sp>
      <p:sp>
        <p:nvSpPr>
          <p:cNvPr id="263" name="Shape 263"/>
          <p:cNvSpPr txBox="1"/>
          <p:nvPr/>
        </p:nvSpPr>
        <p:spPr>
          <a:xfrm>
            <a:off x="2443662" y="894100"/>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500" u="none" strike="noStrike" cap="none" dirty="0">
                <a:solidFill>
                  <a:schemeClr val="lt1"/>
                </a:solidFill>
                <a:latin typeface="Arial" charset="0"/>
                <a:ea typeface="Arial" charset="0"/>
                <a:cs typeface="Arial" charset="0"/>
                <a:sym typeface="Cabin"/>
              </a:rPr>
              <a:t>Λογισμικό Εφαρμογής</a:t>
            </a:r>
            <a:endParaRPr lang="en" sz="2500" u="none" strike="noStrike" cap="none" dirty="0">
              <a:solidFill>
                <a:schemeClr val="lt1"/>
              </a:solidFill>
              <a:latin typeface="Arial" charset="0"/>
              <a:ea typeface="Arial" charset="0"/>
              <a:cs typeface="Arial" charset="0"/>
              <a:sym typeface="Cabin"/>
            </a:endParaRPr>
          </a:p>
        </p:txBody>
      </p:sp>
      <p:sp>
        <p:nvSpPr>
          <p:cNvPr id="264" name="Shape 264"/>
          <p:cNvSpPr txBox="1"/>
          <p:nvPr/>
        </p:nvSpPr>
        <p:spPr>
          <a:xfrm>
            <a:off x="333376" y="1058406"/>
            <a:ext cx="1302986" cy="907199"/>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500" u="none" strike="noStrike" cap="none" dirty="0">
                <a:solidFill>
                  <a:schemeClr val="lt1"/>
                </a:solidFill>
                <a:latin typeface="Arial" charset="0"/>
                <a:ea typeface="Arial" charset="0"/>
                <a:cs typeface="Arial" charset="0"/>
                <a:sym typeface="Cabin"/>
              </a:rPr>
              <a:t>Τελικός Χρήστης</a:t>
            </a:r>
            <a:endParaRPr lang="en" sz="2500" u="none" strike="noStrike" cap="none" dirty="0">
              <a:solidFill>
                <a:schemeClr val="lt1"/>
              </a:solidFill>
              <a:latin typeface="Arial" charset="0"/>
              <a:ea typeface="Arial" charset="0"/>
              <a:cs typeface="Arial" charset="0"/>
              <a:sym typeface="Cabin"/>
            </a:endParaRPr>
          </a:p>
        </p:txBody>
      </p:sp>
      <p:sp>
        <p:nvSpPr>
          <p:cNvPr id="265" name="Shape 265"/>
          <p:cNvSpPr txBox="1"/>
          <p:nvPr/>
        </p:nvSpPr>
        <p:spPr>
          <a:xfrm>
            <a:off x="2268612" y="2704591"/>
            <a:ext cx="2543173"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500" u="none" strike="noStrike" cap="none" dirty="0">
                <a:solidFill>
                  <a:schemeClr val="lt1"/>
                </a:solidFill>
                <a:latin typeface="Arial" charset="0"/>
                <a:ea typeface="Arial" charset="0"/>
                <a:cs typeface="Arial" charset="0"/>
                <a:sym typeface="Cabin"/>
              </a:rPr>
              <a:t>Προγραμματιστής</a:t>
            </a:r>
            <a:endParaRPr lang="en" sz="2500" u="none" strike="noStrike" cap="none" dirty="0">
              <a:solidFill>
                <a:schemeClr val="lt1"/>
              </a:solidFill>
              <a:latin typeface="Arial" charset="0"/>
              <a:ea typeface="Arial" charset="0"/>
              <a:cs typeface="Arial" charset="0"/>
              <a:sym typeface="Cabin"/>
            </a:endParaRPr>
          </a:p>
        </p:txBody>
      </p:sp>
      <p:sp>
        <p:nvSpPr>
          <p:cNvPr id="266" name="Shape 266"/>
          <p:cNvSpPr txBox="1"/>
          <p:nvPr/>
        </p:nvSpPr>
        <p:spPr>
          <a:xfrm>
            <a:off x="4572000" y="3602889"/>
            <a:ext cx="1221581"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DBA</a:t>
            </a:r>
          </a:p>
        </p:txBody>
      </p:sp>
      <p:sp>
        <p:nvSpPr>
          <p:cNvPr id="267" name="Shape 267"/>
          <p:cNvSpPr txBox="1"/>
          <p:nvPr/>
        </p:nvSpPr>
        <p:spPr>
          <a:xfrm>
            <a:off x="6508456" y="3051513"/>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500" u="none" strike="noStrike" cap="none" dirty="0">
                <a:solidFill>
                  <a:schemeClr val="lt1"/>
                </a:solidFill>
                <a:latin typeface="Arial" charset="0"/>
                <a:ea typeface="Arial" charset="0"/>
                <a:cs typeface="Arial" charset="0"/>
                <a:sym typeface="Cabin"/>
              </a:rPr>
              <a:t>Εργαλεία Βάσης Δεδομένων</a:t>
            </a:r>
            <a:endParaRPr lang="en" sz="2500" u="none" strike="noStrike" cap="none" dirty="0">
              <a:solidFill>
                <a:schemeClr val="lt1"/>
              </a:solidFill>
              <a:latin typeface="Arial" charset="0"/>
              <a:ea typeface="Arial" charset="0"/>
              <a:cs typeface="Arial" charset="0"/>
              <a:sym typeface="Cabin"/>
            </a:endParaRPr>
          </a:p>
        </p:txBody>
      </p:sp>
      <p:sp>
        <p:nvSpPr>
          <p:cNvPr id="268" name="Shape 268"/>
          <p:cNvSpPr/>
          <p:nvPr/>
        </p:nvSpPr>
        <p:spPr>
          <a:xfrm>
            <a:off x="4688390" y="1058406"/>
            <a:ext cx="1436186" cy="842906"/>
          </a:xfrm>
          <a:prstGeom prst="leftRightArrow">
            <a:avLst>
              <a:gd name="adj1" fmla="val 42186"/>
              <a:gd name="adj2" fmla="val 1780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1500" u="none" strike="noStrike" cap="none" dirty="0">
                <a:solidFill>
                  <a:schemeClr val="lt1"/>
                </a:solidFill>
                <a:latin typeface="Arial" charset="0"/>
                <a:ea typeface="Arial" charset="0"/>
                <a:cs typeface="Arial" charset="0"/>
                <a:sym typeface="Cabin"/>
              </a:rPr>
              <a:t>SQL</a:t>
            </a:r>
          </a:p>
        </p:txBody>
      </p:sp>
      <p:sp>
        <p:nvSpPr>
          <p:cNvPr id="269" name="Shape 269"/>
          <p:cNvSpPr/>
          <p:nvPr/>
        </p:nvSpPr>
        <p:spPr>
          <a:xfrm rot="5400000">
            <a:off x="7158508" y="2029928"/>
            <a:ext cx="900111" cy="1128768"/>
          </a:xfrm>
          <a:prstGeom prst="leftRightArrow">
            <a:avLst>
              <a:gd name="adj1" fmla="val 60467"/>
              <a:gd name="adj2" fmla="val 19531"/>
            </a:avLst>
          </a:prstGeom>
          <a:blipFill rotWithShape="0">
            <a:blip r:embed="rId3">
              <a:alphaModFix/>
            </a:blip>
            <a:stretch>
              <a:fillRect t="-1" b="-1"/>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270" name="Shape 270"/>
          <p:cNvSpPr txBox="1"/>
          <p:nvPr/>
        </p:nvSpPr>
        <p:spPr>
          <a:xfrm>
            <a:off x="7343381" y="2415719"/>
            <a:ext cx="519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chemeClr val="lt1"/>
                </a:solidFill>
                <a:latin typeface="Arial" charset="0"/>
                <a:ea typeface="Arial" charset="0"/>
                <a:cs typeface="Arial" charset="0"/>
                <a:sym typeface="Cabin"/>
              </a:rPr>
              <a:t>SQL</a:t>
            </a:r>
          </a:p>
        </p:txBody>
      </p:sp>
      <p:cxnSp>
        <p:nvCxnSpPr>
          <p:cNvPr id="271" name="Shape 271"/>
          <p:cNvCxnSpPr>
            <a:cxnSpLocks/>
            <a:stCxn id="265" idx="0"/>
            <a:endCxn id="263" idx="2"/>
          </p:cNvCxnSpPr>
          <p:nvPr/>
        </p:nvCxnSpPr>
        <p:spPr>
          <a:xfrm flipV="1">
            <a:off x="3540199" y="2130024"/>
            <a:ext cx="0" cy="574567"/>
          </a:xfrm>
          <a:prstGeom prst="straightConnector1">
            <a:avLst/>
          </a:prstGeom>
          <a:noFill/>
          <a:ln w="63500" cap="rnd" cmpd="sng">
            <a:solidFill>
              <a:schemeClr val="lt1"/>
            </a:solidFill>
            <a:prstDash val="solid"/>
            <a:miter/>
            <a:headEnd type="stealth" w="med" len="med"/>
            <a:tailEnd type="stealth" w="med" len="med"/>
          </a:ln>
        </p:spPr>
      </p:cxnSp>
      <p:cxnSp>
        <p:nvCxnSpPr>
          <p:cNvPr id="272" name="Shape 272"/>
          <p:cNvCxnSpPr/>
          <p:nvPr/>
        </p:nvCxnSpPr>
        <p:spPr>
          <a:xfrm rot="10800000">
            <a:off x="1722178" y="1527215"/>
            <a:ext cx="631293" cy="0"/>
          </a:xfrm>
          <a:prstGeom prst="straightConnector1">
            <a:avLst/>
          </a:prstGeom>
          <a:noFill/>
          <a:ln w="63500" cap="rnd" cmpd="sng">
            <a:solidFill>
              <a:schemeClr val="lt1"/>
            </a:solidFill>
            <a:prstDash val="solid"/>
            <a:miter/>
            <a:headEnd type="stealth" w="med" len="med"/>
            <a:tailEnd type="stealth" w="med" len="med"/>
          </a:ln>
        </p:spPr>
      </p:cxnSp>
      <p:cxnSp>
        <p:nvCxnSpPr>
          <p:cNvPr id="273" name="Shape 273"/>
          <p:cNvCxnSpPr/>
          <p:nvPr/>
        </p:nvCxnSpPr>
        <p:spPr>
          <a:xfrm rot="10800000">
            <a:off x="5815498" y="3765888"/>
            <a:ext cx="630450" cy="0"/>
          </a:xfrm>
          <a:prstGeom prst="straightConnector1">
            <a:avLst/>
          </a:prstGeom>
          <a:noFill/>
          <a:ln w="63500" cap="rnd" cmpd="sng">
            <a:solidFill>
              <a:schemeClr val="lt1"/>
            </a:solidFill>
            <a:prstDash val="solid"/>
            <a:miter/>
            <a:headEnd type="stealth" w="med" len="med"/>
            <a:tailEnd type="stealth" w="med" len="med"/>
          </a:ln>
        </p:spPr>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4300" u="none" strike="noStrike" cap="none" dirty="0">
                <a:solidFill>
                  <a:srgbClr val="FFD966"/>
                </a:solidFill>
                <a:latin typeface="Arial" charset="0"/>
                <a:ea typeface="Arial" charset="0"/>
                <a:cs typeface="Arial" charset="0"/>
                <a:sym typeface="Cabin"/>
              </a:rPr>
              <a:t>Διαχειριστής Βάσης Δεδομένων </a:t>
            </a:r>
            <a:endParaRPr lang="en" sz="4300" u="none" strike="noStrike" cap="none" dirty="0">
              <a:solidFill>
                <a:srgbClr val="FFD966"/>
              </a:solidFill>
              <a:latin typeface="Arial" charset="0"/>
              <a:ea typeface="Arial" charset="0"/>
              <a:cs typeface="Arial" charset="0"/>
              <a:sym typeface="Cabin"/>
            </a:endParaRPr>
          </a:p>
        </p:txBody>
      </p:sp>
      <p:sp>
        <p:nvSpPr>
          <p:cNvPr id="279" name="Shape 279"/>
          <p:cNvSpPr txBox="1"/>
          <p:nvPr/>
        </p:nvSpPr>
        <p:spPr>
          <a:xfrm>
            <a:off x="1749341" y="4339855"/>
            <a:ext cx="6157200"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http://en.wikipedia.org/wiki/Database_administrator</a:t>
            </a:r>
          </a:p>
        </p:txBody>
      </p:sp>
      <p:sp>
        <p:nvSpPr>
          <p:cNvPr id="280" name="Shape 280"/>
          <p:cNvSpPr txBox="1"/>
          <p:nvPr/>
        </p:nvSpPr>
        <p:spPr>
          <a:xfrm>
            <a:off x="733116" y="1400175"/>
            <a:ext cx="7677768" cy="276463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2000" u="none" strike="noStrike" cap="none" dirty="0">
                <a:solidFill>
                  <a:srgbClr val="00FF00"/>
                </a:solidFill>
                <a:latin typeface="Arial" charset="0"/>
                <a:ea typeface="Arial" charset="0"/>
                <a:cs typeface="Arial" charset="0"/>
                <a:sym typeface="Cabin"/>
              </a:rPr>
              <a:t>Ο διαχειριστής βάσ</a:t>
            </a:r>
            <a:r>
              <a:rPr lang="el-GR" sz="2000" dirty="0">
                <a:solidFill>
                  <a:srgbClr val="00FF00"/>
                </a:solidFill>
                <a:latin typeface="Arial" charset="0"/>
                <a:ea typeface="Arial" charset="0"/>
                <a:cs typeface="Arial" charset="0"/>
                <a:sym typeface="Cabin"/>
              </a:rPr>
              <a:t>η</a:t>
            </a:r>
            <a:r>
              <a:rPr lang="el-GR" sz="2000" u="none" strike="noStrike" cap="none" dirty="0">
                <a:solidFill>
                  <a:srgbClr val="00FF00"/>
                </a:solidFill>
                <a:latin typeface="Arial" charset="0"/>
                <a:ea typeface="Arial" charset="0"/>
                <a:cs typeface="Arial" charset="0"/>
                <a:sym typeface="Cabin"/>
              </a:rPr>
              <a:t>ς δεδομένων (DBA) είναι ένα άτομο υπεύθυνο για το σχεδιασμό, την εφαρμογή, τη συντήρηση και την επισκευή της βάσης δεδομένων ενός οργανισμού. Ο ρόλος περιλαμβάνει την ανάπτυξη και το σχεδιασμό στρατηγικών βάσεων δεδομένων, την παρακολούθηση και τη βελτίωση της απόδοσης και της ικανότητας της βάσης δεδομένων και τον προγραμματισμό για μελλοντικές απαιτήσεις επέκτασης. Μπορούν επίσης να σχεδιάσουν, να συντονίσουν και να εφαρμόσουν μέτρα ασφαλείας για τη διαφύλαξη της βάσης δεδομένων</a:t>
            </a:r>
            <a:r>
              <a:rPr lang="en" sz="2000" u="none" strike="noStrike" cap="none" dirty="0">
                <a:solidFill>
                  <a:srgbClr val="00FF00"/>
                </a:solidFill>
                <a:latin typeface="Arial" charset="0"/>
                <a:ea typeface="Arial" charset="0"/>
                <a:cs typeface="Arial" charset="0"/>
                <a:sym typeface="Cabin"/>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Μοντέλο Βάσης Δεδομένων</a:t>
            </a:r>
            <a:endParaRPr lang="en" sz="4300" u="none" strike="noStrike" cap="none" dirty="0">
              <a:solidFill>
                <a:srgbClr val="FFD966"/>
              </a:solidFill>
              <a:latin typeface="Arial" charset="0"/>
              <a:ea typeface="Arial" charset="0"/>
              <a:cs typeface="Arial" charset="0"/>
              <a:sym typeface="Cabin"/>
            </a:endParaRPr>
          </a:p>
        </p:txBody>
      </p:sp>
      <p:sp>
        <p:nvSpPr>
          <p:cNvPr id="310" name="Shape 310"/>
          <p:cNvSpPr txBox="1"/>
          <p:nvPr/>
        </p:nvSpPr>
        <p:spPr>
          <a:xfrm>
            <a:off x="1893720" y="4336091"/>
            <a:ext cx="5537528"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http://en.wikipedia.org/wiki/Database_model</a:t>
            </a:r>
          </a:p>
        </p:txBody>
      </p:sp>
      <p:sp>
        <p:nvSpPr>
          <p:cNvPr id="311" name="Shape 311"/>
          <p:cNvSpPr txBox="1"/>
          <p:nvPr/>
        </p:nvSpPr>
        <p:spPr>
          <a:xfrm>
            <a:off x="1284089" y="1489471"/>
            <a:ext cx="6565049" cy="255740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100" u="none" strike="noStrike" cap="none" dirty="0">
                <a:solidFill>
                  <a:schemeClr val="lt1"/>
                </a:solidFill>
                <a:latin typeface="Arial" charset="0"/>
                <a:ea typeface="Arial" charset="0"/>
                <a:cs typeface="Arial" charset="0"/>
                <a:sym typeface="Cabin"/>
              </a:rPr>
              <a:t>Ένα </a:t>
            </a:r>
            <a:r>
              <a:rPr lang="el-GR" sz="2100" dirty="0">
                <a:solidFill>
                  <a:srgbClr val="00FF00"/>
                </a:solidFill>
                <a:latin typeface="Arial" charset="0"/>
                <a:cs typeface="Arial" charset="0"/>
                <a:sym typeface="Cabin"/>
              </a:rPr>
              <a:t>μοντέλο</a:t>
            </a:r>
            <a:r>
              <a:rPr lang="el-GR" sz="2100" u="none" strike="noStrike" cap="none" dirty="0">
                <a:solidFill>
                  <a:schemeClr val="lt1"/>
                </a:solidFill>
                <a:latin typeface="Arial" charset="0"/>
                <a:ea typeface="Arial" charset="0"/>
                <a:cs typeface="Arial" charset="0"/>
                <a:sym typeface="Cabin"/>
              </a:rPr>
              <a:t> </a:t>
            </a:r>
            <a:r>
              <a:rPr lang="el-GR" sz="2100" dirty="0">
                <a:solidFill>
                  <a:srgbClr val="00FF00"/>
                </a:solidFill>
                <a:latin typeface="Arial" charset="0"/>
                <a:cs typeface="Arial" charset="0"/>
                <a:sym typeface="Cabin"/>
              </a:rPr>
              <a:t>βάσης</a:t>
            </a:r>
            <a:r>
              <a:rPr lang="el-GR" sz="2100" u="none" strike="noStrike" cap="none" dirty="0">
                <a:solidFill>
                  <a:schemeClr val="lt1"/>
                </a:solidFill>
                <a:latin typeface="Arial" charset="0"/>
                <a:ea typeface="Arial" charset="0"/>
                <a:cs typeface="Arial" charset="0"/>
                <a:sym typeface="Cabin"/>
              </a:rPr>
              <a:t> </a:t>
            </a:r>
            <a:r>
              <a:rPr lang="el-GR" sz="2100" dirty="0">
                <a:solidFill>
                  <a:srgbClr val="00FF00"/>
                </a:solidFill>
                <a:latin typeface="Arial" charset="0"/>
                <a:cs typeface="Arial" charset="0"/>
                <a:sym typeface="Cabin"/>
              </a:rPr>
              <a:t>δεδομένων</a:t>
            </a:r>
            <a:r>
              <a:rPr lang="el-GR" sz="2100" u="none" strike="noStrike" cap="none" dirty="0">
                <a:solidFill>
                  <a:schemeClr val="lt1"/>
                </a:solidFill>
                <a:latin typeface="Arial" charset="0"/>
                <a:ea typeface="Arial" charset="0"/>
                <a:cs typeface="Arial" charset="0"/>
                <a:sym typeface="Cabin"/>
              </a:rPr>
              <a:t> ή </a:t>
            </a:r>
            <a:r>
              <a:rPr lang="el-GR" sz="2100" dirty="0">
                <a:solidFill>
                  <a:srgbClr val="00FF00"/>
                </a:solidFill>
                <a:latin typeface="Arial" charset="0"/>
                <a:cs typeface="Arial" charset="0"/>
                <a:sym typeface="Cabin"/>
              </a:rPr>
              <a:t>σχήμα</a:t>
            </a:r>
            <a:r>
              <a:rPr lang="el-GR" sz="2100" u="none" strike="noStrike" cap="none" dirty="0">
                <a:solidFill>
                  <a:schemeClr val="lt1"/>
                </a:solidFill>
                <a:latin typeface="Arial" charset="0"/>
                <a:ea typeface="Arial" charset="0"/>
                <a:cs typeface="Arial" charset="0"/>
                <a:sym typeface="Cabin"/>
              </a:rPr>
              <a:t> </a:t>
            </a:r>
            <a:r>
              <a:rPr lang="el-GR" sz="2100" dirty="0">
                <a:solidFill>
                  <a:srgbClr val="00FF00"/>
                </a:solidFill>
                <a:latin typeface="Arial" charset="0"/>
                <a:cs typeface="Arial" charset="0"/>
                <a:sym typeface="Cabin"/>
              </a:rPr>
              <a:t>βάσης</a:t>
            </a:r>
            <a:r>
              <a:rPr lang="el-GR" sz="2100" u="none" strike="noStrike" cap="none" dirty="0">
                <a:solidFill>
                  <a:schemeClr val="lt1"/>
                </a:solidFill>
                <a:latin typeface="Arial" charset="0"/>
                <a:ea typeface="Arial" charset="0"/>
                <a:cs typeface="Arial" charset="0"/>
                <a:sym typeface="Cabin"/>
              </a:rPr>
              <a:t> </a:t>
            </a:r>
            <a:r>
              <a:rPr lang="el-GR" sz="2100" dirty="0">
                <a:solidFill>
                  <a:srgbClr val="00FF00"/>
                </a:solidFill>
                <a:latin typeface="Arial" charset="0"/>
                <a:cs typeface="Arial" charset="0"/>
                <a:sym typeface="Cabin"/>
              </a:rPr>
              <a:t>δεδομένων</a:t>
            </a:r>
            <a:r>
              <a:rPr lang="el-GR" sz="2100" u="none" strike="noStrike" cap="none" dirty="0">
                <a:solidFill>
                  <a:schemeClr val="lt1"/>
                </a:solidFill>
                <a:latin typeface="Arial" charset="0"/>
                <a:ea typeface="Arial" charset="0"/>
                <a:cs typeface="Arial" charset="0"/>
                <a:sym typeface="Cabin"/>
              </a:rPr>
              <a:t> είναι η </a:t>
            </a:r>
            <a:r>
              <a:rPr lang="el-GR" sz="2100" dirty="0">
                <a:solidFill>
                  <a:srgbClr val="FF00FF"/>
                </a:solidFill>
                <a:latin typeface="Arial" charset="0"/>
                <a:cs typeface="Arial" charset="0"/>
                <a:sym typeface="Cabin"/>
              </a:rPr>
              <a:t>δομή</a:t>
            </a:r>
            <a:r>
              <a:rPr lang="el-GR" sz="2100" u="none" strike="noStrike" cap="none" dirty="0">
                <a:solidFill>
                  <a:schemeClr val="lt1"/>
                </a:solidFill>
                <a:latin typeface="Arial" charset="0"/>
                <a:ea typeface="Arial" charset="0"/>
                <a:cs typeface="Arial" charset="0"/>
                <a:sym typeface="Cabin"/>
              </a:rPr>
              <a:t> </a:t>
            </a:r>
            <a:r>
              <a:rPr lang="el-GR" sz="2100" dirty="0">
                <a:solidFill>
                  <a:srgbClr val="FF00FF"/>
                </a:solidFill>
                <a:latin typeface="Arial" charset="0"/>
                <a:cs typeface="Arial" charset="0"/>
                <a:sym typeface="Cabin"/>
              </a:rPr>
              <a:t>ή η μορφή μιας βάσης δεδομένων</a:t>
            </a:r>
            <a:r>
              <a:rPr lang="el-GR" sz="2100" u="none" strike="noStrike" cap="none" dirty="0">
                <a:solidFill>
                  <a:schemeClr val="lt1"/>
                </a:solidFill>
                <a:latin typeface="Arial" charset="0"/>
                <a:ea typeface="Arial" charset="0"/>
                <a:cs typeface="Arial" charset="0"/>
                <a:sym typeface="Cabin"/>
              </a:rPr>
              <a:t>, που περιγράφεται σε επίσημη γλώσσα που υποστηρίζεται από το σύστημα διαχείρισης βάσεων δεδομένων. Με άλλα λόγια, ένα «μοντέλο βάσης δεδομένων» είναι η εφαρμογή ενός μοντέλου δεδομένων όταν χρησιμοποιείται σε συνδυασμό με ένα σύστημα διαχείρισης βάσης δεδομένων</a:t>
            </a:r>
            <a:r>
              <a:rPr lang="en" sz="2100" u="none" strike="noStrike" cap="none" dirty="0">
                <a:solidFill>
                  <a:schemeClr val="lt1"/>
                </a:solidFill>
                <a:latin typeface="Arial" charset="0"/>
                <a:ea typeface="Arial" charset="0"/>
                <a:cs typeface="Arial" charset="0"/>
                <a:sym typeface="Cabin"/>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Συνήθη Συστήματα Βάσεων Δεδομένων</a:t>
            </a:r>
            <a:endParaRPr lang="en" sz="4300" u="none" strike="noStrike" cap="none" dirty="0">
              <a:solidFill>
                <a:srgbClr val="FFD966"/>
              </a:solidFill>
              <a:latin typeface="Arial" charset="0"/>
              <a:ea typeface="Arial" charset="0"/>
              <a:cs typeface="Arial" charset="0"/>
              <a:sym typeface="Cabin"/>
            </a:endParaRPr>
          </a:p>
        </p:txBody>
      </p:sp>
      <p:sp>
        <p:nvSpPr>
          <p:cNvPr id="317" name="Shape 317"/>
          <p:cNvSpPr txBox="1">
            <a:spLocks noGrp="1"/>
          </p:cNvSpPr>
          <p:nvPr>
            <p:ph type="body" idx="1"/>
          </p:nvPr>
        </p:nvSpPr>
        <p:spPr>
          <a:xfrm>
            <a:off x="319637" y="1693229"/>
            <a:ext cx="8504727" cy="2980287"/>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Τρία σημαντικά Συστήματα Διαχείρισης Βάσεων Δεδομένων σε ευρεία χρήση</a:t>
            </a:r>
            <a:endParaRPr lang="en" sz="2000" u="none" strike="noStrike" cap="none" dirty="0">
              <a:solidFill>
                <a:schemeClr val="lt1"/>
              </a:solidFill>
              <a:latin typeface="Arial" charset="0"/>
              <a:ea typeface="Arial" charset="0"/>
              <a:cs typeface="Arial" charset="0"/>
              <a:sym typeface="Cabin"/>
            </a:endParaRPr>
          </a:p>
          <a:p>
            <a:pPr marL="1343025" marR="0" lvl="1" indent="-1076325" algn="l" rtl="0">
              <a:lnSpc>
                <a:spcPct val="100000"/>
              </a:lnSpc>
              <a:spcBef>
                <a:spcPts val="600"/>
              </a:spcBef>
              <a:spcAft>
                <a:spcPts val="0"/>
              </a:spcAft>
              <a:buClr>
                <a:schemeClr val="lt1"/>
              </a:buClr>
              <a:buSzPct val="100000"/>
              <a:buNone/>
            </a:pPr>
            <a:r>
              <a:rPr lang="en-US" sz="2000" u="none" strike="noStrike" cap="none" dirty="0">
                <a:solidFill>
                  <a:srgbClr val="00FF00"/>
                </a:solidFill>
                <a:latin typeface="Arial" charset="0"/>
                <a:ea typeface="Arial" charset="0"/>
                <a:cs typeface="Arial" charset="0"/>
                <a:sym typeface="Cabin"/>
              </a:rPr>
              <a:t>-  </a:t>
            </a:r>
            <a:r>
              <a:rPr lang="en" sz="2000" u="none" strike="noStrike" cap="none" dirty="0">
                <a:solidFill>
                  <a:srgbClr val="00FF00"/>
                </a:solidFill>
                <a:latin typeface="Arial" charset="0"/>
                <a:ea typeface="Arial" charset="0"/>
                <a:cs typeface="Arial" charset="0"/>
                <a:sym typeface="Cabin"/>
              </a:rPr>
              <a:t>Oracle</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a:solidFill>
                  <a:schemeClr val="lt1"/>
                </a:solidFill>
                <a:latin typeface="Arial" charset="0"/>
                <a:ea typeface="Arial" charset="0"/>
                <a:cs typeface="Arial" charset="0"/>
                <a:sym typeface="Cabin"/>
              </a:rPr>
              <a:t>Μεγάλη, εμπορική, επιχειρησιακής κλίμακας, πολύ προσαρμόσιμη</a:t>
            </a:r>
            <a:endParaRPr lang="en" sz="2000" u="none" strike="noStrike" cap="none" dirty="0">
              <a:solidFill>
                <a:schemeClr val="lt1"/>
              </a:solidFill>
              <a:latin typeface="Arial" charset="0"/>
              <a:ea typeface="Arial" charset="0"/>
              <a:cs typeface="Arial" charset="0"/>
              <a:sym typeface="Cabin"/>
            </a:endParaRPr>
          </a:p>
          <a:p>
            <a:pPr marL="1343025" marR="0" lvl="1" indent="-1076325" algn="l" rtl="0">
              <a:lnSpc>
                <a:spcPct val="100000"/>
              </a:lnSpc>
              <a:spcBef>
                <a:spcPts val="600"/>
              </a:spcBef>
              <a:spcAft>
                <a:spcPts val="0"/>
              </a:spcAft>
              <a:buClr>
                <a:schemeClr val="lt1"/>
              </a:buClr>
              <a:buSzPct val="100000"/>
              <a:buNone/>
            </a:pPr>
            <a:r>
              <a:rPr lang="en-US" sz="2000" u="none" strike="noStrike" cap="none" dirty="0" err="1">
                <a:solidFill>
                  <a:srgbClr val="00FF00"/>
                </a:solidFill>
                <a:latin typeface="Arial" charset="0"/>
                <a:ea typeface="Arial" charset="0"/>
                <a:cs typeface="Arial" charset="0"/>
                <a:sym typeface="Cabin"/>
              </a:rPr>
              <a:t>-  </a:t>
            </a:r>
            <a:r>
              <a:rPr lang="en" sz="2000" u="none" strike="noStrike" cap="none" dirty="0">
                <a:solidFill>
                  <a:srgbClr val="00FF00"/>
                </a:solidFill>
                <a:latin typeface="Arial" charset="0"/>
                <a:ea typeface="Arial" charset="0"/>
                <a:cs typeface="Arial" charset="0"/>
                <a:sym typeface="Cabin"/>
              </a:rPr>
              <a:t>MySql</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a:solidFill>
                  <a:schemeClr val="lt1"/>
                </a:solidFill>
                <a:latin typeface="Arial" charset="0"/>
                <a:ea typeface="Arial" charset="0"/>
                <a:cs typeface="Arial" charset="0"/>
                <a:sym typeface="Cabin"/>
              </a:rPr>
              <a:t>Απλούστερη αλλά πολύ γρήγορη και επεκτάσιμη - εμπορική ανοιχτού κώδικα</a:t>
            </a:r>
            <a:endParaRPr lang="en" sz="2000" u="none" strike="noStrike" cap="none" dirty="0">
              <a:solidFill>
                <a:schemeClr val="lt1"/>
              </a:solidFill>
              <a:latin typeface="Arial" charset="0"/>
              <a:ea typeface="Arial" charset="0"/>
              <a:cs typeface="Arial" charset="0"/>
              <a:sym typeface="Cabin"/>
            </a:endParaRPr>
          </a:p>
          <a:p>
            <a:pPr marL="1343025" marR="0" lvl="1" indent="-1076325" algn="l" rtl="0">
              <a:lnSpc>
                <a:spcPct val="100000"/>
              </a:lnSpc>
              <a:spcBef>
                <a:spcPts val="600"/>
              </a:spcBef>
              <a:spcAft>
                <a:spcPts val="0"/>
              </a:spcAft>
              <a:buClr>
                <a:schemeClr val="lt1"/>
              </a:buClr>
              <a:buSzPct val="100000"/>
              <a:buNone/>
            </a:pPr>
            <a:r>
              <a:rPr lang="en-US" sz="2000" u="none" strike="noStrike" cap="none" dirty="0" err="1">
                <a:solidFill>
                  <a:srgbClr val="00FF00"/>
                </a:solidFill>
                <a:latin typeface="Arial" charset="0"/>
                <a:ea typeface="Arial" charset="0"/>
                <a:cs typeface="Arial" charset="0"/>
                <a:sym typeface="Cabin"/>
              </a:rPr>
              <a:t>-  </a:t>
            </a:r>
            <a:r>
              <a:rPr lang="en" sz="2000" u="none" strike="noStrike" cap="none" dirty="0">
                <a:solidFill>
                  <a:srgbClr val="00FF00"/>
                </a:solidFill>
                <a:latin typeface="Arial" charset="0"/>
                <a:ea typeface="Arial" charset="0"/>
                <a:cs typeface="Arial" charset="0"/>
                <a:sym typeface="Cabin"/>
              </a:rPr>
              <a:t>SqlServer</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a:solidFill>
                  <a:schemeClr val="lt1"/>
                </a:solidFill>
                <a:latin typeface="Arial" charset="0"/>
                <a:ea typeface="Arial" charset="0"/>
                <a:cs typeface="Arial" charset="0"/>
                <a:sym typeface="Cabin"/>
              </a:rPr>
              <a:t>Πολύ ωραία - από τη Microsoft (επίσης Access)</a:t>
            </a:r>
            <a:endParaRPr lang="en" sz="2000" u="none" strike="noStrike" cap="none" dirty="0">
              <a:solidFill>
                <a:schemeClr val="lt1"/>
              </a:solidFill>
              <a:latin typeface="Arial" charset="0"/>
              <a:ea typeface="Arial" charset="0"/>
              <a:cs typeface="Arial" charset="0"/>
              <a:sym typeface="Cabin"/>
            </a:endParaRPr>
          </a:p>
          <a:p>
            <a:pPr marL="266700" marR="0" lvl="0" indent="-266700" algn="l" rtl="0">
              <a:lnSpc>
                <a:spcPct val="100000"/>
              </a:lnSpc>
              <a:spcBef>
                <a:spcPts val="60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Πολλά άλλα μικρότερα έργα, δωρεάν και ανοιχτού κώδικα</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6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HSQL, </a:t>
            </a:r>
            <a:r>
              <a:rPr lang="en" sz="2000" u="none" strike="noStrike" cap="none" dirty="0">
                <a:solidFill>
                  <a:srgbClr val="00FF00"/>
                </a:solidFill>
                <a:latin typeface="Arial" charset="0"/>
                <a:ea typeface="Arial" charset="0"/>
                <a:cs typeface="Arial" charset="0"/>
                <a:sym typeface="Cabin"/>
              </a:rPr>
              <a:t>SQLite</a:t>
            </a:r>
            <a:r>
              <a:rPr lang="en" sz="2000" u="none" strike="noStrike" cap="none" dirty="0">
                <a:solidFill>
                  <a:schemeClr val="lt1"/>
                </a:solidFill>
                <a:latin typeface="Arial" charset="0"/>
                <a:ea typeface="Arial" charset="0"/>
                <a:cs typeface="Arial" charset="0"/>
                <a:sym typeface="Cabin"/>
              </a:rPr>
              <a:t>, Postgres,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746493" y="265686"/>
            <a:ext cx="7836750"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4300" u="none" strike="noStrike" cap="none" dirty="0">
                <a:solidFill>
                  <a:srgbClr val="FFD966"/>
                </a:solidFill>
                <a:latin typeface="Arial" charset="0"/>
                <a:ea typeface="Arial" charset="0"/>
                <a:cs typeface="Arial" charset="0"/>
                <a:sym typeface="Cabin"/>
              </a:rPr>
              <a:t>SQLite </a:t>
            </a:r>
            <a:r>
              <a:rPr lang="el-GR" sz="4300" u="none" strike="noStrike" cap="none" dirty="0">
                <a:solidFill>
                  <a:srgbClr val="FFD966"/>
                </a:solidFill>
                <a:latin typeface="Arial" charset="0"/>
                <a:ea typeface="Arial" charset="0"/>
                <a:cs typeface="Arial" charset="0"/>
                <a:sym typeface="Cabin"/>
              </a:rPr>
              <a:t>βρίσκεται σε Πολλά Λογισμικά</a:t>
            </a:r>
            <a:r>
              <a:rPr lang="en" sz="4300" u="none" strike="noStrike" cap="none" dirty="0">
                <a:solidFill>
                  <a:srgbClr val="FFD966"/>
                </a:solidFill>
                <a:latin typeface="Arial" charset="0"/>
                <a:ea typeface="Arial" charset="0"/>
                <a:cs typeface="Arial" charset="0"/>
                <a:sym typeface="Cabin"/>
              </a:rPr>
              <a:t>...</a:t>
            </a:r>
          </a:p>
        </p:txBody>
      </p:sp>
      <p:sp>
        <p:nvSpPr>
          <p:cNvPr id="323" name="Shape 323"/>
          <p:cNvSpPr txBox="1"/>
          <p:nvPr/>
        </p:nvSpPr>
        <p:spPr>
          <a:xfrm>
            <a:off x="4950618" y="4575542"/>
            <a:ext cx="4032336"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http://www.sqlite.org/famous.html</a:t>
            </a:r>
          </a:p>
        </p:txBody>
      </p:sp>
      <p:pic>
        <p:nvPicPr>
          <p:cNvPr id="324" name="Shape 324"/>
          <p:cNvPicPr preferRelativeResize="0"/>
          <p:nvPr/>
        </p:nvPicPr>
        <p:blipFill rotWithShape="1">
          <a:blip r:embed="rId4">
            <a:alphaModFix/>
          </a:blip>
          <a:srcRect/>
          <a:stretch/>
        </p:blipFill>
        <p:spPr>
          <a:xfrm>
            <a:off x="7200900" y="2749433"/>
            <a:ext cx="1535906" cy="685799"/>
          </a:xfrm>
          <a:prstGeom prst="rect">
            <a:avLst/>
          </a:prstGeom>
          <a:noFill/>
          <a:ln>
            <a:noFill/>
          </a:ln>
        </p:spPr>
      </p:pic>
      <p:pic>
        <p:nvPicPr>
          <p:cNvPr id="325" name="Shape 325"/>
          <p:cNvPicPr preferRelativeResize="0"/>
          <p:nvPr/>
        </p:nvPicPr>
        <p:blipFill rotWithShape="1">
          <a:blip r:embed="rId5">
            <a:alphaModFix/>
          </a:blip>
          <a:srcRect/>
          <a:stretch/>
        </p:blipFill>
        <p:spPr>
          <a:xfrm>
            <a:off x="385762" y="4206758"/>
            <a:ext cx="1535906" cy="214312"/>
          </a:xfrm>
          <a:prstGeom prst="rect">
            <a:avLst/>
          </a:prstGeom>
          <a:noFill/>
          <a:ln>
            <a:noFill/>
          </a:ln>
        </p:spPr>
      </p:pic>
      <p:pic>
        <p:nvPicPr>
          <p:cNvPr id="326" name="Shape 326"/>
          <p:cNvPicPr preferRelativeResize="0"/>
          <p:nvPr/>
        </p:nvPicPr>
        <p:blipFill rotWithShape="1">
          <a:blip r:embed="rId6">
            <a:alphaModFix/>
          </a:blip>
          <a:srcRect/>
          <a:stretch/>
        </p:blipFill>
        <p:spPr>
          <a:xfrm>
            <a:off x="1764506" y="1450743"/>
            <a:ext cx="1535906" cy="457199"/>
          </a:xfrm>
          <a:prstGeom prst="rect">
            <a:avLst/>
          </a:prstGeom>
          <a:noFill/>
          <a:ln>
            <a:noFill/>
          </a:ln>
        </p:spPr>
      </p:pic>
      <p:pic>
        <p:nvPicPr>
          <p:cNvPr id="327" name="Shape 327"/>
          <p:cNvPicPr preferRelativeResize="0"/>
          <p:nvPr/>
        </p:nvPicPr>
        <p:blipFill rotWithShape="1">
          <a:blip r:embed="rId7">
            <a:alphaModFix/>
          </a:blip>
          <a:srcRect/>
          <a:stretch/>
        </p:blipFill>
        <p:spPr>
          <a:xfrm>
            <a:off x="4950618" y="3578108"/>
            <a:ext cx="1535906" cy="428625"/>
          </a:xfrm>
          <a:prstGeom prst="rect">
            <a:avLst/>
          </a:prstGeom>
          <a:noFill/>
          <a:ln>
            <a:noFill/>
          </a:ln>
        </p:spPr>
      </p:pic>
      <p:pic>
        <p:nvPicPr>
          <p:cNvPr id="328" name="Shape 328"/>
          <p:cNvPicPr preferRelativeResize="0"/>
          <p:nvPr/>
        </p:nvPicPr>
        <p:blipFill rotWithShape="1">
          <a:blip r:embed="rId8">
            <a:alphaModFix/>
          </a:blip>
          <a:srcRect/>
          <a:stretch/>
        </p:blipFill>
        <p:spPr>
          <a:xfrm>
            <a:off x="228600" y="2163646"/>
            <a:ext cx="1535906" cy="471486"/>
          </a:xfrm>
          <a:prstGeom prst="rect">
            <a:avLst/>
          </a:prstGeom>
          <a:noFill/>
          <a:ln>
            <a:noFill/>
          </a:ln>
        </p:spPr>
      </p:pic>
      <p:pic>
        <p:nvPicPr>
          <p:cNvPr id="329" name="Shape 329"/>
          <p:cNvPicPr preferRelativeResize="0"/>
          <p:nvPr/>
        </p:nvPicPr>
        <p:blipFill rotWithShape="1">
          <a:blip r:embed="rId9">
            <a:alphaModFix/>
          </a:blip>
          <a:srcRect/>
          <a:stretch/>
        </p:blipFill>
        <p:spPr>
          <a:xfrm>
            <a:off x="3128962" y="2077921"/>
            <a:ext cx="1535906" cy="642937"/>
          </a:xfrm>
          <a:prstGeom prst="rect">
            <a:avLst/>
          </a:prstGeom>
          <a:noFill/>
          <a:ln>
            <a:noFill/>
          </a:ln>
        </p:spPr>
      </p:pic>
      <p:pic>
        <p:nvPicPr>
          <p:cNvPr id="330" name="Shape 330"/>
          <p:cNvPicPr preferRelativeResize="0"/>
          <p:nvPr/>
        </p:nvPicPr>
        <p:blipFill rotWithShape="1">
          <a:blip r:embed="rId10">
            <a:alphaModFix/>
          </a:blip>
          <a:srcRect/>
          <a:stretch/>
        </p:blipFill>
        <p:spPr>
          <a:xfrm>
            <a:off x="707231" y="2806583"/>
            <a:ext cx="1535906" cy="285750"/>
          </a:xfrm>
          <a:prstGeom prst="rect">
            <a:avLst/>
          </a:prstGeom>
          <a:noFill/>
          <a:ln>
            <a:noFill/>
          </a:ln>
        </p:spPr>
      </p:pic>
      <p:pic>
        <p:nvPicPr>
          <p:cNvPr id="331" name="Shape 331"/>
          <p:cNvPicPr preferRelativeResize="0"/>
          <p:nvPr/>
        </p:nvPicPr>
        <p:blipFill rotWithShape="1">
          <a:blip r:embed="rId11">
            <a:alphaModFix/>
          </a:blip>
          <a:srcRect/>
          <a:stretch/>
        </p:blipFill>
        <p:spPr>
          <a:xfrm>
            <a:off x="4204096" y="1520708"/>
            <a:ext cx="1535906" cy="378618"/>
          </a:xfrm>
          <a:prstGeom prst="rect">
            <a:avLst/>
          </a:prstGeom>
          <a:noFill/>
          <a:ln>
            <a:noFill/>
          </a:ln>
        </p:spPr>
      </p:pic>
      <p:pic>
        <p:nvPicPr>
          <p:cNvPr id="332" name="Shape 332"/>
          <p:cNvPicPr preferRelativeResize="0"/>
          <p:nvPr/>
        </p:nvPicPr>
        <p:blipFill rotWithShape="1">
          <a:blip r:embed="rId12">
            <a:alphaModFix/>
          </a:blip>
          <a:srcRect/>
          <a:stretch/>
        </p:blipFill>
        <p:spPr>
          <a:xfrm>
            <a:off x="3021806" y="3085190"/>
            <a:ext cx="1535906" cy="635793"/>
          </a:xfrm>
          <a:prstGeom prst="rect">
            <a:avLst/>
          </a:prstGeom>
          <a:noFill/>
          <a:ln>
            <a:noFill/>
          </a:ln>
        </p:spPr>
      </p:pic>
      <p:pic>
        <p:nvPicPr>
          <p:cNvPr id="333" name="Shape 333"/>
          <p:cNvPicPr preferRelativeResize="0"/>
          <p:nvPr/>
        </p:nvPicPr>
        <p:blipFill rotWithShape="1">
          <a:blip r:embed="rId13">
            <a:alphaModFix/>
          </a:blip>
          <a:srcRect/>
          <a:stretch/>
        </p:blipFill>
        <p:spPr>
          <a:xfrm>
            <a:off x="1185862" y="3328077"/>
            <a:ext cx="1535906" cy="535780"/>
          </a:xfrm>
          <a:prstGeom prst="rect">
            <a:avLst/>
          </a:prstGeom>
          <a:noFill/>
          <a:ln>
            <a:noFill/>
          </a:ln>
        </p:spPr>
      </p:pic>
      <p:pic>
        <p:nvPicPr>
          <p:cNvPr id="334" name="Shape 334"/>
          <p:cNvPicPr preferRelativeResize="0"/>
          <p:nvPr/>
        </p:nvPicPr>
        <p:blipFill rotWithShape="1">
          <a:blip r:embed="rId14">
            <a:alphaModFix/>
          </a:blip>
          <a:srcRect/>
          <a:stretch/>
        </p:blipFill>
        <p:spPr>
          <a:xfrm>
            <a:off x="5179218" y="2563696"/>
            <a:ext cx="1535906" cy="542924"/>
          </a:xfrm>
          <a:prstGeom prst="rect">
            <a:avLst/>
          </a:prstGeom>
          <a:noFill/>
          <a:ln>
            <a:noFill/>
          </a:ln>
        </p:spPr>
      </p:pic>
      <p:pic>
        <p:nvPicPr>
          <p:cNvPr id="335" name="Shape 335"/>
          <p:cNvPicPr preferRelativeResize="0"/>
          <p:nvPr/>
        </p:nvPicPr>
        <p:blipFill rotWithShape="1">
          <a:blip r:embed="rId15">
            <a:alphaModFix/>
          </a:blip>
          <a:srcRect/>
          <a:stretch/>
        </p:blipFill>
        <p:spPr>
          <a:xfrm>
            <a:off x="6743322" y="3720983"/>
            <a:ext cx="1535906" cy="392906"/>
          </a:xfrm>
          <a:prstGeom prst="rect">
            <a:avLst/>
          </a:prstGeom>
          <a:noFill/>
          <a:ln>
            <a:noFill/>
          </a:ln>
        </p:spPr>
      </p:pic>
      <p:pic>
        <p:nvPicPr>
          <p:cNvPr id="336" name="Shape 336"/>
          <p:cNvPicPr preferRelativeResize="0"/>
          <p:nvPr/>
        </p:nvPicPr>
        <p:blipFill rotWithShape="1">
          <a:blip r:embed="rId16">
            <a:alphaModFix/>
          </a:blip>
          <a:srcRect/>
          <a:stretch/>
        </p:blipFill>
        <p:spPr>
          <a:xfrm>
            <a:off x="6529387" y="1520708"/>
            <a:ext cx="1535906" cy="714375"/>
          </a:xfrm>
          <a:prstGeom prst="rect">
            <a:avLst/>
          </a:prstGeom>
          <a:noFill/>
          <a:ln>
            <a:noFill/>
          </a:ln>
        </p:spPr>
      </p:pic>
      <p:pic>
        <p:nvPicPr>
          <p:cNvPr id="337" name="Shape 337"/>
          <p:cNvPicPr preferRelativeResize="0"/>
          <p:nvPr/>
        </p:nvPicPr>
        <p:blipFill rotWithShape="1">
          <a:blip r:embed="rId17">
            <a:alphaModFix/>
          </a:blip>
          <a:srcRect/>
          <a:stretch/>
        </p:blipFill>
        <p:spPr>
          <a:xfrm>
            <a:off x="3021806" y="4106746"/>
            <a:ext cx="1535906" cy="4071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Πρόγραμμα Περιήγησης </a:t>
            </a:r>
            <a:r>
              <a:rPr lang="en" sz="4300" u="none" strike="noStrike" cap="none" dirty="0">
                <a:solidFill>
                  <a:srgbClr val="FFD966"/>
                </a:solidFill>
                <a:latin typeface="Arial" charset="0"/>
                <a:ea typeface="Arial" charset="0"/>
                <a:cs typeface="Arial" charset="0"/>
                <a:sym typeface="Cabin"/>
              </a:rPr>
              <a:t>SQLite</a:t>
            </a:r>
          </a:p>
        </p:txBody>
      </p:sp>
      <p:sp>
        <p:nvSpPr>
          <p:cNvPr id="343" name="Shape 343"/>
          <p:cNvSpPr txBox="1">
            <a:spLocks noGrp="1"/>
          </p:cNvSpPr>
          <p:nvPr>
            <p:ph type="body" idx="1"/>
          </p:nvPr>
        </p:nvSpPr>
        <p:spPr>
          <a:xfrm>
            <a:off x="650081" y="1825524"/>
            <a:ext cx="7836750" cy="2846543"/>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SQLite </a:t>
            </a:r>
            <a:r>
              <a:rPr lang="el-GR" sz="2000" u="none" strike="noStrike" cap="none" dirty="0">
                <a:solidFill>
                  <a:schemeClr val="lt1"/>
                </a:solidFill>
                <a:latin typeface="Arial" charset="0"/>
                <a:ea typeface="Arial" charset="0"/>
                <a:cs typeface="Arial" charset="0"/>
                <a:sym typeface="Cabin"/>
              </a:rPr>
              <a:t>είναι μια πολύ δημοφιλής βάση δεδομένων - είναι δωρεάν, γρήγορη και μικρή</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60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Το πρόγραμμα περιήγησης </a:t>
            </a:r>
            <a:r>
              <a:rPr lang="el-GR" sz="2000" u="none" strike="noStrike" cap="none" dirty="0" err="1">
                <a:solidFill>
                  <a:schemeClr val="lt1"/>
                </a:solidFill>
                <a:latin typeface="Arial" charset="0"/>
                <a:ea typeface="Arial" charset="0"/>
                <a:cs typeface="Arial" charset="0"/>
                <a:sym typeface="Cabin"/>
              </a:rPr>
              <a:t>SQLite</a:t>
            </a:r>
            <a:r>
              <a:rPr lang="el-GR" sz="2000" u="none" strike="noStrike" cap="none" dirty="0">
                <a:solidFill>
                  <a:schemeClr val="lt1"/>
                </a:solidFill>
                <a:latin typeface="Arial" charset="0"/>
                <a:ea typeface="Arial" charset="0"/>
                <a:cs typeface="Arial" charset="0"/>
                <a:sym typeface="Cabin"/>
              </a:rPr>
              <a:t> μας επιτρέπει να χειριζόμαστε άμεσα αρχεία </a:t>
            </a:r>
            <a:r>
              <a:rPr lang="el-GR" sz="2000" u="none" strike="noStrike" cap="none" dirty="0" err="1">
                <a:solidFill>
                  <a:schemeClr val="lt1"/>
                </a:solidFill>
                <a:latin typeface="Arial" charset="0"/>
                <a:ea typeface="Arial" charset="0"/>
                <a:cs typeface="Arial" charset="0"/>
                <a:sym typeface="Cabin"/>
              </a:rPr>
              <a:t>SQLite</a:t>
            </a:r>
            <a:endParaRPr lang="en" sz="2000" u="none" strike="noStrike" cap="none" dirty="0">
              <a:solidFill>
                <a:schemeClr val="lt1"/>
              </a:solidFill>
              <a:latin typeface="Arial" charset="0"/>
              <a:ea typeface="Arial" charset="0"/>
              <a:cs typeface="Arial" charset="0"/>
              <a:sym typeface="Cabin"/>
            </a:endParaRPr>
          </a:p>
          <a:p>
            <a:pPr marL="584200" lvl="2" indent="-254000">
              <a:spcBef>
                <a:spcPts val="600"/>
              </a:spcBef>
            </a:pPr>
            <a:r>
              <a:rPr lang="en" sz="2000" u="sng" strike="noStrike" cap="none" dirty="0">
                <a:solidFill>
                  <a:srgbClr val="FFFF00"/>
                </a:solidFill>
                <a:latin typeface="Arial" charset="0"/>
                <a:ea typeface="Arial" charset="0"/>
                <a:cs typeface="Arial" charset="0"/>
                <a:sym typeface="Cabin"/>
              </a:rPr>
              <a:t>http://</a:t>
            </a:r>
            <a:r>
              <a:rPr lang="en" sz="2000" u="sng" strike="noStrike" cap="none" dirty="0" err="1">
                <a:solidFill>
                  <a:srgbClr val="FFFF00"/>
                </a:solidFill>
                <a:latin typeface="Arial" charset="0"/>
                <a:ea typeface="Arial" charset="0"/>
                <a:cs typeface="Arial" charset="0"/>
                <a:sym typeface="Cabin"/>
              </a:rPr>
              <a:t>sqlitebrowser.org</a:t>
            </a:r>
            <a:r>
              <a:rPr lang="en" sz="2000" u="sng" strike="noStrike" cap="none" dirty="0">
                <a:solidFill>
                  <a:srgbClr val="FFFF00"/>
                </a:solidFill>
                <a:latin typeface="Arial" charset="0"/>
                <a:ea typeface="Arial" charset="0"/>
                <a:cs typeface="Arial" charset="0"/>
                <a:sym typeface="Cabin"/>
              </a:rPr>
              <a:t>/</a:t>
            </a:r>
          </a:p>
          <a:p>
            <a:pPr marL="254000" marR="0" lvl="0" indent="-254000" algn="l" rtl="0">
              <a:lnSpc>
                <a:spcPct val="100000"/>
              </a:lnSpc>
              <a:spcBef>
                <a:spcPts val="600"/>
              </a:spcBef>
              <a:spcAft>
                <a:spcPts val="600"/>
              </a:spcAft>
              <a:buClr>
                <a:schemeClr val="lt1"/>
              </a:buClr>
              <a:buSzPct val="100000"/>
              <a:buFont typeface="Cabin"/>
              <a:buChar char="•"/>
            </a:pPr>
            <a:r>
              <a:rPr lang="en" sz="2000" u="sng" strike="noStrike" cap="none" dirty="0">
                <a:solidFill>
                  <a:schemeClr val="lt1"/>
                </a:solidFill>
                <a:latin typeface="Arial" charset="0"/>
                <a:ea typeface="Arial" charset="0"/>
                <a:cs typeface="Arial" charset="0"/>
                <a:sym typeface="Cabin"/>
              </a:rPr>
              <a:t>S</a:t>
            </a:r>
            <a:r>
              <a:rPr lang="en" sz="2000" u="none" strike="noStrike" cap="none" dirty="0">
                <a:solidFill>
                  <a:schemeClr val="lt1"/>
                </a:solidFill>
                <a:latin typeface="Arial" charset="0"/>
                <a:ea typeface="Arial" charset="0"/>
                <a:cs typeface="Arial" charset="0"/>
                <a:sym typeface="Cabin"/>
              </a:rPr>
              <a:t>QLite </a:t>
            </a:r>
            <a:r>
              <a:rPr lang="el-GR" sz="2000" u="none" strike="noStrike" cap="none" dirty="0">
                <a:solidFill>
                  <a:schemeClr val="lt1"/>
                </a:solidFill>
                <a:latin typeface="Arial" charset="0"/>
                <a:ea typeface="Arial" charset="0"/>
                <a:cs typeface="Arial" charset="0"/>
                <a:sym typeface="Cabin"/>
              </a:rPr>
              <a:t>είναι ενσωματωμένη στην </a:t>
            </a:r>
            <a:r>
              <a:rPr lang="el-GR" sz="2000" u="none" strike="noStrike" cap="none" dirty="0" err="1">
                <a:solidFill>
                  <a:schemeClr val="lt1"/>
                </a:solidFill>
                <a:latin typeface="Arial" charset="0"/>
                <a:ea typeface="Arial" charset="0"/>
                <a:cs typeface="Arial" charset="0"/>
                <a:sym typeface="Cabin"/>
              </a:rPr>
              <a:t>Python</a:t>
            </a:r>
            <a:r>
              <a:rPr lang="el-GR" sz="2000" u="none" strike="noStrike" cap="none" dirty="0">
                <a:solidFill>
                  <a:schemeClr val="lt1"/>
                </a:solidFill>
                <a:latin typeface="Arial" charset="0"/>
                <a:ea typeface="Arial" charset="0"/>
                <a:cs typeface="Arial" charset="0"/>
                <a:sym typeface="Cabin"/>
              </a:rPr>
              <a:t> και σε ένα πλήθος άλλων γλωσσών</a:t>
            </a:r>
            <a:endParaRPr lang="en" sz="20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50" name="Shape 350" descr="Untitled.png"/>
          <p:cNvPicPr preferRelativeResize="0"/>
          <p:nvPr/>
        </p:nvPicPr>
        <p:blipFill rotWithShape="1">
          <a:blip r:embed="rId3">
            <a:alphaModFix/>
          </a:blip>
          <a:srcRect/>
          <a:stretch/>
        </p:blipFill>
        <p:spPr>
          <a:xfrm>
            <a:off x="1197420" y="432393"/>
            <a:ext cx="6541453" cy="4287186"/>
          </a:xfrm>
          <a:prstGeom prst="rect">
            <a:avLst/>
          </a:prstGeom>
          <a:noFill/>
          <a:ln>
            <a:noFill/>
          </a:ln>
        </p:spPr>
      </p:pic>
      <p:sp>
        <p:nvSpPr>
          <p:cNvPr id="349" name="Shape 349"/>
          <p:cNvSpPr txBox="1"/>
          <p:nvPr/>
        </p:nvSpPr>
        <p:spPr>
          <a:xfrm>
            <a:off x="1197420" y="3136760"/>
            <a:ext cx="2907569" cy="349986"/>
          </a:xfrm>
          <a:prstGeom prst="rect">
            <a:avLst/>
          </a:prstGeom>
          <a:noFill/>
          <a:ln>
            <a:noFill/>
          </a:ln>
        </p:spPr>
        <p:txBody>
          <a:bodyPr lIns="0" tIns="0" rIns="0" bIns="0" anchor="ctr" anchorCtr="0">
            <a:noAutofit/>
          </a:bodyPr>
          <a:lstStyle/>
          <a:p>
            <a:pPr marL="419100" marR="0" lvl="1" indent="-254000" algn="ctr" rtl="0">
              <a:lnSpc>
                <a:spcPct val="100000"/>
              </a:lnSpc>
              <a:spcBef>
                <a:spcPts val="0"/>
              </a:spcBef>
              <a:spcAft>
                <a:spcPts val="600"/>
              </a:spcAft>
              <a:buClr>
                <a:srgbClr val="FFFF00"/>
              </a:buClr>
              <a:buSzPct val="25000"/>
              <a:buFont typeface="Cabin"/>
              <a:buNone/>
            </a:pPr>
            <a:r>
              <a:rPr lang="en" sz="2000" u="sng" strike="noStrike" cap="none" dirty="0">
                <a:solidFill>
                  <a:srgbClr val="FF40FF"/>
                </a:solidFill>
                <a:latin typeface="Arial" charset="0"/>
                <a:ea typeface="Arial" charset="0"/>
                <a:cs typeface="Arial" charset="0"/>
                <a:sym typeface="Cabin"/>
              </a:rPr>
              <a:t>http://</a:t>
            </a:r>
            <a:r>
              <a:rPr lang="en" sz="2000" u="sng" strike="noStrike" cap="none" dirty="0" err="1">
                <a:solidFill>
                  <a:srgbClr val="FF40FF"/>
                </a:solidFill>
                <a:latin typeface="Arial" charset="0"/>
                <a:ea typeface="Arial" charset="0"/>
                <a:cs typeface="Arial" charset="0"/>
                <a:sym typeface="Cabin"/>
              </a:rPr>
              <a:t>sqlitebrowser.org</a:t>
            </a:r>
            <a:r>
              <a:rPr lang="en" sz="2000" u="sng" strike="noStrike" cap="none" dirty="0">
                <a:solidFill>
                  <a:srgbClr val="FF40FF"/>
                </a:solidFill>
                <a:latin typeface="Arial" charset="0"/>
                <a:ea typeface="Arial" charset="0"/>
                <a:cs typeface="Arial" charset="0"/>
                <a:sym typeface="Cabin"/>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D966"/>
                </a:solidFill>
              </a:rPr>
              <a:t>Ας Δημιουργήσουμε μια Βάση Δεδομένων</a:t>
            </a:r>
            <a:endParaRPr lang="en-US" dirty="0">
              <a:solidFill>
                <a:srgbClr val="FFD966"/>
              </a:solidFill>
            </a:endParaRPr>
          </a:p>
        </p:txBody>
      </p:sp>
      <p:sp>
        <p:nvSpPr>
          <p:cNvPr id="3" name="Text Placeholder 2"/>
          <p:cNvSpPr>
            <a:spLocks noGrp="1"/>
          </p:cNvSpPr>
          <p:nvPr>
            <p:ph type="body" idx="1"/>
          </p:nvPr>
        </p:nvSpPr>
        <p:spPr>
          <a:xfrm>
            <a:off x="650081" y="2820572"/>
            <a:ext cx="7836693" cy="661182"/>
          </a:xfrm>
        </p:spPr>
        <p:txBody>
          <a:bodyPr/>
          <a:lstStyle/>
          <a:p>
            <a:r>
              <a:rPr lang="en-US" sz="1800" dirty="0">
                <a:solidFill>
                  <a:schemeClr val="bg1"/>
                </a:solidFill>
              </a:rPr>
              <a:t>https://www.py4e.com/lectures3/Pythonlearn-15-Database-Handout.txt</a:t>
            </a:r>
          </a:p>
        </p:txBody>
      </p:sp>
    </p:spTree>
    <p:extLst>
      <p:ext uri="{BB962C8B-B14F-4D97-AF65-F5344CB8AC3E}">
        <p14:creationId xmlns:p14="http://schemas.microsoft.com/office/powerpoint/2010/main" val="193207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idx="4294967295"/>
          </p:nvPr>
        </p:nvSpPr>
        <p:spPr>
          <a:xfrm>
            <a:off x="0" y="438150"/>
            <a:ext cx="7837488" cy="990600"/>
          </a:xfrm>
        </p:spPr>
        <p:txBody>
          <a:bodyPr/>
          <a:lstStyle/>
          <a:p>
            <a:pPr lvl="0"/>
            <a:r>
              <a:rPr lang="en" dirty="0">
                <a:sym typeface="Cabin"/>
              </a:rPr>
              <a:t>SQLite Browser</a:t>
            </a:r>
          </a:p>
        </p:txBody>
      </p:sp>
      <p:sp>
        <p:nvSpPr>
          <p:cNvPr id="215" name="Shape 215"/>
          <p:cNvSpPr txBox="1"/>
          <p:nvPr/>
        </p:nvSpPr>
        <p:spPr>
          <a:xfrm>
            <a:off x="881324" y="4127875"/>
            <a:ext cx="7407951"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http://sqlitebrowser.org/</a:t>
            </a:r>
          </a:p>
        </p:txBody>
      </p:sp>
      <p:pic>
        <p:nvPicPr>
          <p:cNvPr id="216" name="Shape 216" descr="Untitled.png"/>
          <p:cNvPicPr preferRelativeResize="0"/>
          <p:nvPr/>
        </p:nvPicPr>
        <p:blipFill rotWithShape="1">
          <a:blip r:embed="rId4">
            <a:alphaModFix/>
          </a:blip>
          <a:srcRect/>
          <a:stretch/>
        </p:blipFill>
        <p:spPr>
          <a:xfrm>
            <a:off x="574929" y="517276"/>
            <a:ext cx="5850319" cy="3473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Ξεκινάμε Απλά - Ένας Ενιαίος Πίνακας</a:t>
            </a:r>
            <a:endParaRPr lang="en" sz="4300" u="none" strike="noStrike" cap="none" dirty="0">
              <a:solidFill>
                <a:srgbClr val="FFD966"/>
              </a:solidFill>
              <a:latin typeface="Arial" charset="0"/>
              <a:ea typeface="Arial" charset="0"/>
              <a:cs typeface="Arial" charset="0"/>
              <a:sym typeface="Cabin"/>
            </a:endParaRPr>
          </a:p>
        </p:txBody>
      </p:sp>
      <p:pic>
        <p:nvPicPr>
          <p:cNvPr id="356" name="Shape 356" descr="Untitled.png"/>
          <p:cNvPicPr preferRelativeResize="0"/>
          <p:nvPr/>
        </p:nvPicPr>
        <p:blipFill rotWithShape="1">
          <a:blip r:embed="rId3">
            <a:alphaModFix/>
          </a:blip>
          <a:srcRect/>
          <a:stretch/>
        </p:blipFill>
        <p:spPr>
          <a:xfrm>
            <a:off x="439347" y="1428692"/>
            <a:ext cx="4942780" cy="3239435"/>
          </a:xfrm>
          <a:prstGeom prst="rect">
            <a:avLst/>
          </a:prstGeom>
          <a:noFill/>
          <a:ln>
            <a:noFill/>
          </a:ln>
        </p:spPr>
      </p:pic>
      <p:sp>
        <p:nvSpPr>
          <p:cNvPr id="357" name="Shape 357"/>
          <p:cNvSpPr txBox="1"/>
          <p:nvPr/>
        </p:nvSpPr>
        <p:spPr>
          <a:xfrm>
            <a:off x="6146718" y="2067095"/>
            <a:ext cx="2637692" cy="1263807"/>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8000"/>
              </a:buClr>
              <a:buSzPct val="25000"/>
              <a:buFont typeface="Courier New"/>
              <a:buNone/>
            </a:pPr>
            <a:r>
              <a:rPr lang="en" sz="1600" b="1" i="0" u="none" strike="noStrike" cap="none" dirty="0">
                <a:solidFill>
                  <a:srgbClr val="FF8000"/>
                </a:solidFill>
                <a:latin typeface="Courier New"/>
                <a:ea typeface="Courier New"/>
                <a:cs typeface="Courier New"/>
                <a:sym typeface="Courier New"/>
              </a:rPr>
              <a:t>CREATE TABLE </a:t>
            </a:r>
            <a:r>
              <a:rPr lang="en" sz="1600" b="1" i="0" u="none" strike="noStrike" cap="none" dirty="0">
                <a:solidFill>
                  <a:srgbClr val="FFFF00"/>
                </a:solidFill>
                <a:latin typeface="Courier New"/>
                <a:ea typeface="Courier New"/>
                <a:cs typeface="Courier New"/>
                <a:sym typeface="Courier New"/>
              </a:rPr>
              <a:t>Users</a:t>
            </a:r>
            <a:r>
              <a:rPr lang="en"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New"/>
                <a:ea typeface="Courier New"/>
                <a:cs typeface="Courier New"/>
                <a:sym typeface="Courier New"/>
              </a:rPr>
              <a:t>  name </a:t>
            </a:r>
            <a:r>
              <a:rPr lang="en" sz="1600" b="1" i="0" u="none" strike="noStrike" cap="none" dirty="0">
                <a:solidFill>
                  <a:srgbClr val="FF8000"/>
                </a:solidFill>
                <a:latin typeface="Courier New"/>
                <a:ea typeface="Courier New"/>
                <a:cs typeface="Courier New"/>
                <a:sym typeface="Courier New"/>
              </a:rPr>
              <a:t>VARCHAR</a:t>
            </a:r>
            <a:r>
              <a:rPr lang="en" sz="1600" b="1" i="0" u="none" strike="noStrike" cap="none" dirty="0">
                <a:solidFill>
                  <a:srgbClr val="FFFFFF"/>
                </a:solidFill>
                <a:latin typeface="Courier New"/>
                <a:ea typeface="Courier New"/>
                <a:cs typeface="Courier New"/>
                <a:sym typeface="Courier New"/>
              </a:rPr>
              <a:t>(128), </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  email </a:t>
            </a:r>
            <a:r>
              <a:rPr lang="en" sz="1600" b="1" i="0" u="none" strike="noStrike" cap="none" dirty="0">
                <a:solidFill>
                  <a:srgbClr val="FF8000"/>
                </a:solidFill>
                <a:latin typeface="Courier New"/>
                <a:ea typeface="Courier New"/>
                <a:cs typeface="Courier New"/>
                <a:sym typeface="Courier New"/>
              </a:rPr>
              <a:t>VARCHAR</a:t>
            </a:r>
            <a:r>
              <a:rPr lang="en" sz="1600" b="1" i="0" u="none" strike="noStrike" cap="none" dirty="0">
                <a:solidFill>
                  <a:srgbClr val="FFFFFF"/>
                </a:solidFill>
                <a:latin typeface="Courier New"/>
                <a:ea typeface="Courier New"/>
                <a:cs typeface="Courier New"/>
                <a:sym typeface="Courier New"/>
              </a:rPr>
              <a:t>(128)</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Shape 362" descr="Untitled.png"/>
          <p:cNvPicPr preferRelativeResize="0"/>
          <p:nvPr/>
        </p:nvPicPr>
        <p:blipFill rotWithShape="1">
          <a:blip r:embed="rId3">
            <a:alphaModFix/>
          </a:blip>
          <a:srcRect/>
          <a:stretch/>
        </p:blipFill>
        <p:spPr>
          <a:xfrm>
            <a:off x="1108289" y="280737"/>
            <a:ext cx="6976932" cy="45726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Shape 367" descr="Untitled.png"/>
          <p:cNvPicPr preferRelativeResize="0"/>
          <p:nvPr/>
        </p:nvPicPr>
        <p:blipFill rotWithShape="1">
          <a:blip r:embed="rId3">
            <a:alphaModFix/>
          </a:blip>
          <a:srcRect/>
          <a:stretch/>
        </p:blipFill>
        <p:spPr>
          <a:xfrm>
            <a:off x="898358" y="224589"/>
            <a:ext cx="7275095" cy="4682549"/>
          </a:xfrm>
          <a:prstGeom prst="rect">
            <a:avLst/>
          </a:prstGeom>
          <a:noFill/>
          <a:ln>
            <a:noFill/>
          </a:ln>
        </p:spPr>
      </p:pic>
      <p:sp>
        <p:nvSpPr>
          <p:cNvPr id="368" name="Shape 368"/>
          <p:cNvSpPr txBox="1"/>
          <p:nvPr/>
        </p:nvSpPr>
        <p:spPr>
          <a:xfrm>
            <a:off x="5040652" y="3098193"/>
            <a:ext cx="2703900"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l-GR" sz="2000" u="none" strike="noStrike" cap="none" dirty="0">
                <a:solidFill>
                  <a:srgbClr val="000000"/>
                </a:solidFill>
                <a:latin typeface="Arial" charset="0"/>
                <a:ea typeface="Arial" charset="0"/>
                <a:cs typeface="Arial" charset="0"/>
                <a:sym typeface="Cabin"/>
              </a:rPr>
              <a:t>Ο πίνακάς μας με </a:t>
            </a:r>
          </a:p>
          <a:p>
            <a:pPr marL="0" marR="0" lvl="0" indent="0" algn="ctr" rtl="0">
              <a:lnSpc>
                <a:spcPct val="100000"/>
              </a:lnSpc>
              <a:spcBef>
                <a:spcPts val="0"/>
              </a:spcBef>
              <a:spcAft>
                <a:spcPts val="0"/>
              </a:spcAft>
              <a:buClr>
                <a:srgbClr val="000000"/>
              </a:buClr>
              <a:buSzPct val="25000"/>
              <a:buFont typeface="Cabin"/>
              <a:buNone/>
            </a:pPr>
            <a:r>
              <a:rPr lang="el-GR" sz="2000" dirty="0">
                <a:latin typeface="Arial" charset="0"/>
                <a:ea typeface="Arial" charset="0"/>
                <a:cs typeface="Arial" charset="0"/>
                <a:sym typeface="Cabin"/>
              </a:rPr>
              <a:t>τέσσερις εγγραφές</a:t>
            </a:r>
            <a:endParaRPr lang="en" sz="2000" u="none" strike="noStrike" cap="none" dirty="0">
              <a:solidFill>
                <a:srgbClr val="000000"/>
              </a:solidFill>
              <a:latin typeface="Arial" charset="0"/>
              <a:ea typeface="Arial" charset="0"/>
              <a:cs typeface="Arial" charset="0"/>
              <a:sym typeface="Cabi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400" u="none" strike="noStrike" cap="none">
                <a:solidFill>
                  <a:srgbClr val="FFD966"/>
                </a:solidFill>
                <a:latin typeface="Arial" charset="0"/>
                <a:ea typeface="Arial" charset="0"/>
                <a:cs typeface="Arial" charset="0"/>
                <a:sym typeface="Cabin"/>
              </a:rPr>
              <a:t>SQL</a:t>
            </a:r>
            <a:endParaRPr lang="en" sz="4400" u="none" strike="noStrike" cap="none" dirty="0">
              <a:solidFill>
                <a:srgbClr val="FFD966"/>
              </a:solidFill>
              <a:latin typeface="Arial" charset="0"/>
              <a:ea typeface="Arial" charset="0"/>
              <a:cs typeface="Arial" charset="0"/>
              <a:sym typeface="Cabin"/>
            </a:endParaRPr>
          </a:p>
        </p:txBody>
      </p:sp>
      <p:sp>
        <p:nvSpPr>
          <p:cNvPr id="249" name="Shape 249"/>
          <p:cNvSpPr txBox="1">
            <a:spLocks noGrp="1"/>
          </p:cNvSpPr>
          <p:nvPr>
            <p:ph type="body" idx="1"/>
          </p:nvPr>
        </p:nvSpPr>
        <p:spPr>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100000"/>
              <a:buNone/>
            </a:pPr>
            <a:r>
              <a:rPr lang="el-GR" sz="2000" u="none" strike="noStrike" cap="none" dirty="0">
                <a:solidFill>
                  <a:srgbClr val="FFFF00"/>
                </a:solidFill>
                <a:latin typeface="Arial" charset="0"/>
                <a:ea typeface="Arial" charset="0"/>
                <a:cs typeface="Arial" charset="0"/>
                <a:sym typeface="Cabin"/>
              </a:rPr>
              <a:t>Δομημένη Γλώσσα Ερωταποκρίσεων (</a:t>
            </a:r>
            <a:r>
              <a:rPr lang="en" sz="2000" u="none" strike="noStrike" cap="none" dirty="0">
                <a:solidFill>
                  <a:srgbClr val="FFFF00"/>
                </a:solidFill>
                <a:latin typeface="Arial" charset="0"/>
                <a:ea typeface="Arial" charset="0"/>
                <a:cs typeface="Arial" charset="0"/>
                <a:sym typeface="Cabin"/>
              </a:rPr>
              <a:t>Structured Query Language</a:t>
            </a:r>
            <a:r>
              <a:rPr lang="el-GR" sz="2000" u="none" strike="noStrike" cap="none" dirty="0">
                <a:solidFill>
                  <a:srgbClr val="FFFF00"/>
                </a:solidFill>
                <a:latin typeface="Arial" charset="0"/>
                <a:ea typeface="Arial" charset="0"/>
                <a:cs typeface="Arial" charset="0"/>
                <a:sym typeface="Cabin"/>
              </a:rPr>
              <a:t>)</a:t>
            </a:r>
            <a:r>
              <a:rPr lang="en" sz="2000" u="none" strike="noStrike" cap="none" dirty="0">
                <a:solidFill>
                  <a:schemeClr val="lt1"/>
                </a:solidFill>
                <a:latin typeface="Arial" charset="0"/>
                <a:ea typeface="Arial" charset="0"/>
                <a:cs typeface="Arial" charset="0"/>
                <a:sym typeface="Cabin"/>
              </a:rPr>
              <a:t> </a:t>
            </a:r>
            <a:r>
              <a:rPr lang="el-GR" sz="2000" u="none" strike="noStrike" cap="none" dirty="0">
                <a:solidFill>
                  <a:schemeClr val="lt1"/>
                </a:solidFill>
                <a:latin typeface="Arial" charset="0"/>
                <a:ea typeface="Arial" charset="0"/>
                <a:cs typeface="Arial" charset="0"/>
                <a:sym typeface="Cabin"/>
              </a:rPr>
              <a:t>είναι η γλώσσα που χρησιμοποιούμε για την διατύπωση εντολών στη βάση δεδομένων</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Create data / </a:t>
            </a:r>
            <a:r>
              <a:rPr lang="el-GR" sz="2000" u="none" strike="noStrike" cap="none" dirty="0">
                <a:solidFill>
                  <a:schemeClr val="lt1"/>
                </a:solidFill>
                <a:latin typeface="Arial" charset="0"/>
                <a:ea typeface="Arial" charset="0"/>
                <a:cs typeface="Arial" charset="0"/>
                <a:sym typeface="Cabin"/>
              </a:rPr>
              <a:t>Δημιουργία δεδομένων (γνωστός και ως </a:t>
            </a:r>
            <a:r>
              <a:rPr lang="en-US" sz="2000" u="none" strike="noStrike" cap="none" dirty="0">
                <a:solidFill>
                  <a:schemeClr val="lt1"/>
                </a:solidFill>
                <a:latin typeface="Arial" charset="0"/>
                <a:ea typeface="Arial" charset="0"/>
                <a:cs typeface="Arial" charset="0"/>
                <a:sym typeface="Cabin"/>
              </a:rPr>
              <a:t>Insert)</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Retrieve data</a:t>
            </a:r>
            <a:r>
              <a:rPr lang="el-GR" sz="2000" u="none" strike="noStrike" cap="none" dirty="0">
                <a:solidFill>
                  <a:schemeClr val="lt1"/>
                </a:solidFill>
                <a:latin typeface="Arial" charset="0"/>
                <a:ea typeface="Arial" charset="0"/>
                <a:cs typeface="Arial" charset="0"/>
                <a:sym typeface="Cabin"/>
              </a:rPr>
              <a:t> / Ανάκτηση δεδομένων</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Update data / </a:t>
            </a:r>
            <a:r>
              <a:rPr lang="el-GR" sz="2000" u="none" strike="noStrike" cap="none" dirty="0">
                <a:solidFill>
                  <a:schemeClr val="lt1"/>
                </a:solidFill>
                <a:latin typeface="Arial" charset="0"/>
                <a:ea typeface="Arial" charset="0"/>
                <a:cs typeface="Arial" charset="0"/>
                <a:sym typeface="Cabin"/>
              </a:rPr>
              <a:t>Ενημέρωση δεδομένων</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60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Delete data / </a:t>
            </a:r>
            <a:r>
              <a:rPr lang="el-GR" sz="2000" u="none" strike="noStrike" cap="none" dirty="0">
                <a:solidFill>
                  <a:schemeClr val="lt1"/>
                </a:solidFill>
                <a:latin typeface="Arial" charset="0"/>
                <a:ea typeface="Arial" charset="0"/>
                <a:cs typeface="Arial" charset="0"/>
                <a:sym typeface="Cabin"/>
              </a:rPr>
              <a:t>Διαγραφή δεδομένων</a:t>
            </a:r>
            <a:r>
              <a:rPr lang="en" sz="2000" u="none" strike="noStrike" cap="none" dirty="0">
                <a:solidFill>
                  <a:schemeClr val="lt1"/>
                </a:solidFill>
                <a:latin typeface="Arial" charset="0"/>
                <a:ea typeface="Arial" charset="0"/>
                <a:cs typeface="Arial" charset="0"/>
                <a:sym typeface="Cabin"/>
              </a:rPr>
              <a:t> </a:t>
            </a:r>
          </a:p>
        </p:txBody>
      </p:sp>
      <p:sp>
        <p:nvSpPr>
          <p:cNvPr id="250" name="Shape 250"/>
          <p:cNvSpPr txBox="1"/>
          <p:nvPr/>
        </p:nvSpPr>
        <p:spPr>
          <a:xfrm>
            <a:off x="4812496" y="4670902"/>
            <a:ext cx="4206768"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http://en.wikipedia.org/wiki/SQL</a:t>
            </a:r>
          </a:p>
        </p:txBody>
      </p:sp>
    </p:spTree>
    <p:extLst>
      <p:ext uri="{BB962C8B-B14F-4D97-AF65-F5344CB8AC3E}">
        <p14:creationId xmlns:p14="http://schemas.microsoft.com/office/powerpoint/2010/main" val="851179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Insert</a:t>
            </a:r>
          </a:p>
        </p:txBody>
      </p:sp>
      <p:sp>
        <p:nvSpPr>
          <p:cNvPr id="381" name="Shape 381"/>
          <p:cNvSpPr txBox="1">
            <a:spLocks noGrp="1"/>
          </p:cNvSpPr>
          <p:nvPr>
            <p:ph type="body" idx="1"/>
          </p:nvPr>
        </p:nvSpPr>
        <p:spPr>
          <a:xfrm>
            <a:off x="650081" y="1464469"/>
            <a:ext cx="7836750" cy="791924"/>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l-GR" sz="2000" u="none" strike="noStrike" cap="none" dirty="0">
                <a:solidFill>
                  <a:schemeClr val="lt1"/>
                </a:solidFill>
                <a:latin typeface="Arial" charset="0"/>
                <a:ea typeface="Arial" charset="0"/>
                <a:cs typeface="Arial" charset="0"/>
                <a:sym typeface="Cabin"/>
              </a:rPr>
              <a:t>Η δήλωση </a:t>
            </a:r>
            <a:r>
              <a:rPr lang="en-US" sz="2000" u="none" strike="noStrike" cap="none" dirty="0">
                <a:solidFill>
                  <a:schemeClr val="lt1"/>
                </a:solidFill>
                <a:latin typeface="Arial" charset="0"/>
                <a:ea typeface="Arial" charset="0"/>
                <a:cs typeface="Arial" charset="0"/>
                <a:sym typeface="Cabin"/>
              </a:rPr>
              <a:t>Insert</a:t>
            </a:r>
            <a:r>
              <a:rPr lang="el-GR" sz="2000" u="none" strike="noStrike" cap="none" dirty="0">
                <a:solidFill>
                  <a:schemeClr val="lt1"/>
                </a:solidFill>
                <a:latin typeface="Arial" charset="0"/>
                <a:ea typeface="Arial" charset="0"/>
                <a:cs typeface="Arial" charset="0"/>
                <a:sym typeface="Cabin"/>
              </a:rPr>
              <a:t> εισάγει μια γραμμή σε έναν πίνακα</a:t>
            </a:r>
            <a:endParaRPr lang="en" sz="2000" u="none" strike="noStrike" cap="none" dirty="0">
              <a:solidFill>
                <a:schemeClr val="lt1"/>
              </a:solidFill>
              <a:latin typeface="Arial" charset="0"/>
              <a:ea typeface="Arial" charset="0"/>
              <a:cs typeface="Arial" charset="0"/>
              <a:sym typeface="Cabin"/>
            </a:endParaRPr>
          </a:p>
        </p:txBody>
      </p:sp>
      <p:sp>
        <p:nvSpPr>
          <p:cNvPr id="382" name="Shape 382"/>
          <p:cNvSpPr txBox="1"/>
          <p:nvPr/>
        </p:nvSpPr>
        <p:spPr>
          <a:xfrm>
            <a:off x="212526" y="3496865"/>
            <a:ext cx="8849418" cy="4142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000" u="none" strike="noStrike" cap="none" dirty="0">
                <a:solidFill>
                  <a:srgbClr val="FF7F00"/>
                </a:solidFill>
                <a:latin typeface="Arial" charset="0"/>
                <a:ea typeface="Arial" charset="0"/>
                <a:cs typeface="Arial" charset="0"/>
                <a:sym typeface="Cabin"/>
              </a:rPr>
              <a:t>INSERT INTO </a:t>
            </a:r>
            <a:r>
              <a:rPr lang="en" sz="2000" u="none" strike="noStrike" cap="none" dirty="0">
                <a:solidFill>
                  <a:srgbClr val="FFFF00"/>
                </a:solidFill>
                <a:latin typeface="Arial" charset="0"/>
                <a:ea typeface="Arial" charset="0"/>
                <a:cs typeface="Arial" charset="0"/>
                <a:sym typeface="Cabin"/>
              </a:rPr>
              <a:t>Users</a:t>
            </a:r>
            <a:r>
              <a:rPr lang="en" sz="2000" u="none" strike="noStrike" cap="none" dirty="0">
                <a:solidFill>
                  <a:srgbClr val="00FF00"/>
                </a:solidFill>
                <a:latin typeface="Arial" charset="0"/>
                <a:ea typeface="Arial" charset="0"/>
                <a:cs typeface="Arial" charset="0"/>
                <a:sym typeface="Cabin"/>
              </a:rPr>
              <a:t> (name, email) </a:t>
            </a:r>
            <a:r>
              <a:rPr lang="en" sz="2000" u="none" strike="noStrike" cap="none" dirty="0">
                <a:solidFill>
                  <a:srgbClr val="FF7F00"/>
                </a:solidFill>
                <a:latin typeface="Arial" charset="0"/>
                <a:ea typeface="Arial" charset="0"/>
                <a:cs typeface="Arial" charset="0"/>
                <a:sym typeface="Cabin"/>
              </a:rPr>
              <a:t>VALUES</a:t>
            </a:r>
            <a:r>
              <a:rPr lang="en" sz="2000" u="none" strike="noStrike" cap="none" dirty="0">
                <a:solidFill>
                  <a:srgbClr val="00FF00"/>
                </a:solidFill>
                <a:latin typeface="Arial" charset="0"/>
                <a:ea typeface="Arial" charset="0"/>
                <a:cs typeface="Arial" charset="0"/>
                <a:sym typeface="Cabin"/>
              </a:rPr>
              <a:t> ('Kristin', '</a:t>
            </a:r>
            <a:r>
              <a:rPr lang="en" sz="2000" u="none" strike="noStrike" cap="none" dirty="0" err="1">
                <a:solidFill>
                  <a:srgbClr val="00FF00"/>
                </a:solidFill>
                <a:latin typeface="Arial" charset="0"/>
                <a:ea typeface="Arial" charset="0"/>
                <a:cs typeface="Arial" charset="0"/>
                <a:sym typeface="Cabin"/>
              </a:rPr>
              <a:t>kf@umich.edu</a:t>
            </a:r>
            <a:r>
              <a:rPr lang="en" sz="2000" u="none" strike="noStrike" cap="none" dirty="0">
                <a:solidFill>
                  <a:srgbClr val="00FF00"/>
                </a:solidFill>
                <a:latin typeface="Arial" charset="0"/>
                <a:ea typeface="Arial" charset="0"/>
                <a:cs typeface="Arial" charset="0"/>
                <a:sym typeface="Cabin"/>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Shape 387" descr="Untitled.png"/>
          <p:cNvPicPr preferRelativeResize="0"/>
          <p:nvPr/>
        </p:nvPicPr>
        <p:blipFill rotWithShape="1">
          <a:blip r:embed="rId3">
            <a:alphaModFix/>
          </a:blip>
          <a:srcRect/>
          <a:stretch/>
        </p:blipFill>
        <p:spPr>
          <a:xfrm>
            <a:off x="1239252" y="301535"/>
            <a:ext cx="6821906" cy="44709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Shape 392" descr="Untitled.png"/>
          <p:cNvPicPr preferRelativeResize="0"/>
          <p:nvPr/>
        </p:nvPicPr>
        <p:blipFill rotWithShape="1">
          <a:blip r:embed="rId3">
            <a:alphaModFix/>
          </a:blip>
          <a:srcRect/>
          <a:stretch/>
        </p:blipFill>
        <p:spPr>
          <a:xfrm>
            <a:off x="-160421" y="272716"/>
            <a:ext cx="6649453" cy="4306576"/>
          </a:xfrm>
          <a:prstGeom prst="rect">
            <a:avLst/>
          </a:prstGeom>
          <a:noFill/>
          <a:ln>
            <a:noFill/>
          </a:ln>
        </p:spPr>
      </p:pic>
      <p:grpSp>
        <p:nvGrpSpPr>
          <p:cNvPr id="4" name="Group 3"/>
          <p:cNvGrpSpPr/>
          <p:nvPr/>
        </p:nvGrpSpPr>
        <p:grpSpPr>
          <a:xfrm>
            <a:off x="2783304" y="609252"/>
            <a:ext cx="6497053" cy="4258087"/>
            <a:chOff x="1472711" y="274759"/>
            <a:chExt cx="7848030" cy="5143500"/>
          </a:xfrm>
        </p:grpSpPr>
        <p:pic>
          <p:nvPicPr>
            <p:cNvPr id="393" name="Shape 393" descr="Untitled.png"/>
            <p:cNvPicPr preferRelativeResize="0"/>
            <p:nvPr/>
          </p:nvPicPr>
          <p:blipFill rotWithShape="1">
            <a:blip r:embed="rId4">
              <a:alphaModFix/>
            </a:blip>
            <a:srcRect/>
            <a:stretch/>
          </p:blipFill>
          <p:spPr>
            <a:xfrm>
              <a:off x="1472711" y="274759"/>
              <a:ext cx="7848030" cy="5143500"/>
            </a:xfrm>
            <a:prstGeom prst="rect">
              <a:avLst/>
            </a:prstGeom>
            <a:noFill/>
            <a:ln>
              <a:noFill/>
            </a:ln>
          </p:spPr>
        </p:pic>
        <p:sp>
          <p:nvSpPr>
            <p:cNvPr id="394" name="Shape 394"/>
            <p:cNvSpPr/>
            <p:nvPr/>
          </p:nvSpPr>
          <p:spPr>
            <a:xfrm flipH="1">
              <a:off x="3642304" y="2603156"/>
              <a:ext cx="714318" cy="714318"/>
            </a:xfrm>
            <a:prstGeom prst="rightArrow">
              <a:avLst>
                <a:gd name="adj1" fmla="val 46684"/>
                <a:gd name="adj2" fmla="val 20237"/>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Delete</a:t>
            </a:r>
          </a:p>
        </p:txBody>
      </p:sp>
      <p:sp>
        <p:nvSpPr>
          <p:cNvPr id="400" name="Shape 400"/>
          <p:cNvSpPr txBox="1">
            <a:spLocks noGrp="1"/>
          </p:cNvSpPr>
          <p:nvPr>
            <p:ph type="body" idx="1"/>
          </p:nvPr>
        </p:nvSpPr>
        <p:spPr>
          <a:xfrm>
            <a:off x="650081" y="1464469"/>
            <a:ext cx="7836750" cy="871296"/>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l-GR" sz="2000" u="none" strike="noStrike" cap="none" dirty="0">
                <a:solidFill>
                  <a:schemeClr val="lt1"/>
                </a:solidFill>
                <a:latin typeface="Arial" charset="0"/>
                <a:ea typeface="Arial" charset="0"/>
                <a:cs typeface="Arial" charset="0"/>
                <a:sym typeface="Cabin"/>
              </a:rPr>
              <a:t>Διαγράφει μια γραμμή σε έναν πίνακα βάσει κριτηρίων επιλογής</a:t>
            </a:r>
            <a:endParaRPr lang="en" sz="2000" u="none" strike="noStrike" cap="none" dirty="0">
              <a:solidFill>
                <a:schemeClr val="lt1"/>
              </a:solidFill>
              <a:latin typeface="Arial" charset="0"/>
              <a:ea typeface="Arial" charset="0"/>
              <a:cs typeface="Arial" charset="0"/>
              <a:sym typeface="Cabin"/>
            </a:endParaRPr>
          </a:p>
        </p:txBody>
      </p:sp>
      <p:sp>
        <p:nvSpPr>
          <p:cNvPr id="401" name="Shape 401"/>
          <p:cNvSpPr txBox="1"/>
          <p:nvPr/>
        </p:nvSpPr>
        <p:spPr>
          <a:xfrm>
            <a:off x="340340" y="3621881"/>
            <a:ext cx="8575706"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600" u="none" strike="noStrike" cap="none" dirty="0">
                <a:solidFill>
                  <a:srgbClr val="FF7F00"/>
                </a:solidFill>
                <a:latin typeface="Arial" charset="0"/>
                <a:ea typeface="Arial" charset="0"/>
                <a:cs typeface="Arial" charset="0"/>
                <a:sym typeface="Cabin"/>
              </a:rPr>
              <a:t>DELETE FROM</a:t>
            </a:r>
            <a:r>
              <a:rPr lang="en" sz="2600" u="none" strike="noStrike" cap="none" dirty="0">
                <a:solidFill>
                  <a:srgbClr val="FFFF00"/>
                </a:solidFill>
                <a:latin typeface="Arial" charset="0"/>
                <a:ea typeface="Arial" charset="0"/>
                <a:cs typeface="Arial" charset="0"/>
                <a:sym typeface="Cabin"/>
              </a:rPr>
              <a:t> Users </a:t>
            </a:r>
            <a:r>
              <a:rPr lang="en" sz="2600" u="none" strike="noStrike" cap="none" dirty="0">
                <a:solidFill>
                  <a:srgbClr val="FF7F00"/>
                </a:solidFill>
                <a:latin typeface="Arial" charset="0"/>
                <a:ea typeface="Arial" charset="0"/>
                <a:cs typeface="Arial" charset="0"/>
                <a:sym typeface="Cabin"/>
              </a:rPr>
              <a:t>WHERE</a:t>
            </a:r>
            <a:r>
              <a:rPr lang="en" sz="2600" u="none" strike="noStrike" cap="none" dirty="0">
                <a:solidFill>
                  <a:srgbClr val="FFFF00"/>
                </a:solidFill>
                <a:latin typeface="Arial" charset="0"/>
                <a:ea typeface="Arial" charset="0"/>
                <a:cs typeface="Arial" charset="0"/>
                <a:sym typeface="Cabin"/>
              </a:rPr>
              <a:t> email='</a:t>
            </a:r>
            <a:r>
              <a:rPr lang="en" sz="2600" u="none" strike="noStrike" cap="none" dirty="0" err="1">
                <a:solidFill>
                  <a:srgbClr val="FFFF00"/>
                </a:solidFill>
                <a:latin typeface="Arial" charset="0"/>
                <a:ea typeface="Arial" charset="0"/>
                <a:cs typeface="Arial" charset="0"/>
                <a:sym typeface="Cabin"/>
              </a:rPr>
              <a:t>ted@umich.edu</a:t>
            </a:r>
            <a:r>
              <a:rPr lang="en" sz="26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descr="Screen Shot 2015-08-10 at 8.33.36 AM.png"/>
          <p:cNvPicPr preferRelativeResize="0"/>
          <p:nvPr/>
        </p:nvPicPr>
        <p:blipFill rotWithShape="1">
          <a:blip r:embed="rId3">
            <a:alphaModFix/>
          </a:blip>
          <a:srcRect/>
          <a:stretch/>
        </p:blipFill>
        <p:spPr>
          <a:xfrm>
            <a:off x="473242" y="288758"/>
            <a:ext cx="7275669" cy="48107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Shape 411" descr="Screen Shot 2015-08-10 at 8.33.36 AM.png"/>
          <p:cNvPicPr preferRelativeResize="0"/>
          <p:nvPr/>
        </p:nvPicPr>
        <p:blipFill rotWithShape="1">
          <a:blip r:embed="rId3">
            <a:alphaModFix/>
          </a:blip>
          <a:srcRect/>
          <a:stretch/>
        </p:blipFill>
        <p:spPr>
          <a:xfrm>
            <a:off x="-168442" y="288903"/>
            <a:ext cx="6825916" cy="4515707"/>
          </a:xfrm>
          <a:prstGeom prst="rect">
            <a:avLst/>
          </a:prstGeom>
          <a:noFill/>
          <a:ln>
            <a:noFill/>
          </a:ln>
        </p:spPr>
      </p:pic>
      <p:grpSp>
        <p:nvGrpSpPr>
          <p:cNvPr id="4" name="Group 3"/>
          <p:cNvGrpSpPr/>
          <p:nvPr/>
        </p:nvGrpSpPr>
        <p:grpSpPr>
          <a:xfrm>
            <a:off x="2797430" y="641684"/>
            <a:ext cx="6619285" cy="4393687"/>
            <a:chOff x="1180225" y="288497"/>
            <a:chExt cx="7748911" cy="5143500"/>
          </a:xfrm>
        </p:grpSpPr>
        <p:pic>
          <p:nvPicPr>
            <p:cNvPr id="412" name="Shape 412" descr="Screen Shot 2015-08-10 at 8.33.52 AM.png"/>
            <p:cNvPicPr preferRelativeResize="0"/>
            <p:nvPr/>
          </p:nvPicPr>
          <p:blipFill rotWithShape="1">
            <a:blip r:embed="rId4">
              <a:alphaModFix/>
            </a:blip>
            <a:srcRect/>
            <a:stretch/>
          </p:blipFill>
          <p:spPr>
            <a:xfrm>
              <a:off x="1180225" y="288497"/>
              <a:ext cx="7748911" cy="5143500"/>
            </a:xfrm>
            <a:prstGeom prst="rect">
              <a:avLst/>
            </a:prstGeom>
            <a:noFill/>
            <a:ln>
              <a:noFill/>
            </a:ln>
          </p:spPr>
        </p:pic>
        <p:sp>
          <p:nvSpPr>
            <p:cNvPr id="413" name="Shape 413"/>
            <p:cNvSpPr/>
            <p:nvPr/>
          </p:nvSpPr>
          <p:spPr>
            <a:xfrm flipH="1">
              <a:off x="3543848" y="2250281"/>
              <a:ext cx="714375" cy="714375"/>
            </a:xfrm>
            <a:prstGeom prst="rightArrow">
              <a:avLst>
                <a:gd name="adj1" fmla="val 43275"/>
                <a:gd name="adj2" fmla="val 20765"/>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IBM_729_Tape_Drives.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0592" y="428625"/>
            <a:ext cx="2397621"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6" name="Picture 4" descr="1200px-Tapestick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7913" y="2528888"/>
            <a:ext cx="2571750" cy="1452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4631658" y="4257286"/>
            <a:ext cx="4147290" cy="403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a:solidFill>
                  <a:srgbClr val="FFFFFF"/>
                </a:solidFill>
              </a:rPr>
              <a:t>https://en.wikipedia.org/wiki/IBM_729</a:t>
            </a:r>
          </a:p>
        </p:txBody>
      </p:sp>
      <p:sp>
        <p:nvSpPr>
          <p:cNvPr id="7" name="Sequential Access Storage 6"/>
          <p:cNvSpPr>
            <a:spLocks noChangeArrowheads="1"/>
          </p:cNvSpPr>
          <p:nvPr/>
        </p:nvSpPr>
        <p:spPr bwMode="auto">
          <a:xfrm>
            <a:off x="285749" y="514350"/>
            <a:ext cx="1628775" cy="1543050"/>
          </a:xfrm>
          <a:prstGeom prst="flowChartMagneticTape">
            <a:avLst/>
          </a:prstGeom>
          <a:gradFill rotWithShape="1">
            <a:gsLst>
              <a:gs pos="0">
                <a:srgbClr val="CDCDCD"/>
              </a:gs>
              <a:gs pos="100000">
                <a:srgbClr val="808080"/>
              </a:gs>
            </a:gsLst>
            <a:lin ang="5400000"/>
          </a:gradFill>
          <a:ln w="9525">
            <a:solidFill>
              <a:srgbClr val="7D7D7D"/>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l-GR" sz="2000" dirty="0">
                <a:latin typeface="+mn-lt"/>
                <a:ea typeface="+mn-ea"/>
              </a:rPr>
              <a:t>ΠΑΛΙΑ</a:t>
            </a:r>
          </a:p>
          <a:p>
            <a:pPr algn="ctr" eaLnBrk="1" hangingPunct="1">
              <a:defRPr/>
            </a:pPr>
            <a:r>
              <a:rPr lang="el-GR" dirty="0">
                <a:latin typeface="+mn-lt"/>
                <a:ea typeface="+mn-ea"/>
              </a:rPr>
              <a:t>Ταξινόμηση</a:t>
            </a:r>
            <a:endParaRPr lang="en-US" dirty="0">
              <a:latin typeface="+mn-lt"/>
              <a:ea typeface="+mn-ea"/>
            </a:endParaRPr>
          </a:p>
        </p:txBody>
      </p:sp>
      <p:sp>
        <p:nvSpPr>
          <p:cNvPr id="6150" name="Multidocument 8"/>
          <p:cNvSpPr>
            <a:spLocks noChangeArrowheads="1"/>
          </p:cNvSpPr>
          <p:nvPr/>
        </p:nvSpPr>
        <p:spPr bwMode="auto">
          <a:xfrm>
            <a:off x="1285422" y="3471863"/>
            <a:ext cx="2028825" cy="1285875"/>
          </a:xfrm>
          <a:prstGeom prst="flowChartMultidocument">
            <a:avLst/>
          </a:prstGeom>
          <a:blipFill dpi="0" rotWithShape="0">
            <a:blip r:embed="rId4"/>
            <a:srcRect/>
            <a:tile tx="0" ty="0" sx="100000" sy="100000" flip="none" algn="tl"/>
          </a:blipFill>
          <a:ln w="25400">
            <a:solidFill>
              <a:srgbClr val="000000"/>
            </a:solidFill>
            <a:round/>
            <a:headEnd/>
            <a:tailEnd/>
          </a:ln>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l-GR" altLang="en-US" sz="1800" dirty="0">
                <a:solidFill>
                  <a:srgbClr val="000000"/>
                </a:solidFill>
              </a:rPr>
              <a:t>Ταξινομημένες συναλλαγές</a:t>
            </a:r>
            <a:endParaRPr lang="en-US" altLang="en-US" sz="1800" dirty="0">
              <a:solidFill>
                <a:srgbClr val="000000"/>
              </a:solidFill>
            </a:endParaRPr>
          </a:p>
        </p:txBody>
      </p:sp>
      <p:sp>
        <p:nvSpPr>
          <p:cNvPr id="6151" name="Decision 11"/>
          <p:cNvSpPr>
            <a:spLocks noChangeArrowheads="1"/>
          </p:cNvSpPr>
          <p:nvPr/>
        </p:nvSpPr>
        <p:spPr bwMode="auto">
          <a:xfrm>
            <a:off x="1470707" y="2057401"/>
            <a:ext cx="2968849" cy="771525"/>
          </a:xfrm>
          <a:prstGeom prst="flowChartDecision">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l-GR" altLang="en-US" sz="1800" dirty="0">
                <a:solidFill>
                  <a:srgbClr val="000000"/>
                </a:solidFill>
              </a:rPr>
              <a:t>Συγχώνευση</a:t>
            </a:r>
            <a:endParaRPr lang="en-US" altLang="en-US" sz="1800" dirty="0">
              <a:solidFill>
                <a:srgbClr val="000000"/>
              </a:solidFill>
            </a:endParaRPr>
          </a:p>
        </p:txBody>
      </p:sp>
      <p:sp>
        <p:nvSpPr>
          <p:cNvPr id="6155" name="TextBox 23"/>
          <p:cNvSpPr txBox="1">
            <a:spLocks noChangeArrowheads="1"/>
          </p:cNvSpPr>
          <p:nvPr/>
        </p:nvSpPr>
        <p:spPr bwMode="auto">
          <a:xfrm>
            <a:off x="1914524" y="727021"/>
            <a:ext cx="2175596" cy="1027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l-GR" altLang="en-US" sz="2025" dirty="0">
                <a:solidFill>
                  <a:srgbClr val="FFFF00"/>
                </a:solidFill>
              </a:rPr>
              <a:t>Διαδοχική Κύρια </a:t>
            </a:r>
          </a:p>
          <a:p>
            <a:pPr algn="ctr" eaLnBrk="1" hangingPunct="1">
              <a:spcBef>
                <a:spcPct val="0"/>
              </a:spcBef>
              <a:buSzTx/>
              <a:buFontTx/>
              <a:buNone/>
            </a:pPr>
            <a:r>
              <a:rPr lang="el-GR" altLang="en-US" sz="2025" dirty="0">
                <a:solidFill>
                  <a:srgbClr val="FFFF00"/>
                </a:solidFill>
              </a:rPr>
              <a:t>Ενημέρωση</a:t>
            </a:r>
          </a:p>
          <a:p>
            <a:pPr algn="ctr" eaLnBrk="1" hangingPunct="1">
              <a:spcBef>
                <a:spcPct val="0"/>
              </a:spcBef>
              <a:buSzTx/>
              <a:buFontTx/>
              <a:buNone/>
            </a:pPr>
            <a:r>
              <a:rPr lang="el-GR" altLang="en-US" sz="2025" dirty="0">
                <a:solidFill>
                  <a:srgbClr val="FFFF00"/>
                </a:solidFill>
              </a:rPr>
              <a:t>Δεκαετία του 1970</a:t>
            </a:r>
            <a:endParaRPr lang="en-US" altLang="en-US" sz="2025" dirty="0">
              <a:solidFill>
                <a:srgbClr val="FFFF00"/>
              </a:solidFill>
            </a:endParaRPr>
          </a:p>
        </p:txBody>
      </p:sp>
      <p:sp>
        <p:nvSpPr>
          <p:cNvPr id="17" name="Sequential Access Storage 6">
            <a:extLst>
              <a:ext uri="{FF2B5EF4-FFF2-40B4-BE49-F238E27FC236}">
                <a16:creationId xmlns:a16="http://schemas.microsoft.com/office/drawing/2014/main" id="{7644FB6F-6CFD-4F3A-AAC1-D3B128BC1D92}"/>
              </a:ext>
            </a:extLst>
          </p:cNvPr>
          <p:cNvSpPr>
            <a:spLocks noChangeArrowheads="1"/>
          </p:cNvSpPr>
          <p:nvPr/>
        </p:nvSpPr>
        <p:spPr bwMode="auto">
          <a:xfrm>
            <a:off x="4186237" y="557212"/>
            <a:ext cx="1628775" cy="1543050"/>
          </a:xfrm>
          <a:prstGeom prst="flowChartMagneticTape">
            <a:avLst/>
          </a:prstGeom>
          <a:gradFill rotWithShape="1">
            <a:gsLst>
              <a:gs pos="0">
                <a:srgbClr val="CDCDCD"/>
              </a:gs>
              <a:gs pos="100000">
                <a:srgbClr val="808080"/>
              </a:gs>
            </a:gsLst>
            <a:lin ang="5400000"/>
          </a:gradFill>
          <a:ln w="9525">
            <a:solidFill>
              <a:srgbClr val="7D7D7D"/>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l-GR" sz="2000" dirty="0">
                <a:latin typeface="+mn-lt"/>
                <a:ea typeface="+mn-ea"/>
              </a:rPr>
              <a:t>ΝΕΑ</a:t>
            </a:r>
          </a:p>
          <a:p>
            <a:pPr algn="ctr" eaLnBrk="1" hangingPunct="1">
              <a:defRPr/>
            </a:pPr>
            <a:r>
              <a:rPr lang="el-GR" dirty="0">
                <a:latin typeface="+mn-lt"/>
                <a:ea typeface="+mn-ea"/>
              </a:rPr>
              <a:t>Ταξινόμηση</a:t>
            </a:r>
            <a:endParaRPr lang="en-US" dirty="0">
              <a:latin typeface="+mn-lt"/>
              <a:ea typeface="+mn-ea"/>
            </a:endParaRPr>
          </a:p>
        </p:txBody>
      </p:sp>
      <p:cxnSp>
        <p:nvCxnSpPr>
          <p:cNvPr id="6152" name="Elbow Connector 13"/>
          <p:cNvCxnSpPr>
            <a:cxnSpLocks noChangeShapeType="1"/>
            <a:stCxn id="7" idx="2"/>
            <a:endCxn id="6151" idx="1"/>
          </p:cNvCxnSpPr>
          <p:nvPr/>
        </p:nvCxnSpPr>
        <p:spPr bwMode="auto">
          <a:xfrm rot="16200000" flipH="1">
            <a:off x="1092540" y="2064997"/>
            <a:ext cx="385764" cy="370570"/>
          </a:xfrm>
          <a:prstGeom prst="bentConnector2">
            <a:avLst/>
          </a:prstGeom>
          <a:noFill/>
          <a:ln w="76200">
            <a:solidFill>
              <a:srgbClr val="FF00FF"/>
            </a:solidFill>
            <a:round/>
            <a:headEnd/>
            <a:tailEnd type="triangle" w="med" len="med"/>
          </a:ln>
          <a:extLst>
            <a:ext uri="{909E8E84-426E-40dd-AFC4-6F175D3DCCD1}">
              <a14:hiddenFill xmlns="" xmlns:a14="http://schemas.microsoft.com/office/drawing/2010/main">
                <a:noFill/>
              </a14:hiddenFill>
            </a:ext>
          </a:extLst>
        </p:spPr>
      </p:cxnSp>
      <p:cxnSp>
        <p:nvCxnSpPr>
          <p:cNvPr id="6153" name="Elbow Connector 14"/>
          <p:cNvCxnSpPr>
            <a:cxnSpLocks noChangeShapeType="1"/>
            <a:stCxn id="6150" idx="0"/>
            <a:endCxn id="6151" idx="2"/>
          </p:cNvCxnSpPr>
          <p:nvPr/>
        </p:nvCxnSpPr>
        <p:spPr bwMode="auto">
          <a:xfrm rot="5400000" flipH="1" flipV="1">
            <a:off x="2375803" y="2892534"/>
            <a:ext cx="642937" cy="515722"/>
          </a:xfrm>
          <a:prstGeom prst="bentConnector3">
            <a:avLst>
              <a:gd name="adj1" fmla="val 50000"/>
            </a:avLst>
          </a:prstGeom>
          <a:noFill/>
          <a:ln w="76200">
            <a:solidFill>
              <a:srgbClr val="FF00FF"/>
            </a:solidFill>
            <a:round/>
            <a:headEnd/>
            <a:tailEnd type="triangle" w="med" len="med"/>
          </a:ln>
          <a:extLst>
            <a:ext uri="{909E8E84-426E-40dd-AFC4-6F175D3DCCD1}">
              <a14:hiddenFill xmlns="" xmlns:a14="http://schemas.microsoft.com/office/drawing/2010/main">
                <a:noFill/>
              </a14:hiddenFill>
            </a:ext>
          </a:extLst>
        </p:spPr>
      </p:cxnSp>
      <p:cxnSp>
        <p:nvCxnSpPr>
          <p:cNvPr id="6154" name="Elbow Connector 18"/>
          <p:cNvCxnSpPr>
            <a:cxnSpLocks noChangeShapeType="1"/>
            <a:stCxn id="6151" idx="3"/>
          </p:cNvCxnSpPr>
          <p:nvPr/>
        </p:nvCxnSpPr>
        <p:spPr bwMode="auto">
          <a:xfrm flipV="1">
            <a:off x="4439556" y="2057400"/>
            <a:ext cx="345580" cy="385764"/>
          </a:xfrm>
          <a:prstGeom prst="bentConnector2">
            <a:avLst/>
          </a:prstGeom>
          <a:noFill/>
          <a:ln w="76200">
            <a:solidFill>
              <a:srgbClr val="FF00FF"/>
            </a:solidFill>
            <a:round/>
            <a:headEnd/>
            <a:tailEnd type="triangle"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919318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Update</a:t>
            </a:r>
          </a:p>
        </p:txBody>
      </p:sp>
      <p:sp>
        <p:nvSpPr>
          <p:cNvPr id="419" name="Shape 419"/>
          <p:cNvSpPr txBox="1">
            <a:spLocks noGrp="1"/>
          </p:cNvSpPr>
          <p:nvPr>
            <p:ph type="body" idx="1"/>
          </p:nvPr>
        </p:nvSpPr>
        <p:spPr>
          <a:xfrm>
            <a:off x="650081" y="1464469"/>
            <a:ext cx="7836750" cy="837280"/>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l-GR" sz="2000" u="none" strike="noStrike" cap="none" dirty="0">
                <a:solidFill>
                  <a:schemeClr val="lt1"/>
                </a:solidFill>
                <a:latin typeface="Arial" charset="0"/>
                <a:ea typeface="Arial" charset="0"/>
                <a:cs typeface="Arial" charset="0"/>
                <a:sym typeface="Cabin"/>
              </a:rPr>
              <a:t>Επιτρέπει την ενημέρωση ενός πεδίου με τον όρο </a:t>
            </a:r>
            <a:r>
              <a:rPr lang="en" sz="2000" u="none" strike="noStrike" cap="none" dirty="0">
                <a:solidFill>
                  <a:schemeClr val="lt1"/>
                </a:solidFill>
                <a:latin typeface="Arial" charset="0"/>
                <a:ea typeface="Arial" charset="0"/>
                <a:cs typeface="Arial" charset="0"/>
                <a:sym typeface="Cabin"/>
              </a:rPr>
              <a:t>where</a:t>
            </a:r>
          </a:p>
        </p:txBody>
      </p:sp>
      <p:sp>
        <p:nvSpPr>
          <p:cNvPr id="420" name="Shape 420"/>
          <p:cNvSpPr txBox="1"/>
          <p:nvPr/>
        </p:nvSpPr>
        <p:spPr>
          <a:xfrm>
            <a:off x="122793" y="3154239"/>
            <a:ext cx="8853974" cy="87923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400" u="none" strike="noStrike" cap="none" dirty="0">
                <a:solidFill>
                  <a:srgbClr val="FF7F00"/>
                </a:solidFill>
                <a:latin typeface="Arial" charset="0"/>
                <a:ea typeface="Arial" charset="0"/>
                <a:cs typeface="Arial" charset="0"/>
                <a:sym typeface="Cabin"/>
              </a:rPr>
              <a:t>UPDATE</a:t>
            </a:r>
            <a:r>
              <a:rPr lang="en" sz="2400" u="none" strike="noStrike" cap="none" dirty="0">
                <a:solidFill>
                  <a:srgbClr val="FFFF00"/>
                </a:solidFill>
                <a:latin typeface="Arial" charset="0"/>
                <a:ea typeface="Arial" charset="0"/>
                <a:cs typeface="Arial" charset="0"/>
                <a:sym typeface="Cabin"/>
              </a:rPr>
              <a:t> Users </a:t>
            </a:r>
            <a:r>
              <a:rPr lang="en" sz="2400" u="none" strike="noStrike" cap="none" dirty="0">
                <a:solidFill>
                  <a:srgbClr val="FF7F00"/>
                </a:solidFill>
                <a:latin typeface="Arial" charset="0"/>
                <a:ea typeface="Arial" charset="0"/>
                <a:cs typeface="Arial" charset="0"/>
                <a:sym typeface="Cabin"/>
              </a:rPr>
              <a:t>SET</a:t>
            </a:r>
            <a:r>
              <a:rPr lang="en" sz="2400" u="none" strike="noStrike" cap="none" dirty="0">
                <a:solidFill>
                  <a:srgbClr val="FFFF00"/>
                </a:solidFill>
                <a:latin typeface="Arial" charset="0"/>
                <a:ea typeface="Arial" charset="0"/>
                <a:cs typeface="Arial" charset="0"/>
                <a:sym typeface="Cabin"/>
              </a:rPr>
              <a:t> name='Charles' </a:t>
            </a:r>
            <a:r>
              <a:rPr lang="en" sz="2400" u="none" strike="noStrike" cap="none" dirty="0">
                <a:solidFill>
                  <a:srgbClr val="FF7F00"/>
                </a:solidFill>
                <a:latin typeface="Arial" charset="0"/>
                <a:ea typeface="Arial" charset="0"/>
                <a:cs typeface="Arial" charset="0"/>
                <a:sym typeface="Cabin"/>
              </a:rPr>
              <a:t>WHERE</a:t>
            </a:r>
            <a:r>
              <a:rPr lang="en" sz="2400" u="none" strike="noStrike" cap="none" dirty="0">
                <a:solidFill>
                  <a:srgbClr val="FFFF00"/>
                </a:solidFill>
                <a:latin typeface="Arial" charset="0"/>
                <a:ea typeface="Arial" charset="0"/>
                <a:cs typeface="Arial" charset="0"/>
                <a:sym typeface="Cabin"/>
              </a:rPr>
              <a:t> email='</a:t>
            </a:r>
            <a:r>
              <a:rPr lang="en" sz="2400" u="none" strike="noStrike" cap="none" dirty="0" err="1">
                <a:solidFill>
                  <a:srgbClr val="FFFF00"/>
                </a:solidFill>
                <a:latin typeface="Arial" charset="0"/>
                <a:ea typeface="Arial" charset="0"/>
                <a:cs typeface="Arial" charset="0"/>
                <a:sym typeface="Cabin"/>
              </a:rPr>
              <a:t>csev@umich.edu</a:t>
            </a:r>
            <a:r>
              <a:rPr lang="en" sz="24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Shape 425" descr="Screen Shot 2015-08-10 at 8.36.10 AM.png"/>
          <p:cNvPicPr preferRelativeResize="0"/>
          <p:nvPr/>
        </p:nvPicPr>
        <p:blipFill rotWithShape="1">
          <a:blip r:embed="rId3">
            <a:alphaModFix/>
          </a:blip>
          <a:srcRect/>
          <a:stretch/>
        </p:blipFill>
        <p:spPr>
          <a:xfrm>
            <a:off x="489285" y="288758"/>
            <a:ext cx="7178842" cy="47404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Shape 430" descr="Screen Shot 2015-08-10 at 8.36.10 AM.png"/>
          <p:cNvPicPr preferRelativeResize="0"/>
          <p:nvPr/>
        </p:nvPicPr>
        <p:blipFill rotWithShape="1">
          <a:blip r:embed="rId3">
            <a:alphaModFix/>
          </a:blip>
          <a:srcRect/>
          <a:stretch/>
        </p:blipFill>
        <p:spPr>
          <a:xfrm>
            <a:off x="-272716" y="280737"/>
            <a:ext cx="6938211" cy="4542079"/>
          </a:xfrm>
          <a:prstGeom prst="rect">
            <a:avLst/>
          </a:prstGeom>
          <a:noFill/>
          <a:ln>
            <a:noFill/>
          </a:ln>
        </p:spPr>
      </p:pic>
      <p:grpSp>
        <p:nvGrpSpPr>
          <p:cNvPr id="4" name="Group 3"/>
          <p:cNvGrpSpPr/>
          <p:nvPr/>
        </p:nvGrpSpPr>
        <p:grpSpPr>
          <a:xfrm>
            <a:off x="2999874" y="824977"/>
            <a:ext cx="6361850" cy="4222810"/>
            <a:chOff x="1636876" y="417634"/>
            <a:chExt cx="7748911" cy="5143500"/>
          </a:xfrm>
        </p:grpSpPr>
        <p:pic>
          <p:nvPicPr>
            <p:cNvPr id="431" name="Shape 431" descr="Screen Shot 2015-08-10 at 8.36.36 AM.png"/>
            <p:cNvPicPr preferRelativeResize="0"/>
            <p:nvPr/>
          </p:nvPicPr>
          <p:blipFill rotWithShape="1">
            <a:blip r:embed="rId4">
              <a:alphaModFix/>
            </a:blip>
            <a:srcRect/>
            <a:stretch/>
          </p:blipFill>
          <p:spPr>
            <a:xfrm>
              <a:off x="1636876" y="417634"/>
              <a:ext cx="7748911" cy="5143500"/>
            </a:xfrm>
            <a:prstGeom prst="rect">
              <a:avLst/>
            </a:prstGeom>
            <a:noFill/>
            <a:ln>
              <a:noFill/>
            </a:ln>
          </p:spPr>
        </p:pic>
        <p:sp>
          <p:nvSpPr>
            <p:cNvPr id="432" name="Shape 432"/>
            <p:cNvSpPr/>
            <p:nvPr/>
          </p:nvSpPr>
          <p:spPr>
            <a:xfrm flipH="1">
              <a:off x="3873560" y="1893093"/>
              <a:ext cx="714375" cy="714375"/>
            </a:xfrm>
            <a:prstGeom prst="rightArrow">
              <a:avLst>
                <a:gd name="adj1" fmla="val 43275"/>
                <a:gd name="adj2" fmla="val 20765"/>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4300" u="none" strike="noStrike" cap="none" dirty="0">
                <a:solidFill>
                  <a:srgbClr val="FFD966"/>
                </a:solidFill>
                <a:latin typeface="Arial" charset="0"/>
                <a:ea typeface="Arial" charset="0"/>
                <a:cs typeface="Arial" charset="0"/>
                <a:sym typeface="Cabin"/>
              </a:rPr>
              <a:t>Ανάκτηση Εγγραφών</a:t>
            </a:r>
            <a:r>
              <a:rPr lang="en" sz="4300" u="none" strike="noStrike" cap="none" dirty="0">
                <a:solidFill>
                  <a:srgbClr val="FFD966"/>
                </a:solidFill>
                <a:latin typeface="Arial" charset="0"/>
                <a:ea typeface="Arial" charset="0"/>
                <a:cs typeface="Arial" charset="0"/>
                <a:sym typeface="Cabin"/>
              </a:rPr>
              <a:t>:</a:t>
            </a:r>
            <a:r>
              <a:rPr lang="en" sz="4300" u="none" strike="noStrike" cap="none" dirty="0">
                <a:solidFill>
                  <a:schemeClr val="lt1"/>
                </a:solidFill>
                <a:latin typeface="Arial" charset="0"/>
                <a:ea typeface="Arial" charset="0"/>
                <a:cs typeface="Arial" charset="0"/>
                <a:sym typeface="Cabin"/>
              </a:rPr>
              <a:t> </a:t>
            </a:r>
            <a:r>
              <a:rPr lang="en" sz="4300" u="none" strike="noStrike" cap="none" dirty="0">
                <a:solidFill>
                  <a:srgbClr val="FF7F00"/>
                </a:solidFill>
                <a:latin typeface="Arial" charset="0"/>
                <a:ea typeface="Arial" charset="0"/>
                <a:cs typeface="Arial" charset="0"/>
                <a:sym typeface="Cabin"/>
              </a:rPr>
              <a:t>Select</a:t>
            </a:r>
          </a:p>
        </p:txBody>
      </p:sp>
      <p:sp>
        <p:nvSpPr>
          <p:cNvPr id="438" name="Shape 438"/>
          <p:cNvSpPr txBox="1">
            <a:spLocks noGrp="1"/>
          </p:cNvSpPr>
          <p:nvPr>
            <p:ph type="body" idx="1"/>
          </p:nvPr>
        </p:nvSpPr>
        <p:spPr>
          <a:xfrm>
            <a:off x="650081" y="1428692"/>
            <a:ext cx="7836750" cy="1156523"/>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l-GR" sz="2000" u="none" strike="noStrike" cap="none" dirty="0">
                <a:solidFill>
                  <a:schemeClr val="lt1"/>
                </a:solidFill>
                <a:latin typeface="Arial" charset="0"/>
                <a:ea typeface="Arial" charset="0"/>
                <a:cs typeface="Arial" charset="0"/>
                <a:sym typeface="Cabin"/>
              </a:rPr>
              <a:t>Η δήλωση</a:t>
            </a:r>
            <a:r>
              <a:rPr lang="en" sz="2000" u="none" strike="noStrike" cap="none" dirty="0">
                <a:solidFill>
                  <a:schemeClr val="lt1"/>
                </a:solidFill>
                <a:latin typeface="Arial" charset="0"/>
                <a:ea typeface="Arial" charset="0"/>
                <a:cs typeface="Arial" charset="0"/>
                <a:sym typeface="Cabin"/>
              </a:rPr>
              <a:t> select </a:t>
            </a:r>
            <a:r>
              <a:rPr lang="el-GR" sz="2000" u="none" strike="noStrike" cap="none" dirty="0">
                <a:solidFill>
                  <a:schemeClr val="lt1"/>
                </a:solidFill>
                <a:latin typeface="Arial" charset="0"/>
                <a:ea typeface="Arial" charset="0"/>
                <a:cs typeface="Arial" charset="0"/>
                <a:sym typeface="Cabin"/>
              </a:rPr>
              <a:t>ανακτά μια ομάδα εγγραφών - μπορείτε είτε να ανακτήσετε όλες τις εγγραφές είτε ένα υποσύνολο των εγγραφών με τον όρο WHERE</a:t>
            </a:r>
            <a:endParaRPr lang="en" sz="2000" u="none" strike="noStrike" cap="none" dirty="0">
              <a:solidFill>
                <a:schemeClr val="lt1"/>
              </a:solidFill>
              <a:latin typeface="Arial" charset="0"/>
              <a:ea typeface="Arial" charset="0"/>
              <a:cs typeface="Arial" charset="0"/>
              <a:sym typeface="Cabin"/>
            </a:endParaRPr>
          </a:p>
        </p:txBody>
      </p:sp>
      <p:sp>
        <p:nvSpPr>
          <p:cNvPr id="439" name="Shape 439"/>
          <p:cNvSpPr txBox="1"/>
          <p:nvPr/>
        </p:nvSpPr>
        <p:spPr>
          <a:xfrm>
            <a:off x="215136" y="3110664"/>
            <a:ext cx="8536178"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rgbClr val="FFFF00"/>
                </a:solidFill>
                <a:latin typeface="Arial" charset="0"/>
                <a:ea typeface="Arial" charset="0"/>
                <a:cs typeface="Arial" charset="0"/>
                <a:sym typeface="Cabin"/>
              </a:rPr>
              <a:t> *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rgbClr val="FFFF00"/>
                </a:solidFill>
                <a:latin typeface="Arial" charset="0"/>
                <a:ea typeface="Arial" charset="0"/>
                <a:cs typeface="Arial" charset="0"/>
                <a:sym typeface="Cabin"/>
              </a:rPr>
              <a:t> Users</a:t>
            </a:r>
          </a:p>
        </p:txBody>
      </p:sp>
      <p:sp>
        <p:nvSpPr>
          <p:cNvPr id="440" name="Shape 440"/>
          <p:cNvSpPr txBox="1"/>
          <p:nvPr/>
        </p:nvSpPr>
        <p:spPr>
          <a:xfrm>
            <a:off x="127212" y="3803607"/>
            <a:ext cx="8920842"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rgbClr val="FFFF00"/>
                </a:solidFill>
                <a:latin typeface="Arial" charset="0"/>
                <a:ea typeface="Arial" charset="0"/>
                <a:cs typeface="Arial" charset="0"/>
                <a:sym typeface="Cabin"/>
              </a:rPr>
              <a:t> *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rgbClr val="FFFF00"/>
                </a:solidFill>
                <a:latin typeface="Arial" charset="0"/>
                <a:ea typeface="Arial" charset="0"/>
                <a:cs typeface="Arial" charset="0"/>
                <a:sym typeface="Cabin"/>
              </a:rPr>
              <a:t> Users </a:t>
            </a:r>
            <a:r>
              <a:rPr lang="en" sz="2500" u="none" strike="noStrike" cap="none" dirty="0">
                <a:solidFill>
                  <a:srgbClr val="FF7F00"/>
                </a:solidFill>
                <a:latin typeface="Arial" charset="0"/>
                <a:ea typeface="Arial" charset="0"/>
                <a:cs typeface="Arial" charset="0"/>
                <a:sym typeface="Cabin"/>
              </a:rPr>
              <a:t>WHERE</a:t>
            </a:r>
            <a:r>
              <a:rPr lang="en" sz="2500" u="none" strike="noStrike" cap="none" dirty="0">
                <a:solidFill>
                  <a:srgbClr val="FFFF00"/>
                </a:solidFill>
                <a:latin typeface="Arial" charset="0"/>
                <a:ea typeface="Arial" charset="0"/>
                <a:cs typeface="Arial" charset="0"/>
                <a:sym typeface="Cabin"/>
              </a:rPr>
              <a:t> email='</a:t>
            </a:r>
            <a:r>
              <a:rPr lang="en" sz="2500" u="none" strike="noStrike" cap="none" dirty="0" err="1">
                <a:solidFill>
                  <a:srgbClr val="FFFF00"/>
                </a:solidFill>
                <a:latin typeface="Arial" charset="0"/>
                <a:ea typeface="Arial" charset="0"/>
                <a:cs typeface="Arial" charset="0"/>
                <a:sym typeface="Cabin"/>
              </a:rPr>
              <a:t>csev@umich.edu</a:t>
            </a:r>
            <a:r>
              <a:rPr lang="en" sz="25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Shape 445" descr="Screen Shot 2015-08-10 at 8.38.40 AM.png"/>
          <p:cNvPicPr preferRelativeResize="0"/>
          <p:nvPr/>
        </p:nvPicPr>
        <p:blipFill rotWithShape="1">
          <a:blip r:embed="rId3">
            <a:alphaModFix/>
          </a:blip>
          <a:srcRect/>
          <a:stretch/>
        </p:blipFill>
        <p:spPr>
          <a:xfrm>
            <a:off x="425116" y="304800"/>
            <a:ext cx="7138737" cy="47083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Shape 450" descr="Screen Shot 2015-08-10 at 8.38.51 AM.png"/>
          <p:cNvPicPr preferRelativeResize="0"/>
          <p:nvPr/>
        </p:nvPicPr>
        <p:blipFill rotWithShape="1">
          <a:blip r:embed="rId3">
            <a:alphaModFix/>
          </a:blip>
          <a:srcRect/>
          <a:stretch/>
        </p:blipFill>
        <p:spPr>
          <a:xfrm>
            <a:off x="441158" y="292828"/>
            <a:ext cx="7154779" cy="474913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4300" u="none" strike="noStrike" cap="none" dirty="0">
                <a:solidFill>
                  <a:srgbClr val="FFD966"/>
                </a:solidFill>
                <a:latin typeface="Arial" charset="0"/>
                <a:ea typeface="Arial" charset="0"/>
                <a:cs typeface="Arial" charset="0"/>
                <a:sym typeface="Cabin"/>
              </a:rPr>
              <a:t>Ταξινόμηση με </a:t>
            </a:r>
            <a:r>
              <a:rPr lang="en" sz="4300" u="none" strike="noStrike" cap="none" dirty="0">
                <a:solidFill>
                  <a:srgbClr val="FF7F00"/>
                </a:solidFill>
                <a:latin typeface="Arial" charset="0"/>
                <a:ea typeface="Arial" charset="0"/>
                <a:cs typeface="Arial" charset="0"/>
                <a:sym typeface="Cabin"/>
              </a:rPr>
              <a:t>ORDER BY</a:t>
            </a:r>
          </a:p>
        </p:txBody>
      </p:sp>
      <p:sp>
        <p:nvSpPr>
          <p:cNvPr id="456" name="Shape 456"/>
          <p:cNvSpPr txBox="1">
            <a:spLocks noGrp="1"/>
          </p:cNvSpPr>
          <p:nvPr>
            <p:ph type="body" idx="1"/>
          </p:nvPr>
        </p:nvSpPr>
        <p:spPr>
          <a:xfrm>
            <a:off x="650081" y="1464468"/>
            <a:ext cx="7836750" cy="1018699"/>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l-GR" sz="2000" u="none" strike="noStrike" cap="none" dirty="0">
                <a:solidFill>
                  <a:schemeClr val="lt1"/>
                </a:solidFill>
                <a:latin typeface="Arial" charset="0"/>
                <a:ea typeface="Arial" charset="0"/>
                <a:cs typeface="Arial" charset="0"/>
                <a:sym typeface="Cabin"/>
              </a:rPr>
              <a:t>Μπορείτε να προσθέσετε τον όρο </a:t>
            </a:r>
            <a:r>
              <a:rPr lang="en" sz="2000" u="none" strike="noStrike" cap="none" dirty="0">
                <a:solidFill>
                  <a:srgbClr val="FF7F00"/>
                </a:solidFill>
                <a:latin typeface="Arial" charset="0"/>
                <a:ea typeface="Arial" charset="0"/>
                <a:cs typeface="Arial" charset="0"/>
                <a:sym typeface="Cabin"/>
              </a:rPr>
              <a:t>ORDER BY</a:t>
            </a:r>
            <a:r>
              <a:rPr lang="el-GR" sz="2000" u="none" strike="noStrike" cap="none" dirty="0">
                <a:solidFill>
                  <a:schemeClr val="lt1"/>
                </a:solidFill>
                <a:latin typeface="Arial" charset="0"/>
                <a:ea typeface="Arial" charset="0"/>
                <a:cs typeface="Arial" charset="0"/>
                <a:sym typeface="Cabin"/>
              </a:rPr>
              <a:t> σε μια δήλωση </a:t>
            </a:r>
            <a:r>
              <a:rPr lang="en" sz="2000" u="none" strike="noStrike" cap="none" dirty="0">
                <a:solidFill>
                  <a:srgbClr val="FF7F00"/>
                </a:solidFill>
                <a:latin typeface="Arial" charset="0"/>
                <a:ea typeface="Arial" charset="0"/>
                <a:cs typeface="Arial" charset="0"/>
                <a:sym typeface="Cabin"/>
              </a:rPr>
              <a:t>SELECT</a:t>
            </a:r>
            <a:r>
              <a:rPr lang="el-GR" sz="2000" u="none" strike="noStrike" cap="none" dirty="0">
                <a:solidFill>
                  <a:schemeClr val="lt1"/>
                </a:solidFill>
                <a:latin typeface="Arial" charset="0"/>
                <a:ea typeface="Arial" charset="0"/>
                <a:cs typeface="Arial" charset="0"/>
                <a:sym typeface="Cabin"/>
              </a:rPr>
              <a:t> για να ταξινομήσετε τα αποτελέσματα με αύξουσα ή φθίνουσα σειρά</a:t>
            </a:r>
            <a:endParaRPr lang="en" sz="2000" u="none" strike="noStrike" cap="none" dirty="0">
              <a:solidFill>
                <a:schemeClr val="lt1"/>
              </a:solidFill>
              <a:latin typeface="Arial" charset="0"/>
              <a:ea typeface="Arial" charset="0"/>
              <a:cs typeface="Arial" charset="0"/>
              <a:sym typeface="Cabin"/>
            </a:endParaRPr>
          </a:p>
        </p:txBody>
      </p:sp>
      <p:sp>
        <p:nvSpPr>
          <p:cNvPr id="457" name="Shape 457"/>
          <p:cNvSpPr txBox="1"/>
          <p:nvPr/>
        </p:nvSpPr>
        <p:spPr>
          <a:xfrm>
            <a:off x="296740" y="3321843"/>
            <a:ext cx="8605472" cy="4214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Users</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ORDER BY</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email</a:t>
            </a:r>
          </a:p>
        </p:txBody>
      </p:sp>
      <p:sp>
        <p:nvSpPr>
          <p:cNvPr id="458" name="Shape 458"/>
          <p:cNvSpPr txBox="1"/>
          <p:nvPr/>
        </p:nvSpPr>
        <p:spPr>
          <a:xfrm>
            <a:off x="109904" y="3986212"/>
            <a:ext cx="8715374" cy="421480"/>
          </a:xfrm>
          <a:prstGeom prst="rect">
            <a:avLst/>
          </a:prstGeom>
          <a:noFill/>
          <a:ln>
            <a:noFill/>
          </a:ln>
        </p:spPr>
        <p:txBody>
          <a:bodyPr lIns="0" tIns="0" rIns="0" bIns="0" anchor="ctr" anchorCtr="0">
            <a:noAutofit/>
          </a:bodyPr>
          <a:lstStyle/>
          <a:p>
            <a:pPr lvl="0" algn="ctr">
              <a:buClr>
                <a:srgbClr val="FF7F00"/>
              </a:buClr>
              <a:buSzPct val="25000"/>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Users</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ORDER BY</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name</a:t>
            </a:r>
            <a:r>
              <a:rPr lang="en-US" sz="2500" u="none" strike="noStrike" cap="none">
                <a:solidFill>
                  <a:srgbClr val="FFFF00"/>
                </a:solidFill>
                <a:latin typeface="Arial" charset="0"/>
                <a:ea typeface="Arial" charset="0"/>
                <a:cs typeface="Arial" charset="0"/>
                <a:sym typeface="Cabin"/>
              </a:rPr>
              <a:t> </a:t>
            </a:r>
            <a:r>
              <a:rPr lang="en-US" sz="2500">
                <a:solidFill>
                  <a:srgbClr val="FF7F00"/>
                </a:solidFill>
                <a:latin typeface="Arial" charset="0"/>
                <a:ea typeface="Arial" charset="0"/>
                <a:cs typeface="Arial" charset="0"/>
                <a:sym typeface="Cabin"/>
              </a:rPr>
              <a:t>DESC</a:t>
            </a:r>
            <a:endParaRPr lang="en" sz="2500" u="none" strike="noStrike" cap="none" dirty="0">
              <a:solidFill>
                <a:srgbClr val="FFFF00"/>
              </a:solidFill>
              <a:latin typeface="Arial" charset="0"/>
              <a:ea typeface="Arial" charset="0"/>
              <a:cs typeface="Arial" charset="0"/>
              <a:sym typeface="Cabi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Shape 463" descr="Screen Shot 2015-08-10 at 8.57.04 AM.png"/>
          <p:cNvPicPr preferRelativeResize="0"/>
          <p:nvPr/>
        </p:nvPicPr>
        <p:blipFill rotWithShape="1">
          <a:blip r:embed="rId3">
            <a:alphaModFix/>
          </a:blip>
          <a:srcRect/>
          <a:stretch/>
        </p:blipFill>
        <p:spPr>
          <a:xfrm>
            <a:off x="1035571" y="264694"/>
            <a:ext cx="7350137" cy="48788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4300" u="none" strike="noStrike" cap="none" dirty="0">
                <a:solidFill>
                  <a:srgbClr val="FFD966"/>
                </a:solidFill>
                <a:latin typeface="Arial" charset="0"/>
                <a:ea typeface="Arial" charset="0"/>
                <a:cs typeface="Arial" charset="0"/>
                <a:sym typeface="Cabin"/>
              </a:rPr>
              <a:t>Σύνοψη </a:t>
            </a:r>
            <a:r>
              <a:rPr lang="en" sz="4300" u="none" strike="noStrike" cap="none" dirty="0">
                <a:solidFill>
                  <a:srgbClr val="FFD966"/>
                </a:solidFill>
                <a:latin typeface="Arial" charset="0"/>
                <a:ea typeface="Arial" charset="0"/>
                <a:cs typeface="Arial" charset="0"/>
                <a:sym typeface="Cabin"/>
              </a:rPr>
              <a:t>SQL</a:t>
            </a:r>
          </a:p>
        </p:txBody>
      </p:sp>
      <p:sp>
        <p:nvSpPr>
          <p:cNvPr id="469" name="Shape 469"/>
          <p:cNvSpPr txBox="1"/>
          <p:nvPr/>
        </p:nvSpPr>
        <p:spPr>
          <a:xfrm>
            <a:off x="3097708" y="2950368"/>
            <a:ext cx="2766487"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a:t>
            </a:r>
            <a:r>
              <a:rPr lang="en" sz="1700" i="0" u="none" strike="noStrike" cap="none">
                <a:solidFill>
                  <a:srgbClr val="FFFF00"/>
                </a:solidFill>
                <a:latin typeface="Courier"/>
                <a:ea typeface="Courier New"/>
                <a:cs typeface="Courier"/>
                <a:sym typeface="Courier New"/>
              </a:rPr>
              <a:t> *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a:t>
            </a:r>
          </a:p>
        </p:txBody>
      </p:sp>
      <p:sp>
        <p:nvSpPr>
          <p:cNvPr id="470" name="Shape 470"/>
          <p:cNvSpPr txBox="1"/>
          <p:nvPr/>
        </p:nvSpPr>
        <p:spPr>
          <a:xfrm>
            <a:off x="859928" y="3421856"/>
            <a:ext cx="7242917"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 </a:t>
            </a:r>
            <a:r>
              <a:rPr lang="en" sz="1700" i="0" u="none" strike="noStrike" cap="none">
                <a:solidFill>
                  <a:srgbClr val="FFFF00"/>
                </a:solidFill>
                <a:latin typeface="Courier"/>
                <a:ea typeface="Courier New"/>
                <a:cs typeface="Courier"/>
                <a:sym typeface="Courier New"/>
              </a:rPr>
              <a:t>*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WHERE </a:t>
            </a:r>
            <a:r>
              <a:rPr lang="en" sz="1700" i="0" u="none" strike="noStrike" cap="none">
                <a:solidFill>
                  <a:srgbClr val="FFFF00"/>
                </a:solidFill>
                <a:latin typeface="Courier"/>
                <a:ea typeface="Courier New"/>
                <a:cs typeface="Courier"/>
                <a:sym typeface="Courier New"/>
              </a:rPr>
              <a:t>email='csev@umich.edu'</a:t>
            </a:r>
          </a:p>
        </p:txBody>
      </p:sp>
      <p:sp>
        <p:nvSpPr>
          <p:cNvPr id="471" name="Shape 471"/>
          <p:cNvSpPr txBox="1"/>
          <p:nvPr/>
        </p:nvSpPr>
        <p:spPr>
          <a:xfrm>
            <a:off x="518814" y="2436018"/>
            <a:ext cx="8095612" cy="40719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UPDATE</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SET</a:t>
            </a:r>
            <a:r>
              <a:rPr lang="en" sz="1700" i="0" u="none" strike="noStrike" cap="none">
                <a:solidFill>
                  <a:srgbClr val="FFFF00"/>
                </a:solidFill>
                <a:latin typeface="Courier"/>
                <a:ea typeface="Courier New"/>
                <a:cs typeface="Courier"/>
                <a:sym typeface="Courier New"/>
              </a:rPr>
              <a:t> name="Charles" </a:t>
            </a:r>
            <a:r>
              <a:rPr lang="en" sz="1700" i="0" u="none" strike="noStrike" cap="none">
                <a:solidFill>
                  <a:srgbClr val="FF6600"/>
                </a:solidFill>
                <a:latin typeface="Courier"/>
                <a:ea typeface="Courier New"/>
                <a:cs typeface="Courier"/>
                <a:sym typeface="Courier New"/>
              </a:rPr>
              <a:t>WHERE</a:t>
            </a:r>
            <a:r>
              <a:rPr lang="en" sz="1700" i="0" u="none" strike="noStrike" cap="none">
                <a:solidFill>
                  <a:srgbClr val="FFFF00"/>
                </a:solidFill>
                <a:latin typeface="Courier"/>
                <a:ea typeface="Courier New"/>
                <a:cs typeface="Courier"/>
                <a:sym typeface="Courier New"/>
              </a:rPr>
              <a:t> email='csev@umich.edu'</a:t>
            </a:r>
          </a:p>
        </p:txBody>
      </p:sp>
      <p:sp>
        <p:nvSpPr>
          <p:cNvPr id="472" name="Shape 472"/>
          <p:cNvSpPr txBox="1"/>
          <p:nvPr/>
        </p:nvSpPr>
        <p:spPr>
          <a:xfrm>
            <a:off x="211907" y="1445006"/>
            <a:ext cx="8809424" cy="4142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 sz="1700" i="0" u="none" strike="noStrike" cap="none">
                <a:solidFill>
                  <a:srgbClr val="FF6600"/>
                </a:solidFill>
                <a:latin typeface="Courier"/>
                <a:ea typeface="Courier New"/>
                <a:cs typeface="Courier"/>
                <a:sym typeface="Courier New"/>
              </a:rPr>
              <a:t>INSERT INTO </a:t>
            </a:r>
            <a:r>
              <a:rPr lang="en" sz="1700" i="0" u="none" strike="noStrike" cap="none">
                <a:solidFill>
                  <a:srgbClr val="FFFF00"/>
                </a:solidFill>
                <a:latin typeface="Courier"/>
                <a:ea typeface="Courier New"/>
                <a:cs typeface="Courier"/>
                <a:sym typeface="Courier New"/>
              </a:rPr>
              <a:t>Users (name, email) </a:t>
            </a:r>
            <a:r>
              <a:rPr lang="en" sz="1700" i="0" u="none" strike="noStrike" cap="none">
                <a:solidFill>
                  <a:srgbClr val="FF6600"/>
                </a:solidFill>
                <a:latin typeface="Courier"/>
                <a:ea typeface="Courier New"/>
                <a:cs typeface="Courier"/>
                <a:sym typeface="Courier New"/>
              </a:rPr>
              <a:t>VALUES</a:t>
            </a:r>
            <a:r>
              <a:rPr lang="en" sz="1700" i="0" u="none" strike="noStrike" cap="none">
                <a:solidFill>
                  <a:srgbClr val="FFFF00"/>
                </a:solidFill>
                <a:latin typeface="Courier"/>
                <a:ea typeface="Courier New"/>
                <a:cs typeface="Courier"/>
                <a:sym typeface="Courier New"/>
              </a:rPr>
              <a:t> ('Kristin', 'kf@umich.edu')</a:t>
            </a:r>
          </a:p>
        </p:txBody>
      </p:sp>
      <p:sp>
        <p:nvSpPr>
          <p:cNvPr id="473" name="Shape 473"/>
          <p:cNvSpPr txBox="1"/>
          <p:nvPr/>
        </p:nvSpPr>
        <p:spPr>
          <a:xfrm>
            <a:off x="1167116" y="1908358"/>
            <a:ext cx="6638287"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DELETE FROM </a:t>
            </a:r>
            <a:r>
              <a:rPr lang="en" sz="1700" i="0" u="none" strike="noStrike" cap="none">
                <a:solidFill>
                  <a:srgbClr val="FFFF00"/>
                </a:solidFill>
                <a:latin typeface="Courier"/>
                <a:ea typeface="Courier New"/>
                <a:cs typeface="Courier"/>
                <a:sym typeface="Courier New"/>
              </a:rPr>
              <a:t>Users </a:t>
            </a:r>
            <a:r>
              <a:rPr lang="en" sz="1700" i="0" u="none" strike="noStrike" cap="none">
                <a:solidFill>
                  <a:srgbClr val="FF6600"/>
                </a:solidFill>
                <a:latin typeface="Courier"/>
                <a:ea typeface="Courier New"/>
                <a:cs typeface="Courier"/>
                <a:sym typeface="Courier New"/>
              </a:rPr>
              <a:t>WHERE </a:t>
            </a:r>
            <a:r>
              <a:rPr lang="en" sz="1700" i="0" u="none" strike="noStrike" cap="none">
                <a:solidFill>
                  <a:srgbClr val="FFFF00"/>
                </a:solidFill>
                <a:latin typeface="Courier"/>
                <a:ea typeface="Courier New"/>
                <a:cs typeface="Courier"/>
                <a:sym typeface="Courier New"/>
              </a:rPr>
              <a:t>email='ted@umich.edu'</a:t>
            </a:r>
          </a:p>
        </p:txBody>
      </p:sp>
      <p:sp>
        <p:nvSpPr>
          <p:cNvPr id="474" name="Shape 474"/>
          <p:cNvSpPr txBox="1"/>
          <p:nvPr/>
        </p:nvSpPr>
        <p:spPr>
          <a:xfrm>
            <a:off x="2190452" y="3936206"/>
            <a:ext cx="4588987" cy="42153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a:t>
            </a:r>
            <a:r>
              <a:rPr lang="en" sz="1700" i="0" u="none" strike="noStrike" cap="none">
                <a:solidFill>
                  <a:srgbClr val="FFFF00"/>
                </a:solidFill>
                <a:latin typeface="Courier"/>
                <a:ea typeface="Courier New"/>
                <a:cs typeface="Courier"/>
                <a:sym typeface="Courier New"/>
              </a:rPr>
              <a:t> *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ORDER BY </a:t>
            </a:r>
            <a:r>
              <a:rPr lang="en" sz="1700" i="0" u="none" strike="noStrike" cap="none">
                <a:solidFill>
                  <a:srgbClr val="FFFF00"/>
                </a:solidFill>
                <a:latin typeface="Courier"/>
                <a:ea typeface="Courier New"/>
                <a:cs typeface="Courier"/>
                <a:sym typeface="Courier New"/>
              </a:rPr>
              <a:t>email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Αυτό δεν είναι και πολύ συναρπαστικό (μέχρι στιγμής)</a:t>
            </a:r>
            <a:endParaRPr lang="en" sz="4300" u="none" strike="noStrike" cap="none" dirty="0">
              <a:solidFill>
                <a:srgbClr val="FFD966"/>
              </a:solidFill>
              <a:latin typeface="Arial" charset="0"/>
              <a:ea typeface="Arial" charset="0"/>
              <a:cs typeface="Arial" charset="0"/>
              <a:sym typeface="Cabin"/>
            </a:endParaRPr>
          </a:p>
        </p:txBody>
      </p:sp>
      <p:sp>
        <p:nvSpPr>
          <p:cNvPr id="480" name="Shape 480"/>
          <p:cNvSpPr txBox="1">
            <a:spLocks noGrp="1"/>
          </p:cNvSpPr>
          <p:nvPr>
            <p:ph type="body" idx="1"/>
          </p:nvPr>
        </p:nvSpPr>
        <p:spPr>
          <a:xfrm>
            <a:off x="650081" y="2054582"/>
            <a:ext cx="7836750" cy="2903236"/>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Οι πίνακες μοιάζουν λίγο με μεγάλα προγραμματιζόμενα υπολογιστικά φύλλα με γραμμές, στήλες και εντολές</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Η ισχύς γίνεται αντιληπτή όταν έχουμε περισσότερους από έναν πίνακες και μπορούμε να εκμεταλλευτούμε τις σχέσεις μεταξύ των πινάκων</a:t>
            </a:r>
            <a:endParaRPr lang="en" sz="20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650081" y="135731"/>
            <a:ext cx="4007644" cy="1293019"/>
          </a:xfrm>
        </p:spPr>
        <p:txBody>
          <a:bodyPr/>
          <a:lstStyle/>
          <a:p>
            <a:r>
              <a:rPr lang="el-GR" altLang="en-US" sz="4000" dirty="0">
                <a:solidFill>
                  <a:srgbClr val="FFD966"/>
                </a:solidFill>
              </a:rPr>
              <a:t>Τυχαία Προσπέλαση</a:t>
            </a:r>
            <a:endParaRPr lang="en-US" altLang="en-US" sz="4000" dirty="0">
              <a:solidFill>
                <a:srgbClr val="FFD966"/>
              </a:solidFill>
            </a:endParaRPr>
          </a:p>
        </p:txBody>
      </p:sp>
      <p:sp>
        <p:nvSpPr>
          <p:cNvPr id="7170" name="Content Placeholder 2"/>
          <p:cNvSpPr>
            <a:spLocks noGrp="1"/>
          </p:cNvSpPr>
          <p:nvPr>
            <p:ph idx="1"/>
          </p:nvPr>
        </p:nvSpPr>
        <p:spPr>
          <a:xfrm>
            <a:off x="0" y="1464469"/>
            <a:ext cx="5599288" cy="3207544"/>
          </a:xfrm>
        </p:spPr>
        <p:txBody>
          <a:bodyPr/>
          <a:lstStyle/>
          <a:p>
            <a:r>
              <a:rPr lang="el-GR" altLang="en-US" sz="2400" dirty="0">
                <a:solidFill>
                  <a:schemeClr val="bg1"/>
                </a:solidFill>
              </a:rPr>
              <a:t>Όταν μπορείτε να προσπελάσετε τυχαία τα δεδομένα</a:t>
            </a:r>
            <a:r>
              <a:rPr lang="en-US" altLang="en-US" sz="2400" dirty="0">
                <a:solidFill>
                  <a:schemeClr val="bg1"/>
                </a:solidFill>
              </a:rPr>
              <a:t>...</a:t>
            </a:r>
          </a:p>
          <a:p>
            <a:r>
              <a:rPr lang="el-GR" altLang="en-US" sz="2400" dirty="0">
                <a:solidFill>
                  <a:schemeClr val="bg1"/>
                </a:solidFill>
              </a:rPr>
              <a:t>Πώς μπορείτε να δομήσετε τα δεδομένα ώστε να είναι πιο αποτελεσματικά</a:t>
            </a:r>
            <a:r>
              <a:rPr lang="en-US" altLang="en-US" sz="2400" dirty="0">
                <a:solidFill>
                  <a:schemeClr val="bg1"/>
                </a:solidFill>
              </a:rPr>
              <a:t>?</a:t>
            </a:r>
          </a:p>
          <a:p>
            <a:r>
              <a:rPr lang="el-GR" altLang="en-US" sz="2400" dirty="0">
                <a:solidFill>
                  <a:schemeClr val="bg1"/>
                </a:solidFill>
              </a:rPr>
              <a:t>Η ταξινόμηση μπορεί να μην είναι η καλύτερη ιδέα</a:t>
            </a:r>
            <a:endParaRPr lang="en-US" altLang="en-US" sz="2400" dirty="0">
              <a:solidFill>
                <a:schemeClr val="bg1"/>
              </a:solidFill>
            </a:endParaRPr>
          </a:p>
        </p:txBody>
      </p:sp>
      <p:pic>
        <p:nvPicPr>
          <p:cNvPr id="7171" name="Picture 3" descr="Innansicht_Festplatte_512_MB_von_Quantu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9288" y="1464469"/>
            <a:ext cx="3192287" cy="260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1828800" y="4672013"/>
            <a:ext cx="7184827" cy="403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dirty="0">
                <a:solidFill>
                  <a:srgbClr val="FFFFFF"/>
                </a:solidFill>
              </a:rPr>
              <a:t>https://</a:t>
            </a:r>
            <a:r>
              <a:rPr lang="en-US" altLang="en-US" sz="2025" dirty="0" err="1">
                <a:solidFill>
                  <a:srgbClr val="FFFFFF"/>
                </a:solidFill>
              </a:rPr>
              <a:t>en.wikipedia.org</a:t>
            </a:r>
            <a:r>
              <a:rPr lang="en-US" altLang="en-US" sz="2025" dirty="0">
                <a:solidFill>
                  <a:srgbClr val="FFFFFF"/>
                </a:solidFill>
              </a:rPr>
              <a:t>/wiki/</a:t>
            </a:r>
            <a:r>
              <a:rPr lang="en-US" altLang="en-US" sz="2025" dirty="0" err="1">
                <a:solidFill>
                  <a:srgbClr val="FFFFFF"/>
                </a:solidFill>
              </a:rPr>
              <a:t>Hard_disk_drive_platter</a:t>
            </a:r>
            <a:endParaRPr lang="en-US" altLang="en-US" sz="2025" dirty="0">
              <a:solidFill>
                <a:srgbClr val="FFFFFF"/>
              </a:solidFill>
            </a:endParaRPr>
          </a:p>
        </p:txBody>
      </p:sp>
    </p:spTree>
    <p:extLst>
      <p:ext uri="{BB962C8B-B14F-4D97-AF65-F5344CB8AC3E}">
        <p14:creationId xmlns:p14="http://schemas.microsoft.com/office/powerpoint/2010/main" val="639210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4300" u="none" strike="noStrike" cap="none" dirty="0">
                <a:solidFill>
                  <a:srgbClr val="FFD966"/>
                </a:solidFill>
                <a:latin typeface="Arial" charset="0"/>
                <a:ea typeface="Arial" charset="0"/>
                <a:cs typeface="Arial" charset="0"/>
                <a:sym typeface="Cabin"/>
              </a:rPr>
              <a:t>Σύνθετα Μοντέλα Δεδομένων και Σχέσεις</a:t>
            </a:r>
            <a:endParaRPr lang="en" sz="4300" u="none" strike="noStrike" cap="none" dirty="0">
              <a:solidFill>
                <a:srgbClr val="FFD966"/>
              </a:solidFill>
              <a:latin typeface="Arial" charset="0"/>
              <a:ea typeface="Arial" charset="0"/>
              <a:cs typeface="Arial" charset="0"/>
              <a:sym typeface="Cabin"/>
            </a:endParaRPr>
          </a:p>
        </p:txBody>
      </p:sp>
      <p:sp>
        <p:nvSpPr>
          <p:cNvPr id="486" name="Shape 486"/>
          <p:cNvSpPr txBox="1">
            <a:spLocks noGrp="1"/>
          </p:cNvSpPr>
          <p:nvPr>
            <p:ph type="body" idx="1"/>
          </p:nvPr>
        </p:nvSpPr>
        <p:spPr>
          <a:xfrm>
            <a:off x="650081" y="2946796"/>
            <a:ext cx="7836693" cy="592931"/>
          </a:xfrm>
          <a:prstGeom prst="rect">
            <a:avLst/>
          </a:prstGeom>
          <a:noFill/>
          <a:ln>
            <a:noFill/>
          </a:ln>
        </p:spPr>
        <p:txBody>
          <a:bodyPr lIns="21425" tIns="21425" rIns="21425" bIns="21425"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800" u="sng" strike="noStrike" cap="none" dirty="0">
                <a:solidFill>
                  <a:srgbClr val="FFFF00"/>
                </a:solidFill>
                <a:latin typeface="Arial" charset="0"/>
                <a:ea typeface="Arial" charset="0"/>
                <a:cs typeface="Arial" charset="0"/>
                <a:sym typeface="Cabin"/>
                <a:hlinkClick r:id="rId3"/>
              </a:rPr>
              <a:t>http://en.wikipedia.org/wiki/Relational_model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4300" u="none" strike="noStrike" cap="none" dirty="0">
                <a:solidFill>
                  <a:srgbClr val="FFD966"/>
                </a:solidFill>
                <a:latin typeface="Arial" charset="0"/>
                <a:ea typeface="Arial" charset="0"/>
                <a:cs typeface="Arial" charset="0"/>
                <a:sym typeface="Cabin"/>
              </a:rPr>
              <a:t>Σχεδιασμός Βάσης Δεδομένων</a:t>
            </a:r>
            <a:endParaRPr lang="en" sz="4300" u="none" strike="noStrike" cap="none" dirty="0">
              <a:solidFill>
                <a:srgbClr val="FFD966"/>
              </a:solidFill>
              <a:latin typeface="Arial" charset="0"/>
              <a:ea typeface="Arial" charset="0"/>
              <a:cs typeface="Arial" charset="0"/>
              <a:sym typeface="Cabin"/>
            </a:endParaRPr>
          </a:p>
        </p:txBody>
      </p:sp>
      <p:sp>
        <p:nvSpPr>
          <p:cNvPr id="492" name="Shape 492"/>
          <p:cNvSpPr txBox="1">
            <a:spLocks noGrp="1"/>
          </p:cNvSpPr>
          <p:nvPr>
            <p:ph type="body" idx="1"/>
          </p:nvPr>
        </p:nvSpPr>
        <p:spPr>
          <a:xfrm>
            <a:off x="650081" y="1598751"/>
            <a:ext cx="7836750" cy="3073316"/>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Ο σχεδιασμός βάσεων δεδομένων είναι μια </a:t>
            </a:r>
            <a:r>
              <a:rPr lang="el-GR" sz="2000" dirty="0">
                <a:solidFill>
                  <a:srgbClr val="00FF00"/>
                </a:solidFill>
                <a:latin typeface="Arial" charset="0"/>
                <a:cs typeface="Arial" charset="0"/>
                <a:sym typeface="Cabin"/>
              </a:rPr>
              <a:t>μορφή τέχνης </a:t>
            </a:r>
            <a:r>
              <a:rPr lang="el-GR" sz="2000" u="none" strike="noStrike" cap="none" dirty="0">
                <a:solidFill>
                  <a:schemeClr val="lt1"/>
                </a:solidFill>
                <a:latin typeface="Arial" charset="0"/>
                <a:ea typeface="Arial" charset="0"/>
                <a:cs typeface="Arial" charset="0"/>
                <a:sym typeface="Cabin"/>
              </a:rPr>
              <a:t>από μόνη της που απαιτεί ιδιαίτερες δεξιότητες και εμπειρία</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Στόχος μας είναι να αποφύγουμε τα πραγματικά άσχημα λάθη και να σχεδιάσουμε καθαρές και εύκολα κατανοητές βάσεις δεδομένων</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Άλλοι μπορεί να συντονίσουν την επίδοση των πραγμάτων αργότερα</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Ο σχεδιασμός της βάσης δεδομένων ξεκινά με μια εικόνα</a:t>
            </a:r>
            <a:r>
              <a:rPr lang="en" sz="2000" u="none" strike="noStrike" cap="none" dirty="0">
                <a:solidFill>
                  <a:schemeClr val="lt1"/>
                </a:solidFill>
                <a:latin typeface="Arial" charset="0"/>
                <a:ea typeface="Arial" charset="0"/>
                <a:cs typeface="Arial" charset="0"/>
                <a:sym typeface="Cabin"/>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Shape 497"/>
          <p:cNvPicPr preferRelativeResize="0"/>
          <p:nvPr/>
        </p:nvPicPr>
        <p:blipFill rotWithShape="1">
          <a:blip r:embed="rId3">
            <a:alphaModFix/>
          </a:blip>
          <a:srcRect/>
          <a:stretch/>
        </p:blipFill>
        <p:spPr>
          <a:xfrm>
            <a:off x="1985962" y="642937"/>
            <a:ext cx="5172074" cy="35575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Shape 502"/>
          <p:cNvPicPr preferRelativeResize="0"/>
          <p:nvPr/>
        </p:nvPicPr>
        <p:blipFill rotWithShape="1">
          <a:blip r:embed="rId3">
            <a:alphaModFix/>
          </a:blip>
          <a:srcRect/>
          <a:stretch/>
        </p:blipFill>
        <p:spPr>
          <a:xfrm>
            <a:off x="1507958" y="474770"/>
            <a:ext cx="6585284" cy="412562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650081" y="342739"/>
            <a:ext cx="7836750"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Κατασκευάζοντας ένα Μοντέλο Δεδομένων</a:t>
            </a:r>
            <a:endParaRPr lang="en" sz="4300" u="none" strike="noStrike" cap="none" dirty="0">
              <a:solidFill>
                <a:srgbClr val="FFD966"/>
              </a:solidFill>
              <a:latin typeface="Arial" charset="0"/>
              <a:ea typeface="Arial" charset="0"/>
              <a:cs typeface="Arial" charset="0"/>
              <a:sym typeface="Cabin"/>
            </a:endParaRPr>
          </a:p>
        </p:txBody>
      </p:sp>
      <p:sp>
        <p:nvSpPr>
          <p:cNvPr id="508" name="Shape 508"/>
          <p:cNvSpPr txBox="1">
            <a:spLocks noGrp="1"/>
          </p:cNvSpPr>
          <p:nvPr>
            <p:ph type="body" idx="1"/>
          </p:nvPr>
        </p:nvSpPr>
        <p:spPr>
          <a:xfrm>
            <a:off x="650081" y="1610090"/>
            <a:ext cx="7836750" cy="3061977"/>
          </a:xfrm>
          <a:prstGeom prst="rect">
            <a:avLst/>
          </a:prstGeom>
          <a:noFill/>
          <a:ln>
            <a:noFill/>
          </a:ln>
        </p:spPr>
        <p:txBody>
          <a:bodyPr lIns="21425" tIns="21425" rIns="21425" bIns="21425" anchor="t" anchorCtr="0">
            <a:noAutofit/>
          </a:bodyPr>
          <a:lstStyle/>
          <a:p>
            <a:pPr marL="419100" marR="0" lvl="0" indent="-215900" algn="l" rtl="0">
              <a:lnSpc>
                <a:spcPct val="100000"/>
              </a:lnSpc>
              <a:spcBef>
                <a:spcPts val="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Σχεδιάζουμε μια εικόνα των αντικειμένων δεδομένων για την εφαρμογή μας και στη συνέχεια να βρίσκουμε πώς να αναπαραστήσουμε τα αντικείμενα και τις σχέσεις τους</a:t>
            </a:r>
            <a:endParaRPr lang="en" sz="2000" u="none" strike="noStrike" cap="none" dirty="0">
              <a:solidFill>
                <a:schemeClr val="lt1"/>
              </a:solidFill>
              <a:latin typeface="Arial" charset="0"/>
              <a:ea typeface="Arial" charset="0"/>
              <a:cs typeface="Arial" charset="0"/>
              <a:sym typeface="Cabin"/>
            </a:endParaRPr>
          </a:p>
          <a:p>
            <a:pPr marL="419100" marR="0" lvl="0" indent="-177800" algn="l" rtl="0">
              <a:lnSpc>
                <a:spcPct val="100000"/>
              </a:lnSpc>
              <a:spcBef>
                <a:spcPts val="200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Βασικός Κανόνας</a:t>
            </a:r>
            <a:r>
              <a:rPr lang="en" sz="2000" u="none" strike="noStrike" cap="none" dirty="0">
                <a:solidFill>
                  <a:schemeClr val="lt1"/>
                </a:solidFill>
                <a:latin typeface="Arial" charset="0"/>
                <a:ea typeface="Arial" charset="0"/>
                <a:cs typeface="Arial" charset="0"/>
                <a:sym typeface="Cabin"/>
              </a:rPr>
              <a:t>: </a:t>
            </a:r>
            <a:r>
              <a:rPr lang="el-GR" sz="2000" u="none" strike="noStrike" cap="none" dirty="0">
                <a:solidFill>
                  <a:schemeClr val="lt1"/>
                </a:solidFill>
                <a:latin typeface="Arial" charset="0"/>
                <a:ea typeface="Arial" charset="0"/>
                <a:cs typeface="Arial" charset="0"/>
                <a:sym typeface="Cabin"/>
              </a:rPr>
              <a:t>Μην τοποθετείτε τα ίδια δεδομένα συμβολοσειράς δύο φορές - χρησιμοποιήστε μια σχέση</a:t>
            </a:r>
            <a:endParaRPr lang="en" sz="2000" u="none" strike="noStrike" cap="none" dirty="0">
              <a:solidFill>
                <a:schemeClr val="lt1"/>
              </a:solidFill>
              <a:latin typeface="Arial" charset="0"/>
              <a:ea typeface="Arial" charset="0"/>
              <a:cs typeface="Arial" charset="0"/>
              <a:sym typeface="Cabin"/>
            </a:endParaRPr>
          </a:p>
          <a:p>
            <a:pPr marL="419100" marR="0" lvl="0" indent="-177800" algn="l" rtl="0">
              <a:lnSpc>
                <a:spcPct val="100000"/>
              </a:lnSpc>
              <a:spcBef>
                <a:spcPts val="200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Όταν υπάρχει ένα πράγμα στον «πραγματικό κόσμο», θα πρέπει να υπάρχει ένα αντίγραφο αυτού του πράγματος στη βάση δεδομένων</a:t>
            </a:r>
            <a:endParaRPr lang="en" sz="20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pSp>
        <p:nvGrpSpPr>
          <p:cNvPr id="2" name="Ομάδα 1">
            <a:extLst>
              <a:ext uri="{FF2B5EF4-FFF2-40B4-BE49-F238E27FC236}">
                <a16:creationId xmlns:a16="http://schemas.microsoft.com/office/drawing/2014/main" id="{474ADA4E-AAB3-4D97-AD49-C451F630A06C}"/>
              </a:ext>
            </a:extLst>
          </p:cNvPr>
          <p:cNvGrpSpPr/>
          <p:nvPr/>
        </p:nvGrpSpPr>
        <p:grpSpPr>
          <a:xfrm>
            <a:off x="1569415" y="493875"/>
            <a:ext cx="6133605" cy="4021977"/>
            <a:chOff x="1569415" y="493875"/>
            <a:chExt cx="6133605" cy="4021977"/>
          </a:xfrm>
        </p:grpSpPr>
        <p:pic>
          <p:nvPicPr>
            <p:cNvPr id="513" name="Shape 513"/>
            <p:cNvPicPr preferRelativeResize="0"/>
            <p:nvPr/>
          </p:nvPicPr>
          <p:blipFill rotWithShape="1">
            <a:blip r:embed="rId3">
              <a:alphaModFix/>
            </a:blip>
            <a:srcRect/>
            <a:stretch/>
          </p:blipFill>
          <p:spPr>
            <a:xfrm>
              <a:off x="1569415" y="887728"/>
              <a:ext cx="5988710" cy="3628124"/>
            </a:xfrm>
            <a:prstGeom prst="rect">
              <a:avLst/>
            </a:prstGeom>
            <a:noFill/>
            <a:ln>
              <a:noFill/>
            </a:ln>
          </p:spPr>
        </p:pic>
        <p:sp>
          <p:nvSpPr>
            <p:cNvPr id="514" name="Shape 514"/>
            <p:cNvSpPr txBox="1"/>
            <p:nvPr/>
          </p:nvSpPr>
          <p:spPr>
            <a:xfrm>
              <a:off x="1640523" y="493875"/>
              <a:ext cx="925035" cy="28263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dirty="0">
                  <a:solidFill>
                    <a:schemeClr val="lt1"/>
                  </a:solidFill>
                  <a:latin typeface="Arial" charset="0"/>
                  <a:ea typeface="Arial" charset="0"/>
                  <a:cs typeface="Arial" charset="0"/>
                  <a:sym typeface="Cabin"/>
                </a:rPr>
                <a:t>Track</a:t>
              </a:r>
              <a:r>
                <a:rPr lang="el-GR" sz="1600" u="none" strike="noStrike" cap="none" dirty="0">
                  <a:solidFill>
                    <a:schemeClr val="lt1"/>
                  </a:solidFill>
                  <a:latin typeface="Arial" charset="0"/>
                  <a:ea typeface="Arial" charset="0"/>
                  <a:cs typeface="Arial" charset="0"/>
                  <a:sym typeface="Cabin"/>
                </a:rPr>
                <a:t> - Κομμάτι</a:t>
              </a:r>
              <a:r>
                <a:rPr lang="en" sz="1600" u="none" strike="noStrike" cap="none" dirty="0">
                  <a:solidFill>
                    <a:schemeClr val="lt1"/>
                  </a:solidFill>
                  <a:latin typeface="Arial" charset="0"/>
                  <a:ea typeface="Arial" charset="0"/>
                  <a:cs typeface="Arial" charset="0"/>
                  <a:sym typeface="Cabin"/>
                </a:rPr>
                <a:t>  </a:t>
              </a:r>
            </a:p>
          </p:txBody>
        </p:sp>
        <p:sp>
          <p:nvSpPr>
            <p:cNvPr id="515" name="Shape 515"/>
            <p:cNvSpPr txBox="1"/>
            <p:nvPr/>
          </p:nvSpPr>
          <p:spPr>
            <a:xfrm>
              <a:off x="3012436" y="493875"/>
              <a:ext cx="656117" cy="28263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dirty="0">
                  <a:solidFill>
                    <a:schemeClr val="lt1"/>
                  </a:solidFill>
                  <a:latin typeface="Arial" charset="0"/>
                  <a:ea typeface="Arial" charset="0"/>
                  <a:cs typeface="Arial" charset="0"/>
                  <a:sym typeface="Cabin"/>
                </a:rPr>
                <a:t>Len</a:t>
              </a:r>
              <a:r>
                <a:rPr lang="el-GR" sz="1600" u="none" strike="noStrike" cap="none" dirty="0">
                  <a:solidFill>
                    <a:schemeClr val="lt1"/>
                  </a:solidFill>
                  <a:latin typeface="Arial" charset="0"/>
                  <a:ea typeface="Arial" charset="0"/>
                  <a:cs typeface="Arial" charset="0"/>
                  <a:sym typeface="Cabin"/>
                </a:rPr>
                <a:t> - Μήκος</a:t>
              </a:r>
              <a:r>
                <a:rPr lang="en" sz="1600" u="none" strike="noStrike" cap="none" dirty="0">
                  <a:solidFill>
                    <a:schemeClr val="lt1"/>
                  </a:solidFill>
                  <a:latin typeface="Arial" charset="0"/>
                  <a:ea typeface="Arial" charset="0"/>
                  <a:cs typeface="Arial" charset="0"/>
                  <a:sym typeface="Cabin"/>
                </a:rPr>
                <a:t>  </a:t>
              </a:r>
            </a:p>
          </p:txBody>
        </p:sp>
        <p:sp>
          <p:nvSpPr>
            <p:cNvPr id="516" name="Shape 516"/>
            <p:cNvSpPr txBox="1"/>
            <p:nvPr/>
          </p:nvSpPr>
          <p:spPr>
            <a:xfrm>
              <a:off x="3669499" y="493875"/>
              <a:ext cx="1140946" cy="28263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dirty="0">
                  <a:solidFill>
                    <a:schemeClr val="lt1"/>
                  </a:solidFill>
                  <a:latin typeface="Arial" charset="0"/>
                  <a:ea typeface="Arial" charset="0"/>
                  <a:cs typeface="Arial" charset="0"/>
                  <a:sym typeface="Cabin"/>
                </a:rPr>
                <a:t>Artist</a:t>
              </a:r>
              <a:r>
                <a:rPr lang="el-GR" sz="1600" u="none" strike="noStrike" cap="none" dirty="0">
                  <a:solidFill>
                    <a:schemeClr val="lt1"/>
                  </a:solidFill>
                  <a:latin typeface="Arial" charset="0"/>
                  <a:ea typeface="Arial" charset="0"/>
                  <a:cs typeface="Arial" charset="0"/>
                  <a:sym typeface="Cabin"/>
                </a:rPr>
                <a:t> - Καλλιτέχνης</a:t>
              </a:r>
              <a:r>
                <a:rPr lang="en" sz="1600" u="none" strike="noStrike" cap="none" dirty="0">
                  <a:solidFill>
                    <a:schemeClr val="lt1"/>
                  </a:solidFill>
                  <a:latin typeface="Arial" charset="0"/>
                  <a:ea typeface="Arial" charset="0"/>
                  <a:cs typeface="Arial" charset="0"/>
                  <a:sym typeface="Cabin"/>
                </a:rPr>
                <a:t>  </a:t>
              </a:r>
            </a:p>
          </p:txBody>
        </p:sp>
        <p:sp>
          <p:nvSpPr>
            <p:cNvPr id="517" name="Shape 517"/>
            <p:cNvSpPr txBox="1"/>
            <p:nvPr/>
          </p:nvSpPr>
          <p:spPr>
            <a:xfrm>
              <a:off x="4819040" y="493875"/>
              <a:ext cx="718846" cy="28263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dirty="0">
                  <a:solidFill>
                    <a:schemeClr val="lt1"/>
                  </a:solidFill>
                  <a:latin typeface="Arial" charset="0"/>
                  <a:ea typeface="Arial" charset="0"/>
                  <a:cs typeface="Arial" charset="0"/>
                  <a:sym typeface="Cabin"/>
                </a:rPr>
                <a:t>Album  </a:t>
              </a:r>
            </a:p>
          </p:txBody>
        </p:sp>
        <p:sp>
          <p:nvSpPr>
            <p:cNvPr id="518" name="Shape 518"/>
            <p:cNvSpPr txBox="1"/>
            <p:nvPr/>
          </p:nvSpPr>
          <p:spPr>
            <a:xfrm>
              <a:off x="5584587" y="493875"/>
              <a:ext cx="656116" cy="28263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dirty="0">
                  <a:solidFill>
                    <a:schemeClr val="lt1"/>
                  </a:solidFill>
                  <a:latin typeface="Arial" charset="0"/>
                  <a:ea typeface="Arial" charset="0"/>
                  <a:cs typeface="Arial" charset="0"/>
                  <a:sym typeface="Cabin"/>
                </a:rPr>
                <a:t>Genre</a:t>
              </a:r>
              <a:r>
                <a:rPr lang="el-GR" sz="1600" u="none" strike="noStrike" cap="none" dirty="0">
                  <a:solidFill>
                    <a:schemeClr val="lt1"/>
                  </a:solidFill>
                  <a:latin typeface="Arial" charset="0"/>
                  <a:ea typeface="Arial" charset="0"/>
                  <a:cs typeface="Arial" charset="0"/>
                  <a:sym typeface="Cabin"/>
                </a:rPr>
                <a:t> - Είδος</a:t>
              </a:r>
              <a:endParaRPr lang="en" sz="1600" u="none" strike="noStrike" cap="none" dirty="0">
                <a:solidFill>
                  <a:schemeClr val="lt1"/>
                </a:solidFill>
                <a:latin typeface="Arial" charset="0"/>
                <a:ea typeface="Arial" charset="0"/>
                <a:cs typeface="Arial" charset="0"/>
                <a:sym typeface="Cabin"/>
              </a:endParaRPr>
            </a:p>
          </p:txBody>
        </p:sp>
        <p:sp>
          <p:nvSpPr>
            <p:cNvPr id="519" name="Shape 519"/>
            <p:cNvSpPr txBox="1"/>
            <p:nvPr/>
          </p:nvSpPr>
          <p:spPr>
            <a:xfrm>
              <a:off x="6265328" y="493875"/>
              <a:ext cx="718846" cy="28263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dirty="0">
                  <a:solidFill>
                    <a:schemeClr val="lt1"/>
                  </a:solidFill>
                  <a:latin typeface="Arial" charset="0"/>
                  <a:ea typeface="Arial" charset="0"/>
                  <a:cs typeface="Arial" charset="0"/>
                  <a:sym typeface="Cabin"/>
                </a:rPr>
                <a:t>Rating</a:t>
              </a:r>
              <a:r>
                <a:rPr lang="el-GR" sz="1600" u="none" strike="noStrike" cap="none" dirty="0">
                  <a:solidFill>
                    <a:schemeClr val="lt1"/>
                  </a:solidFill>
                  <a:latin typeface="Arial" charset="0"/>
                  <a:ea typeface="Arial" charset="0"/>
                  <a:cs typeface="Arial" charset="0"/>
                  <a:sym typeface="Cabin"/>
                </a:rPr>
                <a:t> - Ψήφοι</a:t>
              </a:r>
              <a:endParaRPr lang="en" sz="1600" u="none" strike="noStrike" cap="none" dirty="0">
                <a:solidFill>
                  <a:schemeClr val="lt1"/>
                </a:solidFill>
                <a:latin typeface="Arial" charset="0"/>
                <a:ea typeface="Arial" charset="0"/>
                <a:cs typeface="Arial" charset="0"/>
                <a:sym typeface="Cabin"/>
              </a:endParaRPr>
            </a:p>
          </p:txBody>
        </p:sp>
        <p:sp>
          <p:nvSpPr>
            <p:cNvPr id="520" name="Shape 520"/>
            <p:cNvSpPr txBox="1"/>
            <p:nvPr/>
          </p:nvSpPr>
          <p:spPr>
            <a:xfrm>
              <a:off x="6984174" y="493875"/>
              <a:ext cx="718846" cy="28263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dirty="0">
                  <a:solidFill>
                    <a:schemeClr val="lt1"/>
                  </a:solidFill>
                  <a:latin typeface="Arial" charset="0"/>
                  <a:ea typeface="Arial" charset="0"/>
                  <a:cs typeface="Arial" charset="0"/>
                  <a:sym typeface="Cabin"/>
                </a:rPr>
                <a:t>Count</a:t>
              </a:r>
              <a:r>
                <a:rPr lang="el-GR" sz="1600" u="none" strike="noStrike" cap="none" dirty="0">
                  <a:solidFill>
                    <a:schemeClr val="lt1"/>
                  </a:solidFill>
                  <a:latin typeface="Arial" charset="0"/>
                  <a:ea typeface="Arial" charset="0"/>
                  <a:cs typeface="Arial" charset="0"/>
                  <a:sym typeface="Cabin"/>
                </a:rPr>
                <a:t> - Πλήθος</a:t>
              </a:r>
              <a:endParaRPr lang="en" sz="1600" u="none" strike="noStrike" cap="none" dirty="0">
                <a:solidFill>
                  <a:schemeClr val="lt1"/>
                </a:solidFill>
                <a:latin typeface="Arial" charset="0"/>
                <a:ea typeface="Arial" charset="0"/>
                <a:cs typeface="Arial" charset="0"/>
                <a:sym typeface="Cabin"/>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193172" y="437989"/>
            <a:ext cx="8757656"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4300" u="none" strike="noStrike" cap="none" dirty="0">
                <a:solidFill>
                  <a:srgbClr val="FFD966"/>
                </a:solidFill>
                <a:latin typeface="Arial" charset="0"/>
                <a:ea typeface="Arial" charset="0"/>
                <a:cs typeface="Arial" charset="0"/>
                <a:sym typeface="Cabin"/>
              </a:rPr>
              <a:t>Για κάθε «κομμάτι πληροφορίας»</a:t>
            </a:r>
            <a:r>
              <a:rPr lang="en" sz="4300" u="none" strike="noStrike" cap="none" dirty="0">
                <a:solidFill>
                  <a:srgbClr val="FFD966"/>
                </a:solidFill>
                <a:latin typeface="Arial" charset="0"/>
                <a:ea typeface="Arial" charset="0"/>
                <a:cs typeface="Arial" charset="0"/>
                <a:sym typeface="Cabin"/>
              </a:rPr>
              <a:t>...</a:t>
            </a:r>
          </a:p>
        </p:txBody>
      </p:sp>
      <p:sp>
        <p:nvSpPr>
          <p:cNvPr id="526" name="Shape 526"/>
          <p:cNvSpPr txBox="1">
            <a:spLocks noGrp="1"/>
          </p:cNvSpPr>
          <p:nvPr>
            <p:ph type="body" idx="1"/>
          </p:nvPr>
        </p:nvSpPr>
        <p:spPr>
          <a:xfrm>
            <a:off x="650081" y="1464468"/>
            <a:ext cx="5245393" cy="3207599"/>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Είναι η στήλη αντικείμενο ή ιδιότητα άλλου αντικειμένου;</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Μόλις ορίσουμε τα αντικείμενα, πρέπει να ορίσουμε τις σχέσεις μεταξύ των αντικειμένων</a:t>
            </a:r>
            <a:endParaRPr lang="en" sz="2000" u="none" strike="noStrike" cap="none" dirty="0">
              <a:solidFill>
                <a:schemeClr val="lt1"/>
              </a:solidFill>
              <a:latin typeface="Arial" charset="0"/>
              <a:ea typeface="Arial" charset="0"/>
              <a:cs typeface="Arial" charset="0"/>
              <a:sym typeface="Cabin"/>
            </a:endParaRPr>
          </a:p>
        </p:txBody>
      </p:sp>
      <p:grpSp>
        <p:nvGrpSpPr>
          <p:cNvPr id="2" name="Group 1"/>
          <p:cNvGrpSpPr/>
          <p:nvPr/>
        </p:nvGrpSpPr>
        <p:grpSpPr>
          <a:xfrm>
            <a:off x="6041827" y="1407318"/>
            <a:ext cx="2488392" cy="1817145"/>
            <a:chOff x="6041826" y="1407318"/>
            <a:chExt cx="2836961" cy="2071687"/>
          </a:xfrm>
        </p:grpSpPr>
        <p:sp>
          <p:nvSpPr>
            <p:cNvPr id="527" name="Shape 527"/>
            <p:cNvSpPr txBox="1"/>
            <p:nvPr/>
          </p:nvSpPr>
          <p:spPr>
            <a:xfrm>
              <a:off x="6041826" y="2993231"/>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Track  </a:t>
              </a:r>
            </a:p>
          </p:txBody>
        </p:sp>
        <p:sp>
          <p:nvSpPr>
            <p:cNvPr id="528" name="Shape 528"/>
            <p:cNvSpPr txBox="1"/>
            <p:nvPr/>
          </p:nvSpPr>
          <p:spPr>
            <a:xfrm>
              <a:off x="6366867" y="1507331"/>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Len  </a:t>
              </a:r>
            </a:p>
          </p:txBody>
        </p:sp>
        <p:sp>
          <p:nvSpPr>
            <p:cNvPr id="529" name="Shape 529"/>
            <p:cNvSpPr txBox="1"/>
            <p:nvPr/>
          </p:nvSpPr>
          <p:spPr>
            <a:xfrm>
              <a:off x="6432053" y="2393156"/>
              <a:ext cx="812600"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Artist  </a:t>
              </a:r>
            </a:p>
          </p:txBody>
        </p:sp>
        <p:sp>
          <p:nvSpPr>
            <p:cNvPr id="530" name="Shape 530"/>
            <p:cNvSpPr txBox="1"/>
            <p:nvPr/>
          </p:nvSpPr>
          <p:spPr>
            <a:xfrm>
              <a:off x="7757219" y="1407318"/>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Album  </a:t>
              </a:r>
            </a:p>
          </p:txBody>
        </p:sp>
        <p:sp>
          <p:nvSpPr>
            <p:cNvPr id="531" name="Shape 531"/>
            <p:cNvSpPr txBox="1"/>
            <p:nvPr/>
          </p:nvSpPr>
          <p:spPr>
            <a:xfrm>
              <a:off x="7375028" y="1885950"/>
              <a:ext cx="726876"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Genre</a:t>
              </a:r>
            </a:p>
          </p:txBody>
        </p:sp>
        <p:sp>
          <p:nvSpPr>
            <p:cNvPr id="532" name="Shape 532"/>
            <p:cNvSpPr txBox="1"/>
            <p:nvPr/>
          </p:nvSpPr>
          <p:spPr>
            <a:xfrm>
              <a:off x="8101905" y="2521743"/>
              <a:ext cx="776882"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Rating</a:t>
              </a:r>
            </a:p>
          </p:txBody>
        </p:sp>
        <p:sp>
          <p:nvSpPr>
            <p:cNvPr id="533" name="Shape 533"/>
            <p:cNvSpPr txBox="1"/>
            <p:nvPr/>
          </p:nvSpPr>
          <p:spPr>
            <a:xfrm>
              <a:off x="7436643" y="3128962"/>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Count</a:t>
              </a:r>
            </a:p>
          </p:txBody>
        </p:sp>
      </p:grpSp>
      <p:pic>
        <p:nvPicPr>
          <p:cNvPr id="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p:cNvSpPr>
          <p:nvPr/>
        </p:nvSpPr>
        <p:spPr bwMode="auto">
          <a:xfrm>
            <a:off x="288457" y="598251"/>
            <a:ext cx="753411"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Track  </a:t>
            </a:r>
          </a:p>
        </p:txBody>
      </p:sp>
      <p:sp>
        <p:nvSpPr>
          <p:cNvPr id="57348" name="Rectangle 4"/>
          <p:cNvSpPr>
            <a:spLocks/>
          </p:cNvSpPr>
          <p:nvPr/>
        </p:nvSpPr>
        <p:spPr bwMode="auto">
          <a:xfrm>
            <a:off x="320675" y="998538"/>
            <a:ext cx="690563"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Album</a:t>
            </a:r>
          </a:p>
        </p:txBody>
      </p:sp>
      <p:sp>
        <p:nvSpPr>
          <p:cNvPr id="57349" name="Rectangle 5"/>
          <p:cNvSpPr>
            <a:spLocks/>
          </p:cNvSpPr>
          <p:nvPr/>
        </p:nvSpPr>
        <p:spPr bwMode="auto">
          <a:xfrm>
            <a:off x="360363" y="1398588"/>
            <a:ext cx="61118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Artist</a:t>
            </a:r>
          </a:p>
        </p:txBody>
      </p:sp>
      <p:sp>
        <p:nvSpPr>
          <p:cNvPr id="57350" name="Rectangle 6"/>
          <p:cNvSpPr>
            <a:spLocks/>
          </p:cNvSpPr>
          <p:nvPr/>
        </p:nvSpPr>
        <p:spPr bwMode="auto">
          <a:xfrm>
            <a:off x="331788" y="1798638"/>
            <a:ext cx="669925"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Genre</a:t>
            </a:r>
          </a:p>
        </p:txBody>
      </p:sp>
      <p:grpSp>
        <p:nvGrpSpPr>
          <p:cNvPr id="3" name="Group 2"/>
          <p:cNvGrpSpPr>
            <a:grpSpLocks/>
          </p:cNvGrpSpPr>
          <p:nvPr/>
        </p:nvGrpSpPr>
        <p:grpSpPr bwMode="auto">
          <a:xfrm>
            <a:off x="328613" y="2198688"/>
            <a:ext cx="673100" cy="1111250"/>
            <a:chOff x="585028" y="3907652"/>
            <a:chExt cx="1196911" cy="1976397"/>
          </a:xfrm>
        </p:grpSpPr>
        <p:sp>
          <p:nvSpPr>
            <p:cNvPr id="32785" name="Rectangle 3"/>
            <p:cNvSpPr>
              <a:spLocks/>
            </p:cNvSpPr>
            <p:nvPr/>
          </p:nvSpPr>
          <p:spPr bwMode="auto">
            <a:xfrm>
              <a:off x="714882" y="4619155"/>
              <a:ext cx="937204"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Len  </a:t>
              </a:r>
            </a:p>
          </p:txBody>
        </p:sp>
        <p:sp>
          <p:nvSpPr>
            <p:cNvPr id="32786" name="Rectangle 7"/>
            <p:cNvSpPr>
              <a:spLocks/>
            </p:cNvSpPr>
            <p:nvPr/>
          </p:nvSpPr>
          <p:spPr bwMode="auto">
            <a:xfrm>
              <a:off x="604787" y="3907652"/>
              <a:ext cx="1157390"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Rating</a:t>
              </a:r>
            </a:p>
          </p:txBody>
        </p:sp>
        <p:sp>
          <p:nvSpPr>
            <p:cNvPr id="32787" name="Rectangle 8"/>
            <p:cNvSpPr>
              <a:spLocks/>
            </p:cNvSpPr>
            <p:nvPr/>
          </p:nvSpPr>
          <p:spPr bwMode="auto">
            <a:xfrm>
              <a:off x="585028" y="5330658"/>
              <a:ext cx="1196911"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Count</a:t>
              </a:r>
            </a:p>
          </p:txBody>
        </p:sp>
      </p:grpSp>
      <p:pic>
        <p:nvPicPr>
          <p:cNvPr id="204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8518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734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734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73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p:bldP spid="57349" grpId="0"/>
      <p:bldP spid="573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p:cNvSpPr>
          <p:nvPr/>
        </p:nvSpPr>
        <p:spPr bwMode="auto">
          <a:xfrm>
            <a:off x="288457" y="598251"/>
            <a:ext cx="753411"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Track  </a:t>
            </a:r>
          </a:p>
        </p:txBody>
      </p:sp>
      <p:sp>
        <p:nvSpPr>
          <p:cNvPr id="57348" name="Rectangle 4"/>
          <p:cNvSpPr>
            <a:spLocks/>
          </p:cNvSpPr>
          <p:nvPr/>
        </p:nvSpPr>
        <p:spPr bwMode="auto">
          <a:xfrm>
            <a:off x="320675" y="998538"/>
            <a:ext cx="690563"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Album</a:t>
            </a:r>
          </a:p>
        </p:txBody>
      </p:sp>
      <p:sp>
        <p:nvSpPr>
          <p:cNvPr id="57349" name="Rectangle 5"/>
          <p:cNvSpPr>
            <a:spLocks/>
          </p:cNvSpPr>
          <p:nvPr/>
        </p:nvSpPr>
        <p:spPr bwMode="auto">
          <a:xfrm>
            <a:off x="360363" y="1398588"/>
            <a:ext cx="61118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Artist</a:t>
            </a:r>
          </a:p>
        </p:txBody>
      </p:sp>
      <p:sp>
        <p:nvSpPr>
          <p:cNvPr id="57350" name="Rectangle 6"/>
          <p:cNvSpPr>
            <a:spLocks/>
          </p:cNvSpPr>
          <p:nvPr/>
        </p:nvSpPr>
        <p:spPr bwMode="auto">
          <a:xfrm>
            <a:off x="331788" y="1798638"/>
            <a:ext cx="669925"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Genre</a:t>
            </a:r>
          </a:p>
        </p:txBody>
      </p:sp>
      <p:grpSp>
        <p:nvGrpSpPr>
          <p:cNvPr id="3" name="Group 2"/>
          <p:cNvGrpSpPr>
            <a:grpSpLocks/>
          </p:cNvGrpSpPr>
          <p:nvPr/>
        </p:nvGrpSpPr>
        <p:grpSpPr bwMode="auto">
          <a:xfrm>
            <a:off x="328613" y="2198688"/>
            <a:ext cx="673100" cy="1111250"/>
            <a:chOff x="585028" y="3907652"/>
            <a:chExt cx="1196911" cy="1976397"/>
          </a:xfrm>
        </p:grpSpPr>
        <p:sp>
          <p:nvSpPr>
            <p:cNvPr id="32785" name="Rectangle 3"/>
            <p:cNvSpPr>
              <a:spLocks/>
            </p:cNvSpPr>
            <p:nvPr/>
          </p:nvSpPr>
          <p:spPr bwMode="auto">
            <a:xfrm>
              <a:off x="714882" y="4619155"/>
              <a:ext cx="937204"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Len  </a:t>
              </a:r>
            </a:p>
          </p:txBody>
        </p:sp>
        <p:sp>
          <p:nvSpPr>
            <p:cNvPr id="32786" name="Rectangle 7"/>
            <p:cNvSpPr>
              <a:spLocks/>
            </p:cNvSpPr>
            <p:nvPr/>
          </p:nvSpPr>
          <p:spPr bwMode="auto">
            <a:xfrm>
              <a:off x="604787" y="3907652"/>
              <a:ext cx="1157390"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Rating</a:t>
              </a:r>
            </a:p>
          </p:txBody>
        </p:sp>
        <p:sp>
          <p:nvSpPr>
            <p:cNvPr id="32787" name="Rectangle 8"/>
            <p:cNvSpPr>
              <a:spLocks/>
            </p:cNvSpPr>
            <p:nvPr/>
          </p:nvSpPr>
          <p:spPr bwMode="auto">
            <a:xfrm>
              <a:off x="585028" y="5330658"/>
              <a:ext cx="1196911"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Count</a:t>
              </a:r>
            </a:p>
          </p:txBody>
        </p:sp>
      </p:grpSp>
      <p:sp>
        <p:nvSpPr>
          <p:cNvPr id="57353" name="Rectangle 9"/>
          <p:cNvSpPr>
            <a:spLocks/>
          </p:cNvSpPr>
          <p:nvPr/>
        </p:nvSpPr>
        <p:spPr bwMode="auto">
          <a:xfrm>
            <a:off x="7192963" y="427038"/>
            <a:ext cx="1322387" cy="1763712"/>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Track</a:t>
            </a:r>
          </a:p>
          <a:p>
            <a:pPr algn="ctr" eaLnBrk="1" hangingPunct="1">
              <a:defRPr/>
            </a:pPr>
            <a:endParaRPr lang="en-US" altLang="en-US" sz="2025" dirty="0">
              <a:solidFill>
                <a:schemeClr val="bg1"/>
              </a:solidFill>
            </a:endParaRPr>
          </a:p>
          <a:p>
            <a:pPr algn="ctr" eaLnBrk="1" hangingPunct="1">
              <a:defRPr/>
            </a:pPr>
            <a:r>
              <a:rPr lang="en-US" altLang="en-US" sz="2025" dirty="0">
                <a:solidFill>
                  <a:schemeClr val="bg1"/>
                </a:solidFill>
              </a:rPr>
              <a:t>Rating</a:t>
            </a:r>
          </a:p>
          <a:p>
            <a:pPr algn="ctr" eaLnBrk="1" hangingPunct="1">
              <a:defRPr/>
            </a:pPr>
            <a:r>
              <a:rPr lang="en-US" altLang="en-US" sz="2025" dirty="0">
                <a:solidFill>
                  <a:schemeClr val="bg1"/>
                </a:solidFill>
              </a:rPr>
              <a:t>Len</a:t>
            </a:r>
          </a:p>
          <a:p>
            <a:pPr algn="ctr" eaLnBrk="1" hangingPunct="1">
              <a:defRPr/>
            </a:pPr>
            <a:r>
              <a:rPr lang="en-US" altLang="en-US" sz="2025" dirty="0">
                <a:solidFill>
                  <a:schemeClr val="bg1"/>
                </a:solidFill>
              </a:rPr>
              <a:t>Count</a:t>
            </a:r>
          </a:p>
        </p:txBody>
      </p:sp>
      <p:sp>
        <p:nvSpPr>
          <p:cNvPr id="57354" name="Rectangle 10"/>
          <p:cNvSpPr>
            <a:spLocks/>
          </p:cNvSpPr>
          <p:nvPr/>
        </p:nvSpPr>
        <p:spPr bwMode="auto">
          <a:xfrm>
            <a:off x="4049713" y="1557338"/>
            <a:ext cx="1322387" cy="7937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rPr>
              <a:t>Album</a:t>
            </a:r>
          </a:p>
        </p:txBody>
      </p:sp>
      <p:sp>
        <p:nvSpPr>
          <p:cNvPr id="57355" name="Line 11"/>
          <p:cNvSpPr>
            <a:spLocks noChangeShapeType="1"/>
          </p:cNvSpPr>
          <p:nvPr/>
        </p:nvSpPr>
        <p:spPr bwMode="auto">
          <a:xfrm rot="10800000" flipH="1">
            <a:off x="5510213" y="1235075"/>
            <a:ext cx="1520825" cy="641350"/>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57356" name="Rectangle 12"/>
          <p:cNvSpPr>
            <a:spLocks/>
          </p:cNvSpPr>
          <p:nvPr/>
        </p:nvSpPr>
        <p:spPr bwMode="auto">
          <a:xfrm>
            <a:off x="5833182" y="1890476"/>
            <a:ext cx="1166987"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2025" dirty="0">
                <a:solidFill>
                  <a:schemeClr val="bg1"/>
                </a:solidFill>
                <a:ea typeface="ＭＳ Ｐゴシック" charset="-128"/>
              </a:rPr>
              <a:t>ανήκει-στο</a:t>
            </a:r>
            <a:endParaRPr lang="en-US" altLang="en-US" sz="2025" dirty="0">
              <a:solidFill>
                <a:schemeClr val="bg1"/>
              </a:solidFill>
              <a:ea typeface="ＭＳ Ｐゴシック" charset="-128"/>
            </a:endParaRPr>
          </a:p>
        </p:txBody>
      </p:sp>
      <p:sp>
        <p:nvSpPr>
          <p:cNvPr id="57357" name="Rectangle 13"/>
          <p:cNvSpPr>
            <a:spLocks/>
          </p:cNvSpPr>
          <p:nvPr/>
        </p:nvSpPr>
        <p:spPr bwMode="auto">
          <a:xfrm>
            <a:off x="1871663" y="542925"/>
            <a:ext cx="1320800" cy="792163"/>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Artist</a:t>
            </a:r>
          </a:p>
        </p:txBody>
      </p:sp>
      <p:sp>
        <p:nvSpPr>
          <p:cNvPr id="57358" name="Line 14"/>
          <p:cNvSpPr>
            <a:spLocks noChangeShapeType="1"/>
          </p:cNvSpPr>
          <p:nvPr/>
        </p:nvSpPr>
        <p:spPr bwMode="auto">
          <a:xfrm>
            <a:off x="2890838" y="1446213"/>
            <a:ext cx="1050925" cy="493712"/>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57359" name="Rectangle 15"/>
          <p:cNvSpPr>
            <a:spLocks/>
          </p:cNvSpPr>
          <p:nvPr/>
        </p:nvSpPr>
        <p:spPr bwMode="auto">
          <a:xfrm>
            <a:off x="3569407" y="998301"/>
            <a:ext cx="1166987"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2025" dirty="0">
                <a:solidFill>
                  <a:schemeClr val="bg1"/>
                </a:solidFill>
                <a:ea typeface="ＭＳ Ｐゴシック" charset="-128"/>
              </a:rPr>
              <a:t>ανήκει-στο</a:t>
            </a:r>
            <a:endParaRPr lang="en-US" altLang="en-US" sz="2025" dirty="0">
              <a:solidFill>
                <a:schemeClr val="bg1"/>
              </a:solidFill>
              <a:ea typeface="ＭＳ Ｐゴシック" charset="-128"/>
            </a:endParaRPr>
          </a:p>
        </p:txBody>
      </p:sp>
      <p:sp>
        <p:nvSpPr>
          <p:cNvPr id="57360" name="Rectangle 16"/>
          <p:cNvSpPr>
            <a:spLocks/>
          </p:cNvSpPr>
          <p:nvPr/>
        </p:nvSpPr>
        <p:spPr bwMode="auto">
          <a:xfrm>
            <a:off x="5414963" y="2757488"/>
            <a:ext cx="1320800" cy="7937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rPr>
              <a:t>Genre</a:t>
            </a:r>
          </a:p>
        </p:txBody>
      </p:sp>
      <p:sp>
        <p:nvSpPr>
          <p:cNvPr id="57361" name="Line 17"/>
          <p:cNvSpPr>
            <a:spLocks noChangeShapeType="1"/>
          </p:cNvSpPr>
          <p:nvPr/>
        </p:nvSpPr>
        <p:spPr bwMode="auto">
          <a:xfrm rot="10800000" flipH="1">
            <a:off x="6910388" y="2212975"/>
            <a:ext cx="692150" cy="839788"/>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57362" name="Rectangle 18"/>
          <p:cNvSpPr>
            <a:spLocks/>
          </p:cNvSpPr>
          <p:nvPr/>
        </p:nvSpPr>
        <p:spPr bwMode="auto">
          <a:xfrm>
            <a:off x="7269076" y="2704863"/>
            <a:ext cx="1166987"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2025" dirty="0">
                <a:solidFill>
                  <a:schemeClr val="bg1"/>
                </a:solidFill>
                <a:ea typeface="ＭＳ Ｐゴシック" charset="-128"/>
              </a:rPr>
              <a:t>ανήκει-στο</a:t>
            </a:r>
            <a:endParaRPr lang="en-US" altLang="en-US" sz="2025" dirty="0">
              <a:solidFill>
                <a:schemeClr val="bg1"/>
              </a:solidFill>
              <a:ea typeface="ＭＳ Ｐゴシック" charset="-128"/>
            </a:endParaRPr>
          </a:p>
        </p:txBody>
      </p:sp>
      <p:pic>
        <p:nvPicPr>
          <p:cNvPr id="204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83072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5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734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5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734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499"/>
                                          </p:stCondLst>
                                        </p:cTn>
                                        <p:tgtEl>
                                          <p:spTgt spid="573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73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7357"/>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5734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499"/>
                                          </p:stCondLst>
                                        </p:cTn>
                                        <p:tgtEl>
                                          <p:spTgt spid="573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73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7360"/>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5735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499"/>
                                          </p:stCondLst>
                                        </p:cTn>
                                        <p:tgtEl>
                                          <p:spTgt spid="573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57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p:bldP spid="57349" grpId="0"/>
      <p:bldP spid="57350" grpId="0"/>
      <p:bldP spid="57353" grpId="0" animBg="1"/>
      <p:bldP spid="57354" grpId="0" animBg="1"/>
      <p:bldP spid="57356" grpId="0" autoUpdateAnimBg="0"/>
      <p:bldP spid="57357" grpId="0" animBg="1"/>
      <p:bldP spid="57359" grpId="0" autoUpdateAnimBg="0"/>
      <p:bldP spid="57360" grpId="0" animBg="1"/>
      <p:bldP spid="5736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Rectangle 9"/>
          <p:cNvSpPr>
            <a:spLocks/>
          </p:cNvSpPr>
          <p:nvPr/>
        </p:nvSpPr>
        <p:spPr bwMode="auto">
          <a:xfrm>
            <a:off x="7192963" y="427038"/>
            <a:ext cx="1322387" cy="1763712"/>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Track</a:t>
            </a:r>
          </a:p>
          <a:p>
            <a:pPr algn="ctr" eaLnBrk="1" hangingPunct="1">
              <a:defRPr/>
            </a:pPr>
            <a:endParaRPr lang="en-US" altLang="en-US" sz="2025" dirty="0">
              <a:solidFill>
                <a:schemeClr val="bg1"/>
              </a:solidFill>
            </a:endParaRPr>
          </a:p>
          <a:p>
            <a:pPr algn="ctr" eaLnBrk="1" hangingPunct="1">
              <a:defRPr/>
            </a:pPr>
            <a:r>
              <a:rPr lang="en-US" altLang="en-US" sz="2025" dirty="0">
                <a:solidFill>
                  <a:schemeClr val="bg1"/>
                </a:solidFill>
              </a:rPr>
              <a:t>Rating</a:t>
            </a:r>
          </a:p>
          <a:p>
            <a:pPr algn="ctr" eaLnBrk="1" hangingPunct="1">
              <a:defRPr/>
            </a:pPr>
            <a:r>
              <a:rPr lang="en-US" altLang="en-US" sz="2025" dirty="0">
                <a:solidFill>
                  <a:schemeClr val="bg1"/>
                </a:solidFill>
              </a:rPr>
              <a:t>Len</a:t>
            </a:r>
          </a:p>
          <a:p>
            <a:pPr algn="ctr" eaLnBrk="1" hangingPunct="1">
              <a:defRPr/>
            </a:pPr>
            <a:r>
              <a:rPr lang="en-US" altLang="en-US" sz="2025" dirty="0">
                <a:solidFill>
                  <a:schemeClr val="bg1"/>
                </a:solidFill>
              </a:rPr>
              <a:t>Count</a:t>
            </a:r>
          </a:p>
        </p:txBody>
      </p:sp>
      <p:sp>
        <p:nvSpPr>
          <p:cNvPr id="34826" name="Rectangle 10"/>
          <p:cNvSpPr>
            <a:spLocks/>
          </p:cNvSpPr>
          <p:nvPr/>
        </p:nvSpPr>
        <p:spPr bwMode="auto">
          <a:xfrm>
            <a:off x="4049713" y="1557338"/>
            <a:ext cx="1322387" cy="7937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Album</a:t>
            </a:r>
          </a:p>
        </p:txBody>
      </p:sp>
      <p:sp>
        <p:nvSpPr>
          <p:cNvPr id="34827" name="Line 11"/>
          <p:cNvSpPr>
            <a:spLocks noChangeShapeType="1"/>
          </p:cNvSpPr>
          <p:nvPr/>
        </p:nvSpPr>
        <p:spPr bwMode="auto">
          <a:xfrm rot="10800000" flipH="1">
            <a:off x="5510213" y="1235075"/>
            <a:ext cx="1520825" cy="641350"/>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34828" name="Rectangle 12"/>
          <p:cNvSpPr>
            <a:spLocks/>
          </p:cNvSpPr>
          <p:nvPr/>
        </p:nvSpPr>
        <p:spPr bwMode="auto">
          <a:xfrm>
            <a:off x="5833182" y="1890476"/>
            <a:ext cx="1166987"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2025" dirty="0">
                <a:solidFill>
                  <a:schemeClr val="bg1"/>
                </a:solidFill>
                <a:ea typeface="ＭＳ Ｐゴシック" charset="-128"/>
              </a:rPr>
              <a:t>ανήκει-στο</a:t>
            </a:r>
            <a:endParaRPr lang="en-US" altLang="en-US" sz="2025" dirty="0">
              <a:solidFill>
                <a:schemeClr val="bg1"/>
              </a:solidFill>
              <a:ea typeface="ＭＳ Ｐゴシック" charset="-128"/>
            </a:endParaRPr>
          </a:p>
        </p:txBody>
      </p:sp>
      <p:sp>
        <p:nvSpPr>
          <p:cNvPr id="34829" name="Rectangle 13"/>
          <p:cNvSpPr>
            <a:spLocks/>
          </p:cNvSpPr>
          <p:nvPr/>
        </p:nvSpPr>
        <p:spPr bwMode="auto">
          <a:xfrm>
            <a:off x="1871663" y="542925"/>
            <a:ext cx="1320800" cy="792163"/>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Artist</a:t>
            </a:r>
          </a:p>
        </p:txBody>
      </p:sp>
      <p:sp>
        <p:nvSpPr>
          <p:cNvPr id="34830" name="Line 14"/>
          <p:cNvSpPr>
            <a:spLocks noChangeShapeType="1"/>
          </p:cNvSpPr>
          <p:nvPr/>
        </p:nvSpPr>
        <p:spPr bwMode="auto">
          <a:xfrm>
            <a:off x="2890838" y="1446213"/>
            <a:ext cx="1050925" cy="493712"/>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34831" name="Rectangle 15"/>
          <p:cNvSpPr>
            <a:spLocks/>
          </p:cNvSpPr>
          <p:nvPr/>
        </p:nvSpPr>
        <p:spPr bwMode="auto">
          <a:xfrm>
            <a:off x="3569407" y="998301"/>
            <a:ext cx="1166987"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2025" dirty="0">
                <a:solidFill>
                  <a:schemeClr val="bg1"/>
                </a:solidFill>
                <a:ea typeface="ＭＳ Ｐゴシック" charset="-128"/>
              </a:rPr>
              <a:t>ανήκει-στο</a:t>
            </a:r>
            <a:endParaRPr lang="en-US" altLang="en-US" sz="2025" dirty="0">
              <a:solidFill>
                <a:schemeClr val="bg1"/>
              </a:solidFill>
              <a:ea typeface="ＭＳ Ｐゴシック" charset="-128"/>
            </a:endParaRPr>
          </a:p>
        </p:txBody>
      </p:sp>
      <p:sp>
        <p:nvSpPr>
          <p:cNvPr id="34832" name="Rectangle 16"/>
          <p:cNvSpPr>
            <a:spLocks/>
          </p:cNvSpPr>
          <p:nvPr/>
        </p:nvSpPr>
        <p:spPr bwMode="auto">
          <a:xfrm>
            <a:off x="5414963" y="2757488"/>
            <a:ext cx="1320800" cy="7937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Genre</a:t>
            </a:r>
          </a:p>
        </p:txBody>
      </p:sp>
      <p:sp>
        <p:nvSpPr>
          <p:cNvPr id="34833" name="Line 17"/>
          <p:cNvSpPr>
            <a:spLocks noChangeShapeType="1"/>
          </p:cNvSpPr>
          <p:nvPr/>
        </p:nvSpPr>
        <p:spPr bwMode="auto">
          <a:xfrm rot="10800000" flipH="1">
            <a:off x="6910388" y="2212975"/>
            <a:ext cx="692150" cy="839788"/>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34834" name="Rectangle 18"/>
          <p:cNvSpPr>
            <a:spLocks/>
          </p:cNvSpPr>
          <p:nvPr/>
        </p:nvSpPr>
        <p:spPr bwMode="auto">
          <a:xfrm>
            <a:off x="7269076" y="2704863"/>
            <a:ext cx="1166987"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l-GR" altLang="en-US" sz="2025" dirty="0">
                <a:solidFill>
                  <a:schemeClr val="bg1"/>
                </a:solidFill>
                <a:ea typeface="ＭＳ Ｐゴシック" charset="-128"/>
              </a:rPr>
              <a:t>ανήκει-στο</a:t>
            </a:r>
            <a:endParaRPr lang="en-US" altLang="en-US" sz="2025" dirty="0">
              <a:solidFill>
                <a:schemeClr val="bg1"/>
              </a:solidFill>
              <a:ea typeface="ＭＳ Ｐゴシック" charset="-128"/>
            </a:endParaRPr>
          </a:p>
        </p:txBody>
      </p:sp>
      <p:pic>
        <p:nvPicPr>
          <p:cNvPr id="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8428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Σχεσιακές Βάσεις Δεδομένων</a:t>
            </a:r>
            <a:endParaRPr lang="en" sz="4300" u="none" strike="noStrike" cap="none" dirty="0">
              <a:solidFill>
                <a:srgbClr val="FFD966"/>
              </a:solidFill>
              <a:latin typeface="Arial" charset="0"/>
              <a:ea typeface="Arial" charset="0"/>
              <a:cs typeface="Arial" charset="0"/>
              <a:sym typeface="Cabin"/>
            </a:endParaRPr>
          </a:p>
        </p:txBody>
      </p:sp>
      <p:sp>
        <p:nvSpPr>
          <p:cNvPr id="222" name="Shape 222"/>
          <p:cNvSpPr txBox="1"/>
          <p:nvPr/>
        </p:nvSpPr>
        <p:spPr>
          <a:xfrm>
            <a:off x="1780311" y="4387702"/>
            <a:ext cx="5783906"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http://en.wikipedia.org/wiki/Relational_database</a:t>
            </a:r>
          </a:p>
        </p:txBody>
      </p:sp>
      <p:sp>
        <p:nvSpPr>
          <p:cNvPr id="223" name="Shape 223"/>
          <p:cNvSpPr txBox="1"/>
          <p:nvPr/>
        </p:nvSpPr>
        <p:spPr>
          <a:xfrm>
            <a:off x="1082843" y="1496615"/>
            <a:ext cx="7178842" cy="25574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2500" u="none" strike="noStrike" cap="none" dirty="0">
                <a:solidFill>
                  <a:srgbClr val="FFFFFF"/>
                </a:solidFill>
                <a:latin typeface="Arial" charset="0"/>
                <a:ea typeface="Arial" charset="0"/>
                <a:cs typeface="Arial" charset="0"/>
                <a:sym typeface="Cabin"/>
              </a:rPr>
              <a:t>Οι σχεσιακές βάσεις δεδομένων </a:t>
            </a:r>
            <a:r>
              <a:rPr lang="el-GR" sz="2500" u="none" strike="noStrike" cap="none" dirty="0" err="1">
                <a:solidFill>
                  <a:srgbClr val="FFFFFF"/>
                </a:solidFill>
                <a:latin typeface="Arial" charset="0"/>
                <a:ea typeface="Arial" charset="0"/>
                <a:cs typeface="Arial" charset="0"/>
                <a:sym typeface="Cabin"/>
              </a:rPr>
              <a:t>μοντελοποιούν</a:t>
            </a:r>
            <a:r>
              <a:rPr lang="el-GR" sz="2500" u="none" strike="noStrike" cap="none" dirty="0">
                <a:solidFill>
                  <a:srgbClr val="FFFFFF"/>
                </a:solidFill>
                <a:latin typeface="Arial" charset="0"/>
                <a:ea typeface="Arial" charset="0"/>
                <a:cs typeface="Arial" charset="0"/>
                <a:sym typeface="Cabin"/>
              </a:rPr>
              <a:t> δεδομένα αποθηκεύοντας γραμμές και στήλες σε πίνακες. Η δύναμη της σχεσιακής βάσης δεδομένων έγκειται στην ικανότητά της να ανακτά αποτελεσματικά δεδομένα από αυτούς τους πίνακες και ιδίως όταν υπάρχουν πολλοί πίνακες και οι σχέσεις μεταξύ αυτών των πινάκων εμπλέκονται στο ερώτημα</a:t>
            </a:r>
            <a:r>
              <a:rPr lang="en" sz="2500" u="none" strike="noStrike" cap="none" dirty="0">
                <a:solidFill>
                  <a:srgbClr val="FFFFFF"/>
                </a:solidFill>
                <a:latin typeface="Arial" charset="0"/>
                <a:ea typeface="Arial" charset="0"/>
                <a:cs typeface="Arial" charset="0"/>
                <a:sym typeface="Cabin"/>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899554" y="864393"/>
            <a:ext cx="7140250" cy="1735930"/>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4300" u="none" strike="noStrike" cap="none" dirty="0">
                <a:solidFill>
                  <a:srgbClr val="FFD966"/>
                </a:solidFill>
                <a:latin typeface="Arial" charset="0"/>
                <a:ea typeface="Arial" charset="0"/>
                <a:cs typeface="Arial" charset="0"/>
                <a:sym typeface="Cabin"/>
              </a:rPr>
              <a:t>Ανα</a:t>
            </a:r>
            <a:r>
              <a:rPr lang="el-GR" sz="4300" dirty="0">
                <a:solidFill>
                  <a:srgbClr val="FFD966"/>
                </a:solidFill>
                <a:latin typeface="Arial" charset="0"/>
                <a:ea typeface="Arial" charset="0"/>
                <a:cs typeface="Arial" charset="0"/>
                <a:sym typeface="Cabin"/>
              </a:rPr>
              <a:t>παράσταση</a:t>
            </a:r>
            <a:r>
              <a:rPr lang="el-GR" sz="4300" u="none" strike="noStrike" cap="none" dirty="0">
                <a:solidFill>
                  <a:srgbClr val="FFD966"/>
                </a:solidFill>
                <a:latin typeface="Arial" charset="0"/>
                <a:ea typeface="Arial" charset="0"/>
                <a:cs typeface="Arial" charset="0"/>
                <a:sym typeface="Cabin"/>
              </a:rPr>
              <a:t> Σχέσεων σε Βάση Δεδομένων</a:t>
            </a:r>
            <a:endParaRPr lang="en" sz="43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650081" y="361028"/>
            <a:ext cx="7836750"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4300" u="none" strike="noStrike" cap="none" dirty="0" err="1">
                <a:solidFill>
                  <a:srgbClr val="FFD966"/>
                </a:solidFill>
                <a:latin typeface="Arial" charset="0"/>
                <a:ea typeface="Arial" charset="0"/>
                <a:cs typeface="Arial" charset="0"/>
                <a:sym typeface="Cabin"/>
              </a:rPr>
              <a:t>Κανονικοποίηση</a:t>
            </a:r>
            <a:r>
              <a:rPr lang="el-GR" sz="4300" u="none" strike="noStrike" cap="none" dirty="0">
                <a:solidFill>
                  <a:srgbClr val="FFD966"/>
                </a:solidFill>
                <a:latin typeface="Arial" charset="0"/>
                <a:ea typeface="Arial" charset="0"/>
                <a:cs typeface="Arial" charset="0"/>
                <a:sym typeface="Cabin"/>
              </a:rPr>
              <a:t> Βάσης Δεδομένων</a:t>
            </a:r>
            <a:r>
              <a:rPr lang="en" sz="4300" u="none" strike="noStrike" cap="none" dirty="0">
                <a:solidFill>
                  <a:srgbClr val="FFD966"/>
                </a:solidFill>
                <a:latin typeface="Arial" charset="0"/>
                <a:ea typeface="Arial" charset="0"/>
                <a:cs typeface="Arial" charset="0"/>
                <a:sym typeface="Cabin"/>
              </a:rPr>
              <a:t> (3NF)</a:t>
            </a:r>
          </a:p>
        </p:txBody>
      </p:sp>
      <p:sp>
        <p:nvSpPr>
          <p:cNvPr id="585" name="Shape 585"/>
          <p:cNvSpPr txBox="1">
            <a:spLocks noGrp="1"/>
          </p:cNvSpPr>
          <p:nvPr>
            <p:ph type="body" idx="1"/>
          </p:nvPr>
        </p:nvSpPr>
        <p:spPr>
          <a:xfrm>
            <a:off x="650081" y="1659528"/>
            <a:ext cx="7836750" cy="3050639"/>
          </a:xfrm>
          <a:prstGeom prst="rect">
            <a:avLst/>
          </a:prstGeom>
          <a:noFill/>
          <a:ln>
            <a:noFill/>
          </a:ln>
        </p:spPr>
        <p:txBody>
          <a:bodyPr lIns="21425" tIns="21425" rIns="21425" bIns="21425" anchor="t" anchorCtr="0">
            <a:noAutofit/>
          </a:bodyPr>
          <a:lstStyle/>
          <a:p>
            <a:pPr marL="457200" marR="0" lvl="0" indent="-355600" algn="l" rtl="0">
              <a:lnSpc>
                <a:spcPct val="100000"/>
              </a:lnSpc>
              <a:spcBef>
                <a:spcPts val="0"/>
              </a:spcBef>
              <a:spcAft>
                <a:spcPts val="0"/>
              </a:spcAft>
              <a:buClr>
                <a:schemeClr val="lt1"/>
              </a:buClr>
              <a:buSzPct val="100000"/>
              <a:buFont typeface="Cabin"/>
            </a:pPr>
            <a:r>
              <a:rPr lang="el-GR" sz="2000" u="none" strike="noStrike" cap="none" dirty="0">
                <a:solidFill>
                  <a:schemeClr val="lt1"/>
                </a:solidFill>
                <a:latin typeface="Arial" charset="0"/>
                <a:ea typeface="Arial" charset="0"/>
                <a:cs typeface="Arial" charset="0"/>
                <a:sym typeface="Cabin"/>
              </a:rPr>
              <a:t>Υπάρχουν *τόνοι* θεωρίας βάσης δεδομένων - πάρα πολύ για να κατανοήσουμε χωρίς υπερβολικό μαθηματική λογική</a:t>
            </a:r>
            <a:endParaRPr lang="en" sz="2000" u="none" strike="noStrike" cap="none" dirty="0">
              <a:solidFill>
                <a:schemeClr val="lt1"/>
              </a:solidFill>
              <a:latin typeface="Arial" charset="0"/>
              <a:ea typeface="Arial" charset="0"/>
              <a:cs typeface="Arial" charset="0"/>
              <a:sym typeface="Cabin"/>
            </a:endParaRPr>
          </a:p>
          <a:p>
            <a:pPr marL="457200" marR="0" lvl="0" indent="-355600" algn="l" rtl="0">
              <a:lnSpc>
                <a:spcPct val="100000"/>
              </a:lnSpc>
              <a:spcBef>
                <a:spcPts val="600"/>
              </a:spcBef>
              <a:spcAft>
                <a:spcPts val="0"/>
              </a:spcAft>
              <a:buSzPct val="100000"/>
              <a:buFont typeface="Cabin"/>
            </a:pPr>
            <a:r>
              <a:rPr lang="el-GR" sz="2000" u="none" strike="noStrike" cap="none" dirty="0">
                <a:solidFill>
                  <a:srgbClr val="00FF00"/>
                </a:solidFill>
                <a:latin typeface="Arial" charset="0"/>
                <a:ea typeface="Arial" charset="0"/>
                <a:cs typeface="Arial" charset="0"/>
                <a:sym typeface="Cabin"/>
              </a:rPr>
              <a:t>Μην επαναλαμβάνετε τα δεδομένα</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a:solidFill>
                  <a:schemeClr val="lt1"/>
                </a:solidFill>
                <a:latin typeface="Arial" charset="0"/>
                <a:ea typeface="Arial" charset="0"/>
                <a:cs typeface="Arial" charset="0"/>
                <a:sym typeface="Cabin"/>
              </a:rPr>
              <a:t>δεδομένα αναφοράς</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a:solidFill>
                  <a:schemeClr val="lt1"/>
                </a:solidFill>
                <a:latin typeface="Arial" charset="0"/>
                <a:ea typeface="Arial" charset="0"/>
                <a:cs typeface="Arial" charset="0"/>
                <a:sym typeface="Cabin"/>
              </a:rPr>
              <a:t>δείχνουν σε δεδομένα</a:t>
            </a:r>
            <a:endParaRPr lang="en" sz="2000" u="none" strike="noStrike" cap="none" dirty="0">
              <a:solidFill>
                <a:schemeClr val="lt1"/>
              </a:solidFill>
              <a:latin typeface="Arial" charset="0"/>
              <a:ea typeface="Arial" charset="0"/>
              <a:cs typeface="Arial" charset="0"/>
              <a:sym typeface="Cabin"/>
            </a:endParaRPr>
          </a:p>
          <a:p>
            <a:pPr marL="457200" marR="0" lvl="0" indent="-355600" algn="l" rtl="0">
              <a:lnSpc>
                <a:spcPct val="100000"/>
              </a:lnSpc>
              <a:spcBef>
                <a:spcPts val="600"/>
              </a:spcBef>
              <a:spcAft>
                <a:spcPts val="0"/>
              </a:spcAft>
              <a:buSzPct val="100000"/>
              <a:buFont typeface="Cabin"/>
            </a:pPr>
            <a:r>
              <a:rPr lang="el-GR" sz="2000" u="none" strike="noStrike" cap="none" dirty="0">
                <a:solidFill>
                  <a:schemeClr val="lt1"/>
                </a:solidFill>
                <a:latin typeface="Arial" charset="0"/>
                <a:ea typeface="Arial" charset="0"/>
                <a:cs typeface="Arial" charset="0"/>
                <a:sym typeface="Cabin"/>
              </a:rPr>
              <a:t>Χρησιμοποιήστε</a:t>
            </a:r>
            <a:r>
              <a:rPr lang="en" sz="2000" u="none" strike="noStrike" cap="none" dirty="0">
                <a:solidFill>
                  <a:schemeClr val="lt1"/>
                </a:solidFill>
                <a:latin typeface="Arial" charset="0"/>
                <a:ea typeface="Arial" charset="0"/>
                <a:cs typeface="Arial" charset="0"/>
                <a:sym typeface="Cabin"/>
              </a:rPr>
              <a:t> </a:t>
            </a:r>
            <a:r>
              <a:rPr lang="el-GR" sz="2000" u="none" strike="noStrike" cap="none" dirty="0">
                <a:solidFill>
                  <a:srgbClr val="00FF00"/>
                </a:solidFill>
                <a:latin typeface="Arial" charset="0"/>
                <a:ea typeface="Arial" charset="0"/>
                <a:cs typeface="Arial" charset="0"/>
                <a:sym typeface="Cabin"/>
              </a:rPr>
              <a:t>ακεραίους για κλειδιά</a:t>
            </a:r>
            <a:r>
              <a:rPr lang="en" sz="2000" u="none" strike="noStrike" cap="none" dirty="0">
                <a:solidFill>
                  <a:schemeClr val="lt1"/>
                </a:solidFill>
                <a:latin typeface="Arial" charset="0"/>
                <a:ea typeface="Arial" charset="0"/>
                <a:cs typeface="Arial" charset="0"/>
                <a:sym typeface="Cabin"/>
              </a:rPr>
              <a:t> </a:t>
            </a:r>
            <a:r>
              <a:rPr lang="el-GR" sz="2000" u="none" strike="noStrike" cap="none" dirty="0">
                <a:solidFill>
                  <a:schemeClr val="lt1"/>
                </a:solidFill>
                <a:latin typeface="Arial" charset="0"/>
                <a:ea typeface="Arial" charset="0"/>
                <a:cs typeface="Arial" charset="0"/>
                <a:sym typeface="Cabin"/>
              </a:rPr>
              <a:t>και για αναφορές</a:t>
            </a:r>
            <a:endParaRPr lang="en" sz="2000" u="none" strike="noStrike" cap="none" dirty="0">
              <a:solidFill>
                <a:schemeClr val="lt1"/>
              </a:solidFill>
              <a:latin typeface="Arial" charset="0"/>
              <a:ea typeface="Arial" charset="0"/>
              <a:cs typeface="Arial" charset="0"/>
              <a:sym typeface="Cabin"/>
            </a:endParaRPr>
          </a:p>
          <a:p>
            <a:pPr marL="457200" marR="0" lvl="0" indent="-355600" algn="l" rtl="0">
              <a:lnSpc>
                <a:spcPct val="100000"/>
              </a:lnSpc>
              <a:spcBef>
                <a:spcPts val="600"/>
              </a:spcBef>
              <a:spcAft>
                <a:spcPts val="0"/>
              </a:spcAft>
              <a:buSzPct val="100000"/>
            </a:pPr>
            <a:r>
              <a:rPr lang="el-GR" sz="2000" u="none" strike="noStrike" cap="none" dirty="0">
                <a:solidFill>
                  <a:schemeClr val="lt1"/>
                </a:solidFill>
                <a:latin typeface="Arial" charset="0"/>
                <a:ea typeface="Arial" charset="0"/>
                <a:cs typeface="Arial" charset="0"/>
                <a:sym typeface="Cabin"/>
              </a:rPr>
              <a:t>Προσθέστε μια ειδική στήλη </a:t>
            </a:r>
            <a:r>
              <a:rPr lang="el-GR" sz="2000" b="0" i="0" u="none" strike="noStrike" cap="none" dirty="0">
                <a:solidFill>
                  <a:schemeClr val="lt1"/>
                </a:solidFill>
                <a:latin typeface="Arial"/>
                <a:ea typeface="Arial"/>
                <a:cs typeface="Arial"/>
                <a:sym typeface="Arial"/>
              </a:rPr>
              <a:t>«</a:t>
            </a:r>
            <a:r>
              <a:rPr lang="el-GR" sz="2000" u="none" strike="noStrike" cap="none" dirty="0">
                <a:solidFill>
                  <a:srgbClr val="FF7F00"/>
                </a:solidFill>
                <a:latin typeface="Arial" charset="0"/>
                <a:ea typeface="Arial" charset="0"/>
                <a:cs typeface="Arial" charset="0"/>
                <a:sym typeface="Cabin"/>
              </a:rPr>
              <a:t>κλειδί</a:t>
            </a:r>
            <a:r>
              <a:rPr lang="el-GR"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a:t>
            </a:r>
            <a:r>
              <a:rPr lang="el-GR" sz="2000" u="none" strike="noStrike" cap="none" dirty="0">
                <a:solidFill>
                  <a:schemeClr val="lt1"/>
                </a:solidFill>
                <a:latin typeface="Arial" charset="0"/>
                <a:ea typeface="Arial" charset="0"/>
                <a:cs typeface="Arial" charset="0"/>
                <a:sym typeface="Cabin"/>
              </a:rPr>
              <a:t>σε κάθε πίνακα η οποία θα χρησιμοποιείται ως αναφορά</a:t>
            </a:r>
            <a:r>
              <a:rPr lang="en" sz="2000" u="none" strike="noStrike" cap="none" dirty="0">
                <a:solidFill>
                  <a:schemeClr val="lt1"/>
                </a:solidFill>
                <a:latin typeface="Arial" charset="0"/>
                <a:ea typeface="Arial" charset="0"/>
                <a:cs typeface="Arial" charset="0"/>
                <a:sym typeface="Cabin"/>
              </a:rPr>
              <a:t>. </a:t>
            </a:r>
            <a:r>
              <a:rPr lang="el-GR" sz="2000" u="none" strike="noStrike" cap="none" dirty="0">
                <a:solidFill>
                  <a:schemeClr val="lt1"/>
                </a:solidFill>
                <a:latin typeface="Arial" charset="0"/>
                <a:ea typeface="Arial" charset="0"/>
                <a:cs typeface="Arial" charset="0"/>
                <a:sym typeface="Cabin"/>
              </a:rPr>
              <a:t>Κατά σύμβαση, πολλοί προγραμματιστές αποκαλούν αυτήν τη στήλη </a:t>
            </a:r>
            <a:r>
              <a:rPr lang="en" sz="2000" u="none" strike="noStrike" cap="none" dirty="0">
                <a:solidFill>
                  <a:schemeClr val="lt1"/>
                </a:solidFill>
                <a:latin typeface="Arial" charset="0"/>
                <a:ea typeface="Arial" charset="0"/>
                <a:cs typeface="Arial" charset="0"/>
                <a:sym typeface="Cabin"/>
              </a:rPr>
              <a:t> </a:t>
            </a:r>
            <a:r>
              <a:rPr lang="el-GR" sz="2000" b="0" i="0" u="none" strike="noStrike" cap="none" dirty="0">
                <a:solidFill>
                  <a:schemeClr val="lt1"/>
                </a:solidFill>
                <a:latin typeface="Arial"/>
                <a:ea typeface="Arial"/>
                <a:cs typeface="Arial"/>
                <a:sym typeface="Arial"/>
              </a:rPr>
              <a:t>«</a:t>
            </a:r>
            <a:r>
              <a:rPr lang="en" sz="2000" u="none" strike="noStrike" cap="none" dirty="0">
                <a:solidFill>
                  <a:srgbClr val="FF7F00"/>
                </a:solidFill>
                <a:latin typeface="Arial" charset="0"/>
                <a:ea typeface="Arial" charset="0"/>
                <a:cs typeface="Arial" charset="0"/>
                <a:sym typeface="Cabin"/>
              </a:rPr>
              <a:t>id</a:t>
            </a:r>
            <a:r>
              <a:rPr lang="el-GR" sz="2000" b="0" i="0" u="none" strike="noStrike" cap="none" dirty="0">
                <a:solidFill>
                  <a:schemeClr val="lt1"/>
                </a:solidFill>
                <a:latin typeface="Arial"/>
                <a:ea typeface="Arial"/>
                <a:cs typeface="Arial"/>
                <a:sym typeface="Arial"/>
              </a:rPr>
              <a:t>»</a:t>
            </a:r>
            <a:endParaRPr lang="en" sz="2000" b="0" i="0" u="none" strike="noStrike" cap="none" dirty="0">
              <a:solidFill>
                <a:schemeClr val="lt1"/>
              </a:solidFill>
              <a:latin typeface="Arial"/>
              <a:ea typeface="Arial"/>
              <a:cs typeface="Arial"/>
              <a:sym typeface="Arial"/>
            </a:endParaRPr>
          </a:p>
        </p:txBody>
      </p:sp>
      <p:sp>
        <p:nvSpPr>
          <p:cNvPr id="586" name="Shape 586"/>
          <p:cNvSpPr txBox="1"/>
          <p:nvPr/>
        </p:nvSpPr>
        <p:spPr>
          <a:xfrm>
            <a:off x="1706540" y="4591617"/>
            <a:ext cx="595552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3"/>
              </a:rPr>
              <a:t>http://en.wikipedia.org/wiki/Database_normalization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Shape 591"/>
          <p:cNvPicPr preferRelativeResize="0"/>
          <p:nvPr/>
        </p:nvPicPr>
        <p:blipFill rotWithShape="1">
          <a:blip r:embed="rId3">
            <a:alphaModFix/>
          </a:blip>
          <a:srcRect/>
          <a:stretch/>
        </p:blipFill>
        <p:spPr>
          <a:xfrm>
            <a:off x="128587" y="707231"/>
            <a:ext cx="8715373" cy="1458217"/>
          </a:xfrm>
          <a:prstGeom prst="rect">
            <a:avLst/>
          </a:prstGeom>
          <a:noFill/>
          <a:ln>
            <a:noFill/>
          </a:ln>
        </p:spPr>
      </p:pic>
      <p:sp>
        <p:nvSpPr>
          <p:cNvPr id="592" name="Shape 592"/>
          <p:cNvSpPr txBox="1"/>
          <p:nvPr/>
        </p:nvSpPr>
        <p:spPr>
          <a:xfrm>
            <a:off x="153592" y="2548532"/>
            <a:ext cx="8836817" cy="205334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000" u="none" strike="noStrike" cap="none" dirty="0">
                <a:solidFill>
                  <a:schemeClr val="lt1"/>
                </a:solidFill>
                <a:latin typeface="Arial" charset="0"/>
                <a:ea typeface="Arial" charset="0"/>
                <a:cs typeface="Arial" charset="0"/>
                <a:sym typeface="Cabin"/>
              </a:rPr>
              <a:t>Θέλουμε να παρακολουθούμε ποια μπάντα είναι ο «</a:t>
            </a:r>
            <a:r>
              <a:rPr lang="el-GR" sz="2000" dirty="0">
                <a:solidFill>
                  <a:srgbClr val="FF00FF"/>
                </a:solidFill>
                <a:latin typeface="Arial" charset="0"/>
                <a:cs typeface="Arial" charset="0"/>
                <a:sym typeface="Cabin"/>
              </a:rPr>
              <a:t>δημιουργός</a:t>
            </a:r>
            <a:r>
              <a:rPr lang="el-GR" sz="2000" u="none" strike="noStrike" cap="none" dirty="0">
                <a:solidFill>
                  <a:schemeClr val="lt1"/>
                </a:solidFill>
                <a:latin typeface="Arial" charset="0"/>
                <a:ea typeface="Arial" charset="0"/>
                <a:cs typeface="Arial" charset="0"/>
                <a:sym typeface="Cabin"/>
              </a:rPr>
              <a:t>» κάθε μουσικού κομματιού ...</a:t>
            </a:r>
          </a:p>
          <a:p>
            <a:pPr marL="0" marR="0" lvl="0" indent="0" algn="ctr" rtl="0">
              <a:lnSpc>
                <a:spcPct val="100000"/>
              </a:lnSpc>
              <a:spcBef>
                <a:spcPts val="0"/>
              </a:spcBef>
              <a:spcAft>
                <a:spcPts val="0"/>
              </a:spcAft>
              <a:buClr>
                <a:schemeClr val="lt1"/>
              </a:buClr>
              <a:buSzPct val="25000"/>
              <a:buFont typeface="Cabin"/>
              <a:buNone/>
            </a:pPr>
            <a:endParaRPr lang="el-GR" sz="2000" u="none" strike="noStrike" cap="none" dirty="0">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r>
              <a:rPr lang="el-GR" sz="2000" u="none" strike="noStrike" cap="none" dirty="0">
                <a:solidFill>
                  <a:schemeClr val="lt1"/>
                </a:solidFill>
                <a:latin typeface="Arial" charset="0"/>
                <a:ea typeface="Arial" charset="0"/>
                <a:cs typeface="Arial" charset="0"/>
                <a:sym typeface="Cabin"/>
              </a:rPr>
              <a:t>Σε </a:t>
            </a:r>
            <a:r>
              <a:rPr lang="el-GR" sz="2000" dirty="0">
                <a:solidFill>
                  <a:srgbClr val="FF00FF"/>
                </a:solidFill>
                <a:latin typeface="Arial" charset="0"/>
                <a:cs typeface="Arial" charset="0"/>
                <a:sym typeface="Cabin"/>
              </a:rPr>
              <a:t>ποιο άλμπουμ </a:t>
            </a:r>
            <a:r>
              <a:rPr lang="el-GR" sz="2000" u="none" strike="noStrike" cap="none" dirty="0">
                <a:solidFill>
                  <a:schemeClr val="lt1"/>
                </a:solidFill>
                <a:latin typeface="Arial" charset="0"/>
                <a:ea typeface="Arial" charset="0"/>
                <a:cs typeface="Arial" charset="0"/>
                <a:sym typeface="Cabin"/>
              </a:rPr>
              <a:t>"ανήκει" αυτό το τραγούδι ;;</a:t>
            </a:r>
          </a:p>
          <a:p>
            <a:pPr marL="0" marR="0" lvl="0" indent="0" algn="ctr" rtl="0">
              <a:lnSpc>
                <a:spcPct val="100000"/>
              </a:lnSpc>
              <a:spcBef>
                <a:spcPts val="0"/>
              </a:spcBef>
              <a:spcAft>
                <a:spcPts val="0"/>
              </a:spcAft>
              <a:buClr>
                <a:schemeClr val="lt1"/>
              </a:buClr>
              <a:buSzPct val="25000"/>
              <a:buFont typeface="Cabin"/>
              <a:buNone/>
            </a:pPr>
            <a:endParaRPr lang="el-GR" sz="2000" u="none" strike="noStrike" cap="none" dirty="0">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r>
              <a:rPr lang="el-GR" sz="2000" dirty="0">
                <a:solidFill>
                  <a:srgbClr val="00FF00"/>
                </a:solidFill>
                <a:latin typeface="Arial" charset="0"/>
                <a:cs typeface="Arial" charset="0"/>
                <a:sym typeface="Cabin"/>
              </a:rPr>
              <a:t>Με ποιο άλμπουμ σχετίζεται αυτό το τραγούδι;</a:t>
            </a:r>
            <a:endParaRPr lang="en" sz="2000" u="none" strike="noStrike" cap="none" dirty="0">
              <a:solidFill>
                <a:srgbClr val="00FF00"/>
              </a:solidFill>
              <a:latin typeface="Arial" charset="0"/>
              <a:ea typeface="Arial" charset="0"/>
              <a:cs typeface="Arial" charset="0"/>
              <a:sym typeface="Cabin"/>
            </a:endParaRPr>
          </a:p>
        </p:txBody>
      </p:sp>
      <p:cxnSp>
        <p:nvCxnSpPr>
          <p:cNvPr id="593" name="Shape 593"/>
          <p:cNvCxnSpPr/>
          <p:nvPr/>
        </p:nvCxnSpPr>
        <p:spPr>
          <a:xfrm>
            <a:off x="5678387" y="1009054"/>
            <a:ext cx="1198363" cy="840282"/>
          </a:xfrm>
          <a:prstGeom prst="straightConnector1">
            <a:avLst/>
          </a:prstGeom>
          <a:noFill/>
          <a:ln w="63500" cap="rnd" cmpd="sng">
            <a:solidFill>
              <a:srgbClr val="FF00FF"/>
            </a:solidFill>
            <a:prstDash val="solid"/>
            <a:miter/>
            <a:headEnd type="stealth" w="med" len="med"/>
            <a:tailEnd type="none" w="med" len="med"/>
          </a:ln>
        </p:spPr>
      </p:cxnSp>
      <p:cxnSp>
        <p:nvCxnSpPr>
          <p:cNvPr id="594" name="Shape 594"/>
          <p:cNvCxnSpPr/>
          <p:nvPr/>
        </p:nvCxnSpPr>
        <p:spPr>
          <a:xfrm>
            <a:off x="5717678" y="1410890"/>
            <a:ext cx="1395709" cy="889396"/>
          </a:xfrm>
          <a:prstGeom prst="straightConnector1">
            <a:avLst/>
          </a:prstGeom>
          <a:noFill/>
          <a:ln w="63500" cap="rnd" cmpd="sng">
            <a:solidFill>
              <a:srgbClr val="FF00FF"/>
            </a:solidFill>
            <a:prstDash val="solid"/>
            <a:miter/>
            <a:headEnd type="stealth" w="med" len="med"/>
            <a:tailEnd type="none" w="med" len="med"/>
          </a:ln>
        </p:spPr>
      </p:cxnSp>
      <p:cxnSp>
        <p:nvCxnSpPr>
          <p:cNvPr id="595" name="Shape 595"/>
          <p:cNvCxnSpPr/>
          <p:nvPr/>
        </p:nvCxnSpPr>
        <p:spPr>
          <a:xfrm>
            <a:off x="2434232" y="1368028"/>
            <a:ext cx="1037629" cy="778668"/>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2" name="Shape 60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Μοτίβο Ακεραίου Αναφοράς</a:t>
            </a:r>
            <a:endParaRPr lang="en" sz="4300" u="none" strike="noStrike" cap="none" dirty="0">
              <a:solidFill>
                <a:srgbClr val="FFD966"/>
              </a:solidFill>
              <a:latin typeface="Arial" charset="0"/>
              <a:ea typeface="Arial" charset="0"/>
              <a:cs typeface="Arial" charset="0"/>
              <a:sym typeface="Cabin"/>
            </a:endParaRPr>
          </a:p>
        </p:txBody>
      </p:sp>
      <p:pic>
        <p:nvPicPr>
          <p:cNvPr id="600" name="Shape 600" descr="Screen Shot 2015-08-10 at 11.35.43 AM.png"/>
          <p:cNvPicPr preferRelativeResize="0"/>
          <p:nvPr/>
        </p:nvPicPr>
        <p:blipFill rotWithShape="1">
          <a:blip r:embed="rId3">
            <a:alphaModFix/>
          </a:blip>
          <a:srcRect/>
          <a:stretch/>
        </p:blipFill>
        <p:spPr>
          <a:xfrm>
            <a:off x="1623524" y="3174519"/>
            <a:ext cx="4015687" cy="1460249"/>
          </a:xfrm>
          <a:prstGeom prst="rect">
            <a:avLst/>
          </a:prstGeom>
          <a:noFill/>
          <a:ln>
            <a:noFill/>
          </a:ln>
        </p:spPr>
      </p:pic>
      <p:pic>
        <p:nvPicPr>
          <p:cNvPr id="601" name="Shape 601" descr="Screen Shot 2015-08-10 at 11.36.01 AM.png"/>
          <p:cNvPicPr preferRelativeResize="0"/>
          <p:nvPr/>
        </p:nvPicPr>
        <p:blipFill rotWithShape="1">
          <a:blip r:embed="rId4">
            <a:alphaModFix/>
          </a:blip>
          <a:srcRect/>
          <a:stretch/>
        </p:blipFill>
        <p:spPr>
          <a:xfrm>
            <a:off x="4723353" y="1428691"/>
            <a:ext cx="2644352" cy="1448097"/>
          </a:xfrm>
          <a:prstGeom prst="rect">
            <a:avLst/>
          </a:prstGeom>
          <a:noFill/>
          <a:ln>
            <a:noFill/>
          </a:ln>
        </p:spPr>
      </p:pic>
      <p:sp>
        <p:nvSpPr>
          <p:cNvPr id="603" name="Shape 603"/>
          <p:cNvSpPr/>
          <p:nvPr/>
        </p:nvSpPr>
        <p:spPr>
          <a:xfrm>
            <a:off x="2896602" y="3866461"/>
            <a:ext cx="914102" cy="220645"/>
          </a:xfrm>
          <a:prstGeom prst="roundRect">
            <a:avLst>
              <a:gd name="adj" fmla="val 9257"/>
            </a:avLst>
          </a:prstGeom>
          <a:noFill/>
          <a:ln w="50800" cap="rnd" cmpd="sng">
            <a:solidFill>
              <a:srgbClr val="FF7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cxnSp>
        <p:nvCxnSpPr>
          <p:cNvPr id="604" name="Shape 604"/>
          <p:cNvCxnSpPr>
            <a:endCxn id="603" idx="0"/>
          </p:cNvCxnSpPr>
          <p:nvPr/>
        </p:nvCxnSpPr>
        <p:spPr>
          <a:xfrm flipH="1">
            <a:off x="3353653" y="2590141"/>
            <a:ext cx="1369773" cy="1276318"/>
          </a:xfrm>
          <a:prstGeom prst="straightConnector1">
            <a:avLst/>
          </a:prstGeom>
          <a:noFill/>
          <a:ln w="63500" cap="rnd" cmpd="sng">
            <a:solidFill>
              <a:srgbClr val="FF7F00"/>
            </a:solidFill>
            <a:prstDash val="solid"/>
            <a:miter/>
            <a:headEnd type="stealth" w="med" len="med"/>
            <a:tailEnd type="none" w="med" len="med"/>
          </a:ln>
        </p:spPr>
      </p:cxnSp>
      <p:sp>
        <p:nvSpPr>
          <p:cNvPr id="605" name="Shape 605"/>
          <p:cNvSpPr txBox="1"/>
          <p:nvPr/>
        </p:nvSpPr>
        <p:spPr>
          <a:xfrm>
            <a:off x="1222969" y="1848202"/>
            <a:ext cx="2757244" cy="81925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2000" u="none" strike="noStrike" cap="none" dirty="0">
                <a:solidFill>
                  <a:srgbClr val="FF7F00"/>
                </a:solidFill>
                <a:latin typeface="Arial" charset="0"/>
                <a:ea typeface="Arial" charset="0"/>
                <a:cs typeface="Arial" charset="0"/>
                <a:sym typeface="Cabin"/>
              </a:rPr>
              <a:t>Χρησιμοποιούμε ακέραιους αριθμούς για να αναφερθούμε σε γραμμές άλλου πίνακα</a:t>
            </a:r>
            <a:endParaRPr lang="en" sz="2000" u="none" strike="noStrike" cap="none" dirty="0">
              <a:solidFill>
                <a:srgbClr val="FF7F00"/>
              </a:solidFill>
              <a:latin typeface="Arial" charset="0"/>
              <a:ea typeface="Arial" charset="0"/>
              <a:cs typeface="Arial" charset="0"/>
              <a:sym typeface="Cabin"/>
            </a:endParaRPr>
          </a:p>
        </p:txBody>
      </p:sp>
      <p:sp>
        <p:nvSpPr>
          <p:cNvPr id="606" name="Shape 606"/>
          <p:cNvSpPr txBox="1"/>
          <p:nvPr/>
        </p:nvSpPr>
        <p:spPr>
          <a:xfrm>
            <a:off x="5710863" y="3199735"/>
            <a:ext cx="802232" cy="30890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Album</a:t>
            </a:r>
          </a:p>
        </p:txBody>
      </p:sp>
      <p:sp>
        <p:nvSpPr>
          <p:cNvPr id="607" name="Shape 607"/>
          <p:cNvSpPr txBox="1"/>
          <p:nvPr/>
        </p:nvSpPr>
        <p:spPr>
          <a:xfrm>
            <a:off x="7468026" y="1448573"/>
            <a:ext cx="591014" cy="30890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Artist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Τρία Είδη Κλειδιών</a:t>
            </a:r>
            <a:endParaRPr lang="en" sz="4300" u="none" strike="noStrike" cap="none" dirty="0">
              <a:solidFill>
                <a:srgbClr val="FFD966"/>
              </a:solidFill>
              <a:latin typeface="Arial" charset="0"/>
              <a:ea typeface="Arial" charset="0"/>
              <a:cs typeface="Arial" charset="0"/>
              <a:sym typeface="Cabin"/>
            </a:endParaRPr>
          </a:p>
        </p:txBody>
      </p:sp>
      <p:sp>
        <p:nvSpPr>
          <p:cNvPr id="619" name="Shape 619"/>
          <p:cNvSpPr txBox="1">
            <a:spLocks noGrp="1"/>
          </p:cNvSpPr>
          <p:nvPr>
            <p:ph type="body" idx="1"/>
          </p:nvPr>
        </p:nvSpPr>
        <p:spPr>
          <a:xfrm>
            <a:off x="650081" y="1689460"/>
            <a:ext cx="5309561" cy="2982607"/>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l-GR" sz="2000" u="none" strike="noStrike" cap="none" dirty="0">
                <a:solidFill>
                  <a:srgbClr val="FF7F00"/>
                </a:solidFill>
                <a:latin typeface="Arial" charset="0"/>
                <a:ea typeface="Arial" charset="0"/>
                <a:cs typeface="Arial" charset="0"/>
                <a:sym typeface="Cabin"/>
              </a:rPr>
              <a:t>Πρωτεύον Κλειδί</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a:solidFill>
                  <a:schemeClr val="lt1"/>
                </a:solidFill>
                <a:latin typeface="Arial" charset="0"/>
                <a:ea typeface="Arial" charset="0"/>
                <a:cs typeface="Arial" charset="0"/>
                <a:sym typeface="Cabin"/>
              </a:rPr>
              <a:t>γενικά ένα πεδίο ακεραίου αυτόματης αύξησης</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0"/>
              </a:spcAft>
              <a:buClr>
                <a:schemeClr val="lt1"/>
              </a:buClr>
              <a:buSzPct val="100000"/>
              <a:buFont typeface="Cabin"/>
              <a:buChar char="•"/>
            </a:pPr>
            <a:r>
              <a:rPr lang="el-GR" sz="2000" u="none" strike="noStrike" cap="none" dirty="0">
                <a:solidFill>
                  <a:srgbClr val="00FF00"/>
                </a:solidFill>
                <a:latin typeface="Arial" charset="0"/>
                <a:ea typeface="Arial" charset="0"/>
                <a:cs typeface="Arial" charset="0"/>
                <a:sym typeface="Cabin"/>
              </a:rPr>
              <a:t>Λογικό κλειδί</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err="1">
                <a:solidFill>
                  <a:schemeClr val="lt1"/>
                </a:solidFill>
                <a:latin typeface="Arial" charset="0"/>
                <a:ea typeface="Arial" charset="0"/>
                <a:cs typeface="Arial" charset="0"/>
                <a:sym typeface="Cabin"/>
              </a:rPr>
              <a:t>ότιι</a:t>
            </a:r>
            <a:r>
              <a:rPr lang="el-GR" sz="2000" u="none" strike="noStrike" cap="none" dirty="0">
                <a:solidFill>
                  <a:schemeClr val="lt1"/>
                </a:solidFill>
                <a:latin typeface="Arial" charset="0"/>
                <a:ea typeface="Arial" charset="0"/>
                <a:cs typeface="Arial" charset="0"/>
                <a:sym typeface="Cabin"/>
              </a:rPr>
              <a:t> χρησιμοποιεί ο έξω κόσμος για αναζήτηση</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l-GR" sz="2000" u="none" strike="noStrike" cap="none" dirty="0">
                <a:solidFill>
                  <a:srgbClr val="FF00FF"/>
                </a:solidFill>
                <a:latin typeface="Arial" charset="0"/>
                <a:ea typeface="Arial" charset="0"/>
                <a:cs typeface="Arial" charset="0"/>
                <a:sym typeface="Cabin"/>
              </a:rPr>
              <a:t>Ξένο κλειδί</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a:solidFill>
                  <a:schemeClr val="lt1"/>
                </a:solidFill>
                <a:latin typeface="Arial" charset="0"/>
                <a:ea typeface="Arial" charset="0"/>
                <a:cs typeface="Arial" charset="0"/>
                <a:sym typeface="Cabin"/>
              </a:rPr>
              <a:t>γενικά ένα ακέραιο πλήκτρο που δείχνει μια γραμμή σε έναν άλλο πίνακα</a:t>
            </a:r>
            <a:endParaRPr lang="en" sz="2000" u="none" strike="noStrike" cap="none" dirty="0">
              <a:solidFill>
                <a:schemeClr val="lt1"/>
              </a:solidFill>
              <a:latin typeface="Arial" charset="0"/>
              <a:ea typeface="Arial" charset="0"/>
              <a:cs typeface="Arial" charset="0"/>
              <a:sym typeface="Cabin"/>
            </a:endParaRPr>
          </a:p>
        </p:txBody>
      </p:sp>
      <p:sp>
        <p:nvSpPr>
          <p:cNvPr id="620" name="Shape 620"/>
          <p:cNvSpPr txBox="1"/>
          <p:nvPr/>
        </p:nvSpPr>
        <p:spPr>
          <a:xfrm>
            <a:off x="6546176" y="2053828"/>
            <a:ext cx="1322937" cy="1857431"/>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500" u="none" strike="noStrike" cap="none">
                <a:solidFill>
                  <a:srgbClr val="FFFF00"/>
                </a:solidFill>
                <a:latin typeface="Arial" charset="0"/>
                <a:ea typeface="Arial" charset="0"/>
                <a:cs typeface="Arial" charset="0"/>
                <a:sym typeface="Cabin"/>
              </a:rPr>
              <a:t> Album</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rgbClr val="00FF00"/>
              </a:buClr>
              <a:buSzPct val="25000"/>
              <a:buFont typeface="Cabin"/>
              <a:buNone/>
            </a:pPr>
            <a:r>
              <a:rPr lang="en" sz="2500" u="none" strike="noStrike" cap="none">
                <a:solidFill>
                  <a:srgbClr val="00FF00"/>
                </a:solidFill>
                <a:latin typeface="Arial" charset="0"/>
                <a:ea typeface="Arial" charset="0"/>
                <a:cs typeface="Arial" charset="0"/>
                <a:sym typeface="Cabin"/>
              </a:rPr>
              <a:t> title</a:t>
            </a:r>
          </a:p>
          <a:p>
            <a:pPr marL="0" marR="0" lvl="0" indent="0" algn="l" rtl="0">
              <a:lnSpc>
                <a:spcPct val="100000"/>
              </a:lnSpc>
              <a:spcBef>
                <a:spcPts val="0"/>
              </a:spcBef>
              <a:spcAft>
                <a:spcPts val="0"/>
              </a:spcAft>
              <a:buClr>
                <a:srgbClr val="FF00FF"/>
              </a:buClr>
              <a:buSzPct val="25000"/>
              <a:buFont typeface="Cabin"/>
              <a:buNone/>
            </a:pPr>
            <a:r>
              <a:rPr lang="en" sz="2500" u="none" strike="noStrike" cap="none">
                <a:solidFill>
                  <a:srgbClr val="FF00FF"/>
                </a:solidFill>
                <a:latin typeface="Arial" charset="0"/>
                <a:ea typeface="Arial" charset="0"/>
                <a:cs typeface="Arial" charset="0"/>
                <a:sym typeface="Cabin"/>
              </a:rPr>
              <a:t> artist_id</a:t>
            </a:r>
          </a:p>
          <a:p>
            <a:pPr marL="0" marR="0" lvl="0" indent="0" algn="l" rtl="0">
              <a:lnSpc>
                <a:spcPct val="100000"/>
              </a:lnSpc>
              <a:spcBef>
                <a:spcPts val="0"/>
              </a:spcBef>
              <a:spcAft>
                <a:spcPts val="0"/>
              </a:spcAft>
              <a:buClr>
                <a:schemeClr val="lt1"/>
              </a:buClr>
              <a:buSzPct val="25000"/>
              <a:buFont typeface="Cabin"/>
              <a:buNone/>
            </a:pPr>
            <a:r>
              <a:rPr lang="en" sz="2500" u="none" strike="noStrike" cap="none">
                <a:solidFill>
                  <a:schemeClr val="lt1"/>
                </a:solidFill>
                <a:latin typeface="Arial" charset="0"/>
                <a:ea typeface="Arial" charset="0"/>
                <a:cs typeface="Arial" charset="0"/>
                <a:sym typeface="Cabin"/>
              </a:rPr>
              <a:t> ...</a:t>
            </a:r>
          </a:p>
        </p:txBody>
      </p:sp>
      <p:cxnSp>
        <p:nvCxnSpPr>
          <p:cNvPr id="621" name="Shape 621"/>
          <p:cNvCxnSpPr/>
          <p:nvPr/>
        </p:nvCxnSpPr>
        <p:spPr>
          <a:xfrm flipH="1">
            <a:off x="7869114" y="2915542"/>
            <a:ext cx="556319" cy="408085"/>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650081" y="437989"/>
            <a:ext cx="6720683"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4300" u="none" strike="noStrike" cap="none" dirty="0">
                <a:solidFill>
                  <a:srgbClr val="FFD966"/>
                </a:solidFill>
                <a:latin typeface="Arial" charset="0"/>
                <a:ea typeface="Arial" charset="0"/>
                <a:cs typeface="Arial" charset="0"/>
                <a:sym typeface="Cabin"/>
              </a:rPr>
              <a:t>Βασικοί Κανόνες</a:t>
            </a:r>
            <a:endParaRPr lang="en" sz="4300" u="none" strike="noStrike" cap="none" dirty="0">
              <a:solidFill>
                <a:srgbClr val="FFD966"/>
              </a:solidFill>
              <a:latin typeface="Arial" charset="0"/>
              <a:ea typeface="Arial" charset="0"/>
              <a:cs typeface="Arial" charset="0"/>
              <a:sym typeface="Cabin"/>
            </a:endParaRPr>
          </a:p>
        </p:txBody>
      </p:sp>
      <p:sp>
        <p:nvSpPr>
          <p:cNvPr id="627" name="Shape 627"/>
          <p:cNvSpPr txBox="1">
            <a:spLocks noGrp="1"/>
          </p:cNvSpPr>
          <p:nvPr>
            <p:ph type="body" idx="1"/>
          </p:nvPr>
        </p:nvSpPr>
        <p:spPr>
          <a:xfrm>
            <a:off x="650081" y="1464468"/>
            <a:ext cx="5379244" cy="3207599"/>
          </a:xfrm>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l-GR" sz="2000" u="none" strike="noStrike" cap="none" dirty="0">
                <a:solidFill>
                  <a:schemeClr val="lt1"/>
                </a:solidFill>
                <a:latin typeface="Arial" charset="0"/>
                <a:ea typeface="Arial" charset="0"/>
                <a:cs typeface="Arial" charset="0"/>
                <a:sym typeface="Cabin"/>
              </a:rPr>
              <a:t>Βέλτιστες πρακτικές</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00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Ποτέ μην χρησιμοποιείτε το </a:t>
            </a:r>
            <a:r>
              <a:rPr lang="el-GR" sz="2000" dirty="0">
                <a:solidFill>
                  <a:srgbClr val="00FF00"/>
                </a:solidFill>
                <a:latin typeface="Arial" charset="0"/>
                <a:cs typeface="Arial" charset="0"/>
                <a:sym typeface="Cabin"/>
              </a:rPr>
              <a:t>λογικό κλειδί</a:t>
            </a:r>
            <a:r>
              <a:rPr lang="el-GR" sz="2000" u="none" strike="noStrike" cap="none" dirty="0">
                <a:solidFill>
                  <a:schemeClr val="lt1"/>
                </a:solidFill>
                <a:latin typeface="Arial" charset="0"/>
                <a:ea typeface="Arial" charset="0"/>
                <a:cs typeface="Arial" charset="0"/>
                <a:sym typeface="Cabin"/>
              </a:rPr>
              <a:t> ως </a:t>
            </a:r>
            <a:r>
              <a:rPr lang="el-GR" sz="2000" dirty="0">
                <a:solidFill>
                  <a:srgbClr val="FF7F00"/>
                </a:solidFill>
                <a:latin typeface="Arial" charset="0"/>
                <a:cs typeface="Arial" charset="0"/>
                <a:sym typeface="Cabin"/>
              </a:rPr>
              <a:t>πρωτεύον</a:t>
            </a:r>
            <a:r>
              <a:rPr lang="el-GR" sz="2000" u="none" strike="noStrike" cap="none" dirty="0">
                <a:solidFill>
                  <a:schemeClr val="lt1"/>
                </a:solidFill>
                <a:latin typeface="Arial" charset="0"/>
                <a:ea typeface="Arial" charset="0"/>
                <a:cs typeface="Arial" charset="0"/>
                <a:sym typeface="Cabin"/>
              </a:rPr>
              <a:t> </a:t>
            </a:r>
            <a:r>
              <a:rPr lang="el-GR" sz="2000" dirty="0">
                <a:solidFill>
                  <a:srgbClr val="FF7F00"/>
                </a:solidFill>
                <a:latin typeface="Arial" charset="0"/>
                <a:cs typeface="Arial" charset="0"/>
                <a:sym typeface="Cabin"/>
              </a:rPr>
              <a:t>κλειδί</a:t>
            </a:r>
            <a:r>
              <a:rPr lang="en" sz="2000" u="none" strike="noStrike" cap="none" dirty="0">
                <a:solidFill>
                  <a:srgbClr val="FF7F00"/>
                </a:solidFill>
                <a:latin typeface="Arial" charset="0"/>
                <a:ea typeface="Arial" charset="0"/>
                <a:cs typeface="Arial" charset="0"/>
                <a:sym typeface="Cabin"/>
              </a:rPr>
              <a:t> </a:t>
            </a:r>
          </a:p>
          <a:p>
            <a:pPr marL="254000" marR="0" lvl="0" indent="-254000" algn="l" rtl="0">
              <a:lnSpc>
                <a:spcPct val="100000"/>
              </a:lnSpc>
              <a:spcBef>
                <a:spcPts val="2500"/>
              </a:spcBef>
              <a:spcAft>
                <a:spcPts val="0"/>
              </a:spcAft>
              <a:buClr>
                <a:schemeClr val="lt1"/>
              </a:buClr>
              <a:buSzPct val="100000"/>
              <a:buFont typeface="Cabin"/>
              <a:buChar char="•"/>
            </a:pPr>
            <a:r>
              <a:rPr lang="el-GR" sz="2000" u="none" strike="noStrike" cap="none" dirty="0">
                <a:solidFill>
                  <a:schemeClr val="bg1"/>
                </a:solidFill>
                <a:latin typeface="Arial" charset="0"/>
                <a:ea typeface="Arial" charset="0"/>
                <a:cs typeface="Arial" charset="0"/>
                <a:sym typeface="Cabin"/>
              </a:rPr>
              <a:t>Τα</a:t>
            </a:r>
            <a:r>
              <a:rPr lang="el-GR" sz="2000" u="none" strike="noStrike" cap="none" dirty="0">
                <a:solidFill>
                  <a:srgbClr val="00FF00"/>
                </a:solidFill>
                <a:latin typeface="Arial" charset="0"/>
                <a:ea typeface="Arial" charset="0"/>
                <a:cs typeface="Arial" charset="0"/>
                <a:sym typeface="Cabin"/>
              </a:rPr>
              <a:t> λογικά κλειδιά </a:t>
            </a:r>
            <a:r>
              <a:rPr lang="el-GR" sz="2000" u="none" strike="noStrike" cap="none" dirty="0">
                <a:solidFill>
                  <a:schemeClr val="bg1"/>
                </a:solidFill>
                <a:latin typeface="Arial" charset="0"/>
                <a:ea typeface="Arial" charset="0"/>
                <a:cs typeface="Arial" charset="0"/>
                <a:sym typeface="Cabin"/>
              </a:rPr>
              <a:t>μπορούν και αλλάζουν, αν και αργά</a:t>
            </a:r>
            <a:endParaRPr lang="en" sz="2000" u="none" strike="noStrike" cap="none" dirty="0">
              <a:solidFill>
                <a:schemeClr val="bg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l-GR" sz="2000" u="none" strike="noStrike" cap="none" dirty="0">
                <a:solidFill>
                  <a:schemeClr val="bg1"/>
                </a:solidFill>
                <a:latin typeface="Arial" charset="0"/>
                <a:ea typeface="Arial" charset="0"/>
                <a:cs typeface="Arial" charset="0"/>
                <a:sym typeface="Cabin"/>
              </a:rPr>
              <a:t>Οι</a:t>
            </a:r>
            <a:r>
              <a:rPr lang="el-GR" sz="2000" u="none" strike="noStrike" cap="none" dirty="0">
                <a:solidFill>
                  <a:srgbClr val="FF00FF"/>
                </a:solidFill>
                <a:latin typeface="Arial" charset="0"/>
                <a:ea typeface="Arial" charset="0"/>
                <a:cs typeface="Arial" charset="0"/>
                <a:sym typeface="Cabin"/>
              </a:rPr>
              <a:t> σχέσεις </a:t>
            </a:r>
            <a:r>
              <a:rPr lang="el-GR" sz="2000" dirty="0">
                <a:solidFill>
                  <a:schemeClr val="bg1"/>
                </a:solidFill>
                <a:latin typeface="Arial" charset="0"/>
                <a:cs typeface="Arial" charset="0"/>
                <a:sym typeface="Cabin"/>
              </a:rPr>
              <a:t>που βασίζονται σε πεδία συμβολοσειρών είναι λιγότερο αποτελεσματικές από τους ακέραιους</a:t>
            </a:r>
            <a:endParaRPr lang="en" sz="2000" dirty="0">
              <a:solidFill>
                <a:schemeClr val="bg1"/>
              </a:solidFill>
              <a:latin typeface="Arial" charset="0"/>
              <a:cs typeface="Arial" charset="0"/>
              <a:sym typeface="Cabin"/>
            </a:endParaRPr>
          </a:p>
        </p:txBody>
      </p:sp>
      <p:sp>
        <p:nvSpPr>
          <p:cNvPr id="628" name="Shape 628"/>
          <p:cNvSpPr txBox="1"/>
          <p:nvPr/>
        </p:nvSpPr>
        <p:spPr>
          <a:xfrm>
            <a:off x="6765018" y="1464468"/>
            <a:ext cx="1573424" cy="2829599"/>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User</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  login</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password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name</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email</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created_at</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modified_at</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login_at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650081" y="437989"/>
            <a:ext cx="7469099"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4300" u="none" strike="noStrike" cap="none" dirty="0">
                <a:solidFill>
                  <a:srgbClr val="FFD966"/>
                </a:solidFill>
                <a:latin typeface="Arial" charset="0"/>
                <a:ea typeface="Arial" charset="0"/>
                <a:cs typeface="Arial" charset="0"/>
                <a:sym typeface="Cabin"/>
              </a:rPr>
              <a:t>Ξένα Κλειδιά</a:t>
            </a:r>
            <a:endParaRPr lang="en" sz="4300" u="none" strike="noStrike" cap="none" dirty="0">
              <a:solidFill>
                <a:srgbClr val="FFD966"/>
              </a:solidFill>
              <a:latin typeface="Arial" charset="0"/>
              <a:ea typeface="Arial" charset="0"/>
              <a:cs typeface="Arial" charset="0"/>
              <a:sym typeface="Cabin"/>
            </a:endParaRPr>
          </a:p>
        </p:txBody>
      </p:sp>
      <p:sp>
        <p:nvSpPr>
          <p:cNvPr id="634" name="Shape 634"/>
          <p:cNvSpPr txBox="1">
            <a:spLocks noGrp="1"/>
          </p:cNvSpPr>
          <p:nvPr>
            <p:ph type="body" idx="1"/>
          </p:nvPr>
        </p:nvSpPr>
        <p:spPr>
          <a:xfrm>
            <a:off x="650081" y="1464468"/>
            <a:ext cx="4732045" cy="3207599"/>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Ένα </a:t>
            </a:r>
            <a:r>
              <a:rPr lang="el-GR" sz="2000" dirty="0">
                <a:solidFill>
                  <a:srgbClr val="FF00FF"/>
                </a:solidFill>
                <a:latin typeface="Arial" charset="0"/>
                <a:cs typeface="Arial" charset="0"/>
                <a:sym typeface="Cabin"/>
              </a:rPr>
              <a:t>ξένο κλειδί </a:t>
            </a:r>
            <a:r>
              <a:rPr lang="el-GR" sz="2000" u="none" strike="noStrike" cap="none" dirty="0">
                <a:solidFill>
                  <a:schemeClr val="lt1"/>
                </a:solidFill>
                <a:latin typeface="Arial" charset="0"/>
                <a:ea typeface="Arial" charset="0"/>
                <a:cs typeface="Arial" charset="0"/>
                <a:sym typeface="Cabin"/>
              </a:rPr>
              <a:t>είναι όταν ένας πίνακας έχει μια στήλη που περιέχει ένα κλειδί που δείχνει το </a:t>
            </a:r>
            <a:r>
              <a:rPr lang="el-GR" sz="2000" dirty="0">
                <a:solidFill>
                  <a:srgbClr val="FF7F00"/>
                </a:solidFill>
                <a:latin typeface="Arial" charset="0"/>
                <a:cs typeface="Arial" charset="0"/>
                <a:sym typeface="Cabin"/>
              </a:rPr>
              <a:t>πρωτεύον κλειδί </a:t>
            </a:r>
            <a:r>
              <a:rPr lang="el-GR" sz="2000" u="none" strike="noStrike" cap="none" dirty="0">
                <a:solidFill>
                  <a:schemeClr val="lt1"/>
                </a:solidFill>
                <a:latin typeface="Arial" charset="0"/>
                <a:ea typeface="Arial" charset="0"/>
                <a:cs typeface="Arial" charset="0"/>
                <a:sym typeface="Cabin"/>
              </a:rPr>
              <a:t>ενός άλλου πίνακα</a:t>
            </a:r>
            <a:r>
              <a:rPr lang="en" sz="2000" u="none" strike="noStrike" cap="none" dirty="0">
                <a:solidFill>
                  <a:schemeClr val="lt1"/>
                </a:solidFill>
                <a:latin typeface="Arial" charset="0"/>
                <a:ea typeface="Arial" charset="0"/>
                <a:cs typeface="Arial" charset="0"/>
                <a:sym typeface="Cabin"/>
              </a:rPr>
              <a:t>.</a:t>
            </a:r>
          </a:p>
          <a:p>
            <a:pPr marL="254000" marR="0" lvl="0" indent="-254000" algn="l" rtl="0">
              <a:lnSpc>
                <a:spcPct val="100000"/>
              </a:lnSpc>
              <a:spcBef>
                <a:spcPts val="2500"/>
              </a:spcBef>
              <a:spcAft>
                <a:spcPts val="60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Όταν όλα τα κύρια κλειδιά είναι ακέραιοι, τότε όλα τα ξένα κλειδιά είναι ακέραιοι - αυτό είναι καλό - πολύ καλό</a:t>
            </a:r>
            <a:endParaRPr lang="en" sz="2000" u="none" strike="noStrike" cap="none" dirty="0">
              <a:solidFill>
                <a:schemeClr val="lt1"/>
              </a:solidFill>
              <a:latin typeface="Arial" charset="0"/>
              <a:ea typeface="Arial" charset="0"/>
              <a:cs typeface="Arial" charset="0"/>
              <a:sym typeface="Cabin"/>
            </a:endParaRPr>
          </a:p>
        </p:txBody>
      </p:sp>
      <p:sp>
        <p:nvSpPr>
          <p:cNvPr id="635" name="Shape 635"/>
          <p:cNvSpPr txBox="1"/>
          <p:nvPr/>
        </p:nvSpPr>
        <p:spPr>
          <a:xfrm>
            <a:off x="5617488" y="1946671"/>
            <a:ext cx="943771" cy="1243012"/>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Artist</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name</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a:t>
            </a:r>
          </a:p>
        </p:txBody>
      </p:sp>
      <p:sp>
        <p:nvSpPr>
          <p:cNvPr id="636" name="Shape 636"/>
          <p:cNvSpPr txBox="1"/>
          <p:nvPr/>
        </p:nvSpPr>
        <p:spPr>
          <a:xfrm>
            <a:off x="7577127" y="1800225"/>
            <a:ext cx="1072304" cy="1535961"/>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Album</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title</a:t>
            </a:r>
          </a:p>
          <a:p>
            <a:pPr marL="0" marR="0" lvl="0" indent="0" algn="l"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 artist_id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a:t>
            </a:r>
          </a:p>
        </p:txBody>
      </p:sp>
      <p:cxnSp>
        <p:nvCxnSpPr>
          <p:cNvPr id="637" name="Shape 637"/>
          <p:cNvCxnSpPr/>
          <p:nvPr/>
        </p:nvCxnSpPr>
        <p:spPr>
          <a:xfrm>
            <a:off x="6363576" y="2528817"/>
            <a:ext cx="1213650" cy="367368"/>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Κατασκευή Σχέσεων (σε πίνακες)</a:t>
            </a:r>
            <a:endParaRPr lang="en" sz="43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Shape 649"/>
          <p:cNvPicPr preferRelativeResize="0"/>
          <p:nvPr/>
        </p:nvPicPr>
        <p:blipFill rotWithShape="1">
          <a:blip r:embed="rId3">
            <a:alphaModFix/>
          </a:blip>
          <a:srcRect/>
          <a:stretch/>
        </p:blipFill>
        <p:spPr>
          <a:xfrm>
            <a:off x="938464" y="3389312"/>
            <a:ext cx="6789820" cy="1136583"/>
          </a:xfrm>
          <a:prstGeom prst="rect">
            <a:avLst/>
          </a:prstGeom>
          <a:noFill/>
          <a:ln>
            <a:noFill/>
          </a:ln>
        </p:spPr>
      </p:pic>
      <p:sp>
        <p:nvSpPr>
          <p:cNvPr id="650" name="Shape 650"/>
          <p:cNvSpPr/>
          <p:nvPr/>
        </p:nvSpPr>
        <p:spPr>
          <a:xfrm>
            <a:off x="7192963" y="728663"/>
            <a:ext cx="1322386" cy="1320800"/>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Track</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Rating</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Len</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Count</a:t>
            </a:r>
          </a:p>
        </p:txBody>
      </p:sp>
      <p:sp>
        <p:nvSpPr>
          <p:cNvPr id="651" name="Shape 651"/>
          <p:cNvSpPr/>
          <p:nvPr/>
        </p:nvSpPr>
        <p:spPr>
          <a:xfrm>
            <a:off x="4049713" y="1800225"/>
            <a:ext cx="1322386" cy="550862"/>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Album</a:t>
            </a:r>
          </a:p>
        </p:txBody>
      </p:sp>
      <p:cxnSp>
        <p:nvCxnSpPr>
          <p:cNvPr id="652" name="Shape 652"/>
          <p:cNvCxnSpPr/>
          <p:nvPr/>
        </p:nvCxnSpPr>
        <p:spPr>
          <a:xfrm rot="10800000" flipH="1">
            <a:off x="5510213" y="1235075"/>
            <a:ext cx="1520825" cy="641350"/>
          </a:xfrm>
          <a:prstGeom prst="straightConnector1">
            <a:avLst/>
          </a:prstGeom>
          <a:noFill/>
          <a:ln w="88900" cap="flat" cmpd="sng">
            <a:solidFill>
              <a:srgbClr val="FFFF00"/>
            </a:solidFill>
            <a:prstDash val="solid"/>
            <a:miter/>
            <a:headEnd type="stealth" w="med" len="med"/>
            <a:tailEnd type="none" w="med" len="med"/>
          </a:ln>
        </p:spPr>
      </p:cxnSp>
      <p:sp>
        <p:nvSpPr>
          <p:cNvPr id="653" name="Shape 653"/>
          <p:cNvSpPr/>
          <p:nvPr/>
        </p:nvSpPr>
        <p:spPr>
          <a:xfrm>
            <a:off x="5862638" y="1907787"/>
            <a:ext cx="1077969" cy="276999"/>
          </a:xfrm>
          <a:prstGeom prst="rect">
            <a:avLst/>
          </a:prstGeom>
          <a:noFill/>
          <a:ln>
            <a:noFill/>
          </a:ln>
        </p:spPr>
        <p:txBody>
          <a:bodyPr lIns="0" tIns="0" rIns="0" bIns="0" anchor="ctr" anchorCtr="0">
            <a:noAutofit/>
          </a:bodyPr>
          <a:lstStyle/>
          <a:p>
            <a:pPr algn="ctr" eaLnBrk="1" hangingPunct="1">
              <a:defRPr/>
            </a:pPr>
            <a:r>
              <a:rPr lang="el-GR" altLang="en-US" sz="1800" dirty="0">
                <a:solidFill>
                  <a:schemeClr val="bg1"/>
                </a:solidFill>
                <a:ea typeface="ＭＳ Ｐゴシック" charset="-128"/>
              </a:rPr>
              <a:t>ανήκει-στο</a:t>
            </a:r>
            <a:endParaRPr lang="en-US" altLang="en-US" sz="1800" dirty="0">
              <a:solidFill>
                <a:schemeClr val="bg1"/>
              </a:solidFill>
              <a:ea typeface="ＭＳ Ｐゴシック" charset="-128"/>
            </a:endParaRPr>
          </a:p>
        </p:txBody>
      </p:sp>
      <p:sp>
        <p:nvSpPr>
          <p:cNvPr id="654" name="Shape 654"/>
          <p:cNvSpPr/>
          <p:nvPr/>
        </p:nvSpPr>
        <p:spPr>
          <a:xfrm>
            <a:off x="1871663" y="814388"/>
            <a:ext cx="1320800" cy="520700"/>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Artist</a:t>
            </a:r>
          </a:p>
        </p:txBody>
      </p:sp>
      <p:cxnSp>
        <p:nvCxnSpPr>
          <p:cNvPr id="655" name="Shape 655"/>
          <p:cNvCxnSpPr/>
          <p:nvPr/>
        </p:nvCxnSpPr>
        <p:spPr>
          <a:xfrm>
            <a:off x="2890838" y="1446212"/>
            <a:ext cx="1050924" cy="493711"/>
          </a:xfrm>
          <a:prstGeom prst="straightConnector1">
            <a:avLst/>
          </a:prstGeom>
          <a:noFill/>
          <a:ln w="88900" cap="flat" cmpd="sng">
            <a:solidFill>
              <a:srgbClr val="FFFF00"/>
            </a:solidFill>
            <a:prstDash val="solid"/>
            <a:miter/>
            <a:headEnd type="stealth" w="med" len="med"/>
            <a:tailEnd type="none" w="med" len="med"/>
          </a:ln>
        </p:spPr>
      </p:cxnSp>
      <p:sp>
        <p:nvSpPr>
          <p:cNvPr id="656" name="Shape 656"/>
          <p:cNvSpPr/>
          <p:nvPr/>
        </p:nvSpPr>
        <p:spPr>
          <a:xfrm>
            <a:off x="3589150" y="1235062"/>
            <a:ext cx="1077899" cy="276899"/>
          </a:xfrm>
          <a:prstGeom prst="rect">
            <a:avLst/>
          </a:prstGeom>
          <a:noFill/>
          <a:ln>
            <a:noFill/>
          </a:ln>
        </p:spPr>
        <p:txBody>
          <a:bodyPr lIns="0" tIns="0" rIns="0" bIns="0" anchor="ctr" anchorCtr="0">
            <a:noAutofit/>
          </a:bodyPr>
          <a:lstStyle/>
          <a:p>
            <a:pPr algn="ctr" eaLnBrk="1" hangingPunct="1">
              <a:defRPr/>
            </a:pPr>
            <a:r>
              <a:rPr lang="el-GR" altLang="en-US" sz="1800" dirty="0">
                <a:solidFill>
                  <a:schemeClr val="bg1"/>
                </a:solidFill>
                <a:ea typeface="ＭＳ Ｐゴシック" charset="-128"/>
              </a:rPr>
              <a:t>ανήκει-στο</a:t>
            </a:r>
            <a:endParaRPr lang="en-US" altLang="en-US" sz="1800" dirty="0">
              <a:solidFill>
                <a:schemeClr val="bg1"/>
              </a:solidFill>
              <a:ea typeface="ＭＳ Ｐゴシック" charset="-128"/>
            </a:endParaRPr>
          </a:p>
        </p:txBody>
      </p:sp>
      <p:sp>
        <p:nvSpPr>
          <p:cNvPr id="657" name="Shape 657"/>
          <p:cNvSpPr/>
          <p:nvPr/>
        </p:nvSpPr>
        <p:spPr>
          <a:xfrm>
            <a:off x="5414962" y="2757488"/>
            <a:ext cx="1320800" cy="414336"/>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Genre</a:t>
            </a:r>
          </a:p>
        </p:txBody>
      </p:sp>
      <p:cxnSp>
        <p:nvCxnSpPr>
          <p:cNvPr id="658" name="Shape 658"/>
          <p:cNvCxnSpPr/>
          <p:nvPr/>
        </p:nvCxnSpPr>
        <p:spPr>
          <a:xfrm rot="10800000" flipH="1">
            <a:off x="6910388" y="2212975"/>
            <a:ext cx="692150" cy="839787"/>
          </a:xfrm>
          <a:prstGeom prst="straightConnector1">
            <a:avLst/>
          </a:prstGeom>
          <a:noFill/>
          <a:ln w="88900" cap="flat" cmpd="sng">
            <a:solidFill>
              <a:srgbClr val="FFFF00"/>
            </a:solidFill>
            <a:prstDash val="solid"/>
            <a:miter/>
            <a:headEnd type="stealth" w="med" len="med"/>
            <a:tailEnd type="none" w="med" len="med"/>
          </a:ln>
        </p:spPr>
      </p:cxnSp>
      <p:sp>
        <p:nvSpPr>
          <p:cNvPr id="659" name="Shape 659"/>
          <p:cNvSpPr/>
          <p:nvPr/>
        </p:nvSpPr>
        <p:spPr>
          <a:xfrm>
            <a:off x="7297738" y="2722174"/>
            <a:ext cx="1077969" cy="276999"/>
          </a:xfrm>
          <a:prstGeom prst="rect">
            <a:avLst/>
          </a:prstGeom>
          <a:noFill/>
          <a:ln>
            <a:noFill/>
          </a:ln>
        </p:spPr>
        <p:txBody>
          <a:bodyPr lIns="0" tIns="0" rIns="0" bIns="0" anchor="ctr" anchorCtr="0">
            <a:noAutofit/>
          </a:bodyPr>
          <a:lstStyle/>
          <a:p>
            <a:pPr algn="ctr" eaLnBrk="1" hangingPunct="1">
              <a:defRPr/>
            </a:pPr>
            <a:r>
              <a:rPr lang="el-GR" altLang="en-US" sz="1800" dirty="0">
                <a:solidFill>
                  <a:schemeClr val="bg1"/>
                </a:solidFill>
                <a:ea typeface="ＭＳ Ｐゴシック" charset="-128"/>
              </a:rPr>
              <a:t>ανήκει-στο</a:t>
            </a:r>
            <a:endParaRPr lang="en-US" altLang="en-US" sz="1800" dirty="0">
              <a:solidFill>
                <a:schemeClr val="bg1"/>
              </a:solidFill>
              <a:ea typeface="ＭＳ Ｐゴシック"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p:nvPr/>
        </p:nvSpPr>
        <p:spPr>
          <a:xfrm>
            <a:off x="5212807" y="579374"/>
            <a:ext cx="1527663" cy="1764505"/>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665" name="Shape 665"/>
          <p:cNvSpPr txBox="1"/>
          <p:nvPr/>
        </p:nvSpPr>
        <p:spPr>
          <a:xfrm>
            <a:off x="834925" y="1081086"/>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Album  </a:t>
            </a:r>
          </a:p>
        </p:txBody>
      </p:sp>
      <p:sp>
        <p:nvSpPr>
          <p:cNvPr id="666" name="Shape 666"/>
          <p:cNvSpPr txBox="1"/>
          <p:nvPr/>
        </p:nvSpPr>
        <p:spPr>
          <a:xfrm>
            <a:off x="621506" y="859630"/>
            <a:ext cx="1321593" cy="792956"/>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cxnSp>
        <p:nvCxnSpPr>
          <p:cNvPr id="667" name="Shape 667"/>
          <p:cNvCxnSpPr/>
          <p:nvPr/>
        </p:nvCxnSpPr>
        <p:spPr>
          <a:xfrm rot="10800000" flipH="1">
            <a:off x="2024359" y="1227033"/>
            <a:ext cx="3148875" cy="6750"/>
          </a:xfrm>
          <a:prstGeom prst="straightConnector1">
            <a:avLst/>
          </a:prstGeom>
          <a:noFill/>
          <a:ln w="88900" cap="rnd" cmpd="sng">
            <a:solidFill>
              <a:srgbClr val="FFFF00"/>
            </a:solidFill>
            <a:prstDash val="solid"/>
            <a:miter/>
            <a:headEnd type="stealth" w="med" len="med"/>
            <a:tailEnd type="none" w="med" len="med"/>
          </a:ln>
        </p:spPr>
      </p:cxnSp>
      <p:sp>
        <p:nvSpPr>
          <p:cNvPr id="668" name="Shape 668"/>
          <p:cNvSpPr txBox="1"/>
          <p:nvPr/>
        </p:nvSpPr>
        <p:spPr>
          <a:xfrm>
            <a:off x="3028048" y="659605"/>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000" u="none" strike="noStrike" cap="none" dirty="0">
                <a:solidFill>
                  <a:schemeClr val="lt1"/>
                </a:solidFill>
                <a:latin typeface="Arial" charset="0"/>
                <a:ea typeface="Arial" charset="0"/>
                <a:cs typeface="Arial" charset="0"/>
                <a:sym typeface="Cabin"/>
              </a:rPr>
              <a:t>ανήκει-στο</a:t>
            </a:r>
          </a:p>
        </p:txBody>
      </p:sp>
      <p:sp>
        <p:nvSpPr>
          <p:cNvPr id="669" name="Shape 669"/>
          <p:cNvSpPr txBox="1"/>
          <p:nvPr/>
        </p:nvSpPr>
        <p:spPr>
          <a:xfrm>
            <a:off x="3607593" y="259318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670" name="Shape 670"/>
          <p:cNvSpPr txBox="1"/>
          <p:nvPr/>
        </p:nvSpPr>
        <p:spPr>
          <a:xfrm>
            <a:off x="3607593" y="30432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71" name="Shape 671"/>
          <p:cNvSpPr txBox="1"/>
          <p:nvPr/>
        </p:nvSpPr>
        <p:spPr>
          <a:xfrm>
            <a:off x="3607593" y="347186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72" name="Shape 672"/>
          <p:cNvSpPr txBox="1"/>
          <p:nvPr/>
        </p:nvSpPr>
        <p:spPr>
          <a:xfrm>
            <a:off x="7236618" y="1535657"/>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673" name="Shape 673"/>
          <p:cNvSpPr txBox="1"/>
          <p:nvPr/>
        </p:nvSpPr>
        <p:spPr>
          <a:xfrm>
            <a:off x="7236618" y="198571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74" name="Shape 674"/>
          <p:cNvSpPr txBox="1"/>
          <p:nvPr/>
        </p:nvSpPr>
        <p:spPr>
          <a:xfrm>
            <a:off x="7236618" y="241433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75" name="Shape 675"/>
          <p:cNvSpPr txBox="1"/>
          <p:nvPr/>
        </p:nvSpPr>
        <p:spPr>
          <a:xfrm>
            <a:off x="7236618" y="285725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676" name="Shape 676"/>
          <p:cNvSpPr txBox="1"/>
          <p:nvPr/>
        </p:nvSpPr>
        <p:spPr>
          <a:xfrm>
            <a:off x="7236618" y="327158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677" name="Shape 677"/>
          <p:cNvSpPr txBox="1"/>
          <p:nvPr/>
        </p:nvSpPr>
        <p:spPr>
          <a:xfrm>
            <a:off x="7236618" y="371450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678" name="Shape 678"/>
          <p:cNvSpPr txBox="1"/>
          <p:nvPr/>
        </p:nvSpPr>
        <p:spPr>
          <a:xfrm>
            <a:off x="7236618" y="414312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679" name="Shape 679"/>
          <p:cNvCxnSpPr>
            <a:endCxn id="678" idx="1"/>
          </p:cNvCxnSpPr>
          <p:nvPr/>
        </p:nvCxnSpPr>
        <p:spPr>
          <a:xfrm>
            <a:off x="5054203" y="3277195"/>
            <a:ext cx="2182415" cy="1080244"/>
          </a:xfrm>
          <a:prstGeom prst="straightConnector1">
            <a:avLst/>
          </a:prstGeom>
          <a:noFill/>
          <a:ln w="88900" cap="rnd" cmpd="sng">
            <a:solidFill>
              <a:srgbClr val="FF00FF"/>
            </a:solidFill>
            <a:prstDash val="solid"/>
            <a:miter/>
            <a:headEnd type="stealth" w="med" len="med"/>
            <a:tailEnd type="none" w="med" len="med"/>
          </a:ln>
        </p:spPr>
      </p:cxnSp>
      <p:sp>
        <p:nvSpPr>
          <p:cNvPr id="680" name="Shape 680"/>
          <p:cNvSpPr txBox="1"/>
          <p:nvPr/>
        </p:nvSpPr>
        <p:spPr>
          <a:xfrm>
            <a:off x="834926" y="3018234"/>
            <a:ext cx="1967622"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2000" u="none" strike="noStrike" cap="none" dirty="0">
                <a:solidFill>
                  <a:srgbClr val="FFFF00"/>
                </a:solidFill>
                <a:latin typeface="Arial" charset="0"/>
                <a:ea typeface="Arial" charset="0"/>
                <a:cs typeface="Arial" charset="0"/>
                <a:sym typeface="Cabin"/>
              </a:rPr>
              <a:t>Πίνακας</a:t>
            </a:r>
            <a:endParaRPr lang="en" sz="2000" u="none" strike="noStrike" cap="none"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7F00"/>
              </a:buClr>
              <a:buSzPct val="25000"/>
              <a:buFont typeface="Cabin"/>
              <a:buNone/>
            </a:pPr>
            <a:r>
              <a:rPr lang="el-GR" sz="2000" u="none" strike="noStrike" cap="none" dirty="0">
                <a:solidFill>
                  <a:srgbClr val="FF7F00"/>
                </a:solidFill>
                <a:latin typeface="Arial" charset="0"/>
                <a:ea typeface="Arial" charset="0"/>
                <a:cs typeface="Arial" charset="0"/>
                <a:sym typeface="Cabin"/>
              </a:rPr>
              <a:t>Πρωτεύον κλειδί</a:t>
            </a:r>
            <a:endParaRPr lang="en" sz="2000" u="none" strike="noStrike" cap="none" dirty="0">
              <a:solidFill>
                <a:srgbClr val="FF7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00FF00"/>
              </a:buClr>
              <a:buSzPct val="25000"/>
              <a:buFont typeface="Cabin"/>
              <a:buNone/>
            </a:pPr>
            <a:r>
              <a:rPr lang="el-GR" sz="2000" u="none" strike="noStrike" cap="none" dirty="0">
                <a:solidFill>
                  <a:srgbClr val="00FF00"/>
                </a:solidFill>
                <a:latin typeface="Arial" charset="0"/>
                <a:ea typeface="Arial" charset="0"/>
                <a:cs typeface="Arial" charset="0"/>
                <a:sym typeface="Cabin"/>
              </a:rPr>
              <a:t>Λογικό κλειδί</a:t>
            </a:r>
            <a:endParaRPr lang="en" sz="2000" u="none" strike="noStrike" cap="none" dirty="0">
              <a:solidFill>
                <a:srgbClr val="00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00FF"/>
              </a:buClr>
              <a:buSzPct val="25000"/>
              <a:buFont typeface="Cabin"/>
              <a:buNone/>
            </a:pPr>
            <a:r>
              <a:rPr lang="el-GR" sz="2000" u="none" strike="noStrike" cap="none" dirty="0">
                <a:solidFill>
                  <a:srgbClr val="FF00FF"/>
                </a:solidFill>
                <a:latin typeface="Arial" charset="0"/>
                <a:ea typeface="Arial" charset="0"/>
                <a:cs typeface="Arial" charset="0"/>
                <a:sym typeface="Cabin"/>
              </a:rPr>
              <a:t>Ξένο κλειδί</a:t>
            </a:r>
            <a:endParaRPr lang="en" sz="2000" u="none" strike="noStrike" cap="none" dirty="0">
              <a:solidFill>
                <a:srgbClr val="FF00FF"/>
              </a:solidFill>
              <a:latin typeface="Arial" charset="0"/>
              <a:ea typeface="Arial" charset="0"/>
              <a:cs typeface="Arial" charset="0"/>
              <a:sym typeface="Cabin"/>
            </a:endParaRPr>
          </a:p>
        </p:txBody>
      </p:sp>
      <p:sp>
        <p:nvSpPr>
          <p:cNvPr id="681" name="Shape 681"/>
          <p:cNvSpPr txBox="1"/>
          <p:nvPr/>
        </p:nvSpPr>
        <p:spPr>
          <a:xfrm>
            <a:off x="5556051" y="723899"/>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Track  </a:t>
            </a:r>
          </a:p>
        </p:txBody>
      </p:sp>
      <p:sp>
        <p:nvSpPr>
          <p:cNvPr id="682" name="Shape 682"/>
          <p:cNvSpPr txBox="1"/>
          <p:nvPr/>
        </p:nvSpPr>
        <p:spPr>
          <a:xfrm>
            <a:off x="5659635" y="1666874"/>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Len  </a:t>
            </a:r>
          </a:p>
        </p:txBody>
      </p:sp>
      <p:sp>
        <p:nvSpPr>
          <p:cNvPr id="683" name="Shape 683"/>
          <p:cNvSpPr txBox="1"/>
          <p:nvPr/>
        </p:nvSpPr>
        <p:spPr>
          <a:xfrm>
            <a:off x="5556051" y="1366836"/>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Rating</a:t>
            </a:r>
          </a:p>
        </p:txBody>
      </p:sp>
      <p:sp>
        <p:nvSpPr>
          <p:cNvPr id="684" name="Shape 684"/>
          <p:cNvSpPr txBox="1"/>
          <p:nvPr/>
        </p:nvSpPr>
        <p:spPr>
          <a:xfrm>
            <a:off x="5586412" y="1931192"/>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Count</a:t>
            </a:r>
          </a:p>
        </p:txBody>
      </p:sp>
      <p:sp>
        <p:nvSpPr>
          <p:cNvPr id="685" name="Shape 685"/>
          <p:cNvSpPr txBox="1"/>
          <p:nvPr/>
        </p:nvSpPr>
        <p:spPr>
          <a:xfrm>
            <a:off x="5604271" y="1023936"/>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Ορολογία</a:t>
            </a:r>
            <a:endParaRPr lang="en" sz="4300" u="none" strike="noStrike" cap="none" dirty="0">
              <a:solidFill>
                <a:srgbClr val="FFD966"/>
              </a:solidFill>
              <a:latin typeface="Arial" charset="0"/>
              <a:ea typeface="Arial" charset="0"/>
              <a:cs typeface="Arial" charset="0"/>
              <a:sym typeface="Cabin"/>
            </a:endParaRPr>
          </a:p>
        </p:txBody>
      </p:sp>
      <p:sp>
        <p:nvSpPr>
          <p:cNvPr id="229" name="Shape 229"/>
          <p:cNvSpPr txBox="1">
            <a:spLocks noGrp="1"/>
          </p:cNvSpPr>
          <p:nvPr>
            <p:ph type="body" idx="1"/>
          </p:nvPr>
        </p:nvSpPr>
        <p:spPr>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l-GR" sz="2000" u="none" strike="noStrike" cap="none" dirty="0">
                <a:solidFill>
                  <a:srgbClr val="FFFF00"/>
                </a:solidFill>
                <a:latin typeface="Arial" charset="0"/>
                <a:ea typeface="Arial" charset="0"/>
                <a:cs typeface="Arial" charset="0"/>
                <a:sym typeface="Cabin"/>
              </a:rPr>
              <a:t>Βάση Δεδομένων</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a:solidFill>
                  <a:schemeClr val="lt1"/>
                </a:solidFill>
                <a:latin typeface="Arial" charset="0"/>
                <a:ea typeface="Arial" charset="0"/>
                <a:cs typeface="Arial" charset="0"/>
                <a:sym typeface="Cabin"/>
              </a:rPr>
              <a:t>περιέχει πολλούς πίνακες</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0"/>
              </a:spcAft>
              <a:buClr>
                <a:schemeClr val="lt1"/>
              </a:buClr>
              <a:buSzPct val="100000"/>
              <a:buFont typeface="Cabin"/>
              <a:buChar char="•"/>
            </a:pPr>
            <a:r>
              <a:rPr lang="el-GR" sz="2000" u="none" strike="noStrike" cap="none" dirty="0">
                <a:solidFill>
                  <a:srgbClr val="00FF00"/>
                </a:solidFill>
                <a:latin typeface="Arial" charset="0"/>
                <a:ea typeface="Arial" charset="0"/>
                <a:cs typeface="Arial" charset="0"/>
                <a:sym typeface="Cabin"/>
              </a:rPr>
              <a:t>Σχέση</a:t>
            </a:r>
            <a:r>
              <a:rPr lang="en" sz="2000" u="none" strike="noStrike" cap="none" dirty="0">
                <a:solidFill>
                  <a:srgbClr val="00FF00"/>
                </a:solidFill>
                <a:latin typeface="Arial" charset="0"/>
                <a:ea typeface="Arial" charset="0"/>
                <a:cs typeface="Arial" charset="0"/>
                <a:sym typeface="Cabin"/>
              </a:rPr>
              <a:t> (</a:t>
            </a:r>
            <a:r>
              <a:rPr lang="el-GR" sz="2000" u="none" strike="noStrike" cap="none" dirty="0">
                <a:solidFill>
                  <a:srgbClr val="00FF00"/>
                </a:solidFill>
                <a:latin typeface="Arial" charset="0"/>
                <a:ea typeface="Arial" charset="0"/>
                <a:cs typeface="Arial" charset="0"/>
                <a:sym typeface="Cabin"/>
              </a:rPr>
              <a:t>ή πίνακας</a:t>
            </a:r>
            <a:r>
              <a:rPr lang="en" sz="2000" u="none" strike="noStrike" cap="none" dirty="0">
                <a:solidFill>
                  <a:srgbClr val="00FF00"/>
                </a:solidFill>
                <a:latin typeface="Arial" charset="0"/>
                <a:ea typeface="Arial" charset="0"/>
                <a:cs typeface="Arial" charset="0"/>
                <a:sym typeface="Cabin"/>
              </a:rPr>
              <a:t>)</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a:solidFill>
                  <a:schemeClr val="lt1"/>
                </a:solidFill>
                <a:latin typeface="Arial" charset="0"/>
                <a:ea typeface="Arial" charset="0"/>
                <a:cs typeface="Arial" charset="0"/>
                <a:sym typeface="Cabin"/>
              </a:rPr>
              <a:t>περιέχει πλειάδες και ιδιότητες</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0"/>
              </a:spcAft>
              <a:buClr>
                <a:schemeClr val="lt1"/>
              </a:buClr>
              <a:buSzPct val="100000"/>
              <a:buFont typeface="Cabin"/>
              <a:buChar char="•"/>
            </a:pPr>
            <a:r>
              <a:rPr lang="el-GR" sz="2000" u="none" strike="noStrike" cap="none" dirty="0">
                <a:solidFill>
                  <a:srgbClr val="FF7F00"/>
                </a:solidFill>
                <a:latin typeface="Arial" charset="0"/>
                <a:ea typeface="Arial" charset="0"/>
                <a:cs typeface="Arial" charset="0"/>
                <a:sym typeface="Cabin"/>
              </a:rPr>
              <a:t>Πλειάδες</a:t>
            </a:r>
            <a:r>
              <a:rPr lang="en" sz="2000" u="none" strike="noStrike" cap="none" dirty="0">
                <a:solidFill>
                  <a:srgbClr val="FF7F00"/>
                </a:solidFill>
                <a:latin typeface="Arial" charset="0"/>
                <a:ea typeface="Arial" charset="0"/>
                <a:cs typeface="Arial" charset="0"/>
                <a:sym typeface="Cabin"/>
              </a:rPr>
              <a:t> (</a:t>
            </a:r>
            <a:r>
              <a:rPr lang="el-GR" sz="2000" u="none" strike="noStrike" cap="none" dirty="0">
                <a:solidFill>
                  <a:srgbClr val="FF7F00"/>
                </a:solidFill>
                <a:latin typeface="Arial" charset="0"/>
                <a:ea typeface="Arial" charset="0"/>
                <a:cs typeface="Arial" charset="0"/>
                <a:sym typeface="Cabin"/>
              </a:rPr>
              <a:t>ή εγγραφές</a:t>
            </a:r>
            <a:r>
              <a:rPr lang="en" sz="2000" u="none" strike="noStrike" cap="none" dirty="0">
                <a:solidFill>
                  <a:srgbClr val="FF7F00"/>
                </a:solidFill>
                <a:latin typeface="Arial" charset="0"/>
                <a:ea typeface="Arial" charset="0"/>
                <a:cs typeface="Arial" charset="0"/>
                <a:sym typeface="Cabin"/>
              </a:rPr>
              <a:t>)</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a:solidFill>
                  <a:schemeClr val="lt1"/>
                </a:solidFill>
                <a:latin typeface="Arial" charset="0"/>
                <a:ea typeface="Arial" charset="0"/>
                <a:cs typeface="Arial" charset="0"/>
                <a:sym typeface="Cabin"/>
              </a:rPr>
              <a:t>ένα σύνολο πεδίων που αντιπροσωπεύει γενικά ένα «αντικείμενο» όπως ένα άτομο ή ένα μουσικό κομμάτι</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l-GR" sz="2000" u="none" strike="noStrike" cap="none" dirty="0">
                <a:solidFill>
                  <a:srgbClr val="FF00FF"/>
                </a:solidFill>
                <a:latin typeface="Arial" charset="0"/>
                <a:ea typeface="Arial" charset="0"/>
                <a:cs typeface="Arial" charset="0"/>
                <a:sym typeface="Cabin"/>
              </a:rPr>
              <a:t>Ιδιότητες</a:t>
            </a:r>
            <a:r>
              <a:rPr lang="en" sz="2000" u="none" strike="noStrike" cap="none" dirty="0">
                <a:solidFill>
                  <a:srgbClr val="FF00FF"/>
                </a:solidFill>
                <a:latin typeface="Arial" charset="0"/>
                <a:ea typeface="Arial" charset="0"/>
                <a:cs typeface="Arial" charset="0"/>
                <a:sym typeface="Cabin"/>
              </a:rPr>
              <a:t> (</a:t>
            </a:r>
            <a:r>
              <a:rPr lang="el-GR" sz="2000" u="none" strike="noStrike" cap="none" dirty="0">
                <a:solidFill>
                  <a:srgbClr val="FF00FF"/>
                </a:solidFill>
                <a:latin typeface="Arial" charset="0"/>
                <a:ea typeface="Arial" charset="0"/>
                <a:cs typeface="Arial" charset="0"/>
                <a:sym typeface="Cabin"/>
              </a:rPr>
              <a:t>επίσης στήλες ή πεδία</a:t>
            </a:r>
            <a:r>
              <a:rPr lang="en" sz="2000" u="none" strike="noStrike" cap="none" dirty="0">
                <a:solidFill>
                  <a:srgbClr val="FF00FF"/>
                </a:solidFill>
                <a:latin typeface="Arial" charset="0"/>
                <a:ea typeface="Arial" charset="0"/>
                <a:cs typeface="Arial" charset="0"/>
                <a:sym typeface="Cabin"/>
              </a:rPr>
              <a:t>)</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a:solidFill>
                  <a:schemeClr val="lt1"/>
                </a:solidFill>
                <a:latin typeface="Arial" charset="0"/>
                <a:ea typeface="Arial" charset="0"/>
                <a:cs typeface="Arial" charset="0"/>
                <a:sym typeface="Cabin"/>
              </a:rPr>
              <a:t>ένα από τα πιθανώς πολλά στοιχεία δεδομένων που αντιστοιχούν στο αντικείμενο που αντιπροσωπεύεται από την εγγραφή</a:t>
            </a:r>
            <a:endParaRPr lang="en" sz="20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p:nvPr/>
        </p:nvSpPr>
        <p:spPr>
          <a:xfrm>
            <a:off x="4386262" y="971550"/>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691" name="Shape 691"/>
          <p:cNvSpPr txBox="1"/>
          <p:nvPr/>
        </p:nvSpPr>
        <p:spPr>
          <a:xfrm>
            <a:off x="4386262" y="142160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92" name="Shape 692"/>
          <p:cNvSpPr txBox="1"/>
          <p:nvPr/>
        </p:nvSpPr>
        <p:spPr>
          <a:xfrm>
            <a:off x="4386262" y="185023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93" name="Shape 693"/>
          <p:cNvSpPr txBox="1"/>
          <p:nvPr/>
        </p:nvSpPr>
        <p:spPr>
          <a:xfrm>
            <a:off x="7358062" y="52926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694" name="Shape 694"/>
          <p:cNvSpPr txBox="1"/>
          <p:nvPr/>
        </p:nvSpPr>
        <p:spPr>
          <a:xfrm>
            <a:off x="7358062" y="97931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95" name="Shape 695"/>
          <p:cNvSpPr txBox="1"/>
          <p:nvPr/>
        </p:nvSpPr>
        <p:spPr>
          <a:xfrm>
            <a:off x="7358062" y="140794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96" name="Shape 696"/>
          <p:cNvSpPr txBox="1"/>
          <p:nvPr/>
        </p:nvSpPr>
        <p:spPr>
          <a:xfrm>
            <a:off x="7358062" y="185085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697" name="Shape 697"/>
          <p:cNvSpPr txBox="1"/>
          <p:nvPr/>
        </p:nvSpPr>
        <p:spPr>
          <a:xfrm>
            <a:off x="7358062" y="226519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698" name="Shape 698"/>
          <p:cNvSpPr txBox="1"/>
          <p:nvPr/>
        </p:nvSpPr>
        <p:spPr>
          <a:xfrm>
            <a:off x="7358062" y="270810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699" name="Shape 699"/>
          <p:cNvSpPr txBox="1"/>
          <p:nvPr/>
        </p:nvSpPr>
        <p:spPr>
          <a:xfrm>
            <a:off x="7358062" y="313673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700" name="Shape 700"/>
          <p:cNvCxnSpPr>
            <a:endCxn id="699" idx="1"/>
          </p:cNvCxnSpPr>
          <p:nvPr/>
        </p:nvCxnSpPr>
        <p:spPr>
          <a:xfrm>
            <a:off x="5863389" y="1185862"/>
            <a:ext cx="1494673" cy="2165183"/>
          </a:xfrm>
          <a:prstGeom prst="straightConnector1">
            <a:avLst/>
          </a:prstGeom>
          <a:noFill/>
          <a:ln w="88900" cap="rnd" cmpd="sng">
            <a:solidFill>
              <a:srgbClr val="FF00FF"/>
            </a:solidFill>
            <a:prstDash val="solid"/>
            <a:miter/>
            <a:headEnd type="stealth" w="med" len="med"/>
            <a:tailEnd type="none" w="med" len="med"/>
          </a:ln>
        </p:spPr>
      </p:cxnSp>
      <p:sp>
        <p:nvSpPr>
          <p:cNvPr id="702" name="Shape 702"/>
          <p:cNvSpPr txBox="1"/>
          <p:nvPr/>
        </p:nvSpPr>
        <p:spPr>
          <a:xfrm>
            <a:off x="1850231" y="514350"/>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Artist</a:t>
            </a:r>
          </a:p>
        </p:txBody>
      </p:sp>
      <p:sp>
        <p:nvSpPr>
          <p:cNvPr id="703" name="Shape 703"/>
          <p:cNvSpPr txBox="1"/>
          <p:nvPr/>
        </p:nvSpPr>
        <p:spPr>
          <a:xfrm>
            <a:off x="1850231" y="96440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704" name="Shape 704"/>
          <p:cNvSpPr txBox="1"/>
          <p:nvPr/>
        </p:nvSpPr>
        <p:spPr>
          <a:xfrm>
            <a:off x="1850231" y="139303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705" name="Shape 705"/>
          <p:cNvSpPr txBox="1"/>
          <p:nvPr/>
        </p:nvSpPr>
        <p:spPr>
          <a:xfrm>
            <a:off x="4386262" y="227171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artist_id</a:t>
            </a:r>
          </a:p>
        </p:txBody>
      </p:sp>
      <p:sp>
        <p:nvSpPr>
          <p:cNvPr id="706" name="Shape 706"/>
          <p:cNvSpPr txBox="1"/>
          <p:nvPr/>
        </p:nvSpPr>
        <p:spPr>
          <a:xfrm>
            <a:off x="4736306" y="328951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Genre</a:t>
            </a:r>
          </a:p>
        </p:txBody>
      </p:sp>
      <p:sp>
        <p:nvSpPr>
          <p:cNvPr id="707" name="Shape 707"/>
          <p:cNvSpPr txBox="1"/>
          <p:nvPr/>
        </p:nvSpPr>
        <p:spPr>
          <a:xfrm>
            <a:off x="4736306" y="373956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708" name="Shape 708"/>
          <p:cNvSpPr txBox="1"/>
          <p:nvPr/>
        </p:nvSpPr>
        <p:spPr>
          <a:xfrm>
            <a:off x="4736306" y="416819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709" name="Shape 709"/>
          <p:cNvSpPr txBox="1"/>
          <p:nvPr/>
        </p:nvSpPr>
        <p:spPr>
          <a:xfrm>
            <a:off x="7358062" y="355106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genre_id</a:t>
            </a:r>
          </a:p>
        </p:txBody>
      </p:sp>
      <p:cxnSp>
        <p:nvCxnSpPr>
          <p:cNvPr id="710" name="Shape 710"/>
          <p:cNvCxnSpPr>
            <a:stCxn id="706" idx="3"/>
            <a:endCxn id="709" idx="1"/>
          </p:cNvCxnSpPr>
          <p:nvPr/>
        </p:nvCxnSpPr>
        <p:spPr>
          <a:xfrm>
            <a:off x="6093617" y="3503824"/>
            <a:ext cx="1264445" cy="261558"/>
          </a:xfrm>
          <a:prstGeom prst="straightConnector1">
            <a:avLst/>
          </a:prstGeom>
          <a:noFill/>
          <a:ln w="88900" cap="rnd" cmpd="sng">
            <a:solidFill>
              <a:srgbClr val="FF00FF"/>
            </a:solidFill>
            <a:prstDash val="solid"/>
            <a:miter/>
            <a:headEnd type="stealth" w="med" len="med"/>
            <a:tailEnd type="none" w="med" len="med"/>
          </a:ln>
        </p:spPr>
      </p:cxnSp>
      <p:cxnSp>
        <p:nvCxnSpPr>
          <p:cNvPr id="711" name="Shape 711"/>
          <p:cNvCxnSpPr/>
          <p:nvPr/>
        </p:nvCxnSpPr>
        <p:spPr>
          <a:xfrm>
            <a:off x="3323629" y="1185862"/>
            <a:ext cx="926900" cy="1284981"/>
          </a:xfrm>
          <a:prstGeom prst="straightConnector1">
            <a:avLst/>
          </a:prstGeom>
          <a:noFill/>
          <a:ln w="88900" cap="rnd" cmpd="sng">
            <a:solidFill>
              <a:srgbClr val="FF00FF"/>
            </a:solidFill>
            <a:prstDash val="solid"/>
            <a:miter/>
            <a:headEnd type="stealth" w="med" len="med"/>
            <a:tailEnd type="none" w="med" len="med"/>
          </a:ln>
        </p:spPr>
      </p:cxnSp>
      <p:sp>
        <p:nvSpPr>
          <p:cNvPr id="712" name="Shape 712"/>
          <p:cNvSpPr txBox="1"/>
          <p:nvPr/>
        </p:nvSpPr>
        <p:spPr>
          <a:xfrm>
            <a:off x="876300" y="4057649"/>
            <a:ext cx="3143845" cy="51435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1600" u="none" strike="noStrike" cap="none" dirty="0">
                <a:solidFill>
                  <a:srgbClr val="FF00FF"/>
                </a:solidFill>
                <a:latin typeface="Arial" charset="0"/>
                <a:ea typeface="Arial" charset="0"/>
                <a:cs typeface="Arial" charset="0"/>
                <a:sym typeface="Cabin"/>
              </a:rPr>
              <a:t>Η ονομασία του ξένου κλειδιού</a:t>
            </a:r>
            <a:r>
              <a:rPr lang="en" sz="1600" u="none" strike="noStrike" cap="none" dirty="0">
                <a:solidFill>
                  <a:srgbClr val="FF00FF"/>
                </a:solidFill>
                <a:latin typeface="Arial" charset="0"/>
                <a:ea typeface="Arial" charset="0"/>
                <a:cs typeface="Arial" charset="0"/>
                <a:sym typeface="Cabin"/>
              </a:rPr>
              <a:t> artist_id </a:t>
            </a:r>
            <a:r>
              <a:rPr lang="el-GR" sz="1600" u="none" strike="noStrike" cap="none" dirty="0">
                <a:solidFill>
                  <a:srgbClr val="FF00FF"/>
                </a:solidFill>
                <a:latin typeface="Arial" charset="0"/>
                <a:ea typeface="Arial" charset="0"/>
                <a:cs typeface="Arial" charset="0"/>
                <a:sym typeface="Cabin"/>
              </a:rPr>
              <a:t>είναι μια σύμβαση</a:t>
            </a:r>
            <a:endParaRPr lang="en" sz="1600" u="none" strike="noStrike" cap="none" dirty="0">
              <a:solidFill>
                <a:srgbClr val="FF00FF"/>
              </a:solidFill>
              <a:latin typeface="Arial" charset="0"/>
              <a:ea typeface="Arial" charset="0"/>
              <a:cs typeface="Arial" charset="0"/>
              <a:sym typeface="Cabin"/>
            </a:endParaRPr>
          </a:p>
        </p:txBody>
      </p:sp>
      <p:sp>
        <p:nvSpPr>
          <p:cNvPr id="25" name="Shape 680">
            <a:extLst>
              <a:ext uri="{FF2B5EF4-FFF2-40B4-BE49-F238E27FC236}">
                <a16:creationId xmlns:a16="http://schemas.microsoft.com/office/drawing/2014/main" id="{AE5A98A5-AD5C-43BF-AB7E-5DD51DC876B5}"/>
              </a:ext>
            </a:extLst>
          </p:cNvPr>
          <p:cNvSpPr txBox="1"/>
          <p:nvPr/>
        </p:nvSpPr>
        <p:spPr>
          <a:xfrm>
            <a:off x="687493" y="2085975"/>
            <a:ext cx="1967622"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2000" u="none" strike="noStrike" cap="none" dirty="0">
                <a:solidFill>
                  <a:srgbClr val="FFFF00"/>
                </a:solidFill>
                <a:latin typeface="Arial" charset="0"/>
                <a:ea typeface="Arial" charset="0"/>
                <a:cs typeface="Arial" charset="0"/>
                <a:sym typeface="Cabin"/>
              </a:rPr>
              <a:t>Πίνακας</a:t>
            </a:r>
            <a:endParaRPr lang="en" sz="2000" u="none" strike="noStrike" cap="none"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7F00"/>
              </a:buClr>
              <a:buSzPct val="25000"/>
              <a:buFont typeface="Cabin"/>
              <a:buNone/>
            </a:pPr>
            <a:r>
              <a:rPr lang="el-GR" sz="2000" u="none" strike="noStrike" cap="none" dirty="0">
                <a:solidFill>
                  <a:srgbClr val="FF7F00"/>
                </a:solidFill>
                <a:latin typeface="Arial" charset="0"/>
                <a:ea typeface="Arial" charset="0"/>
                <a:cs typeface="Arial" charset="0"/>
                <a:sym typeface="Cabin"/>
              </a:rPr>
              <a:t>Πρωτεύον κλειδί</a:t>
            </a:r>
            <a:endParaRPr lang="en" sz="2000" u="none" strike="noStrike" cap="none" dirty="0">
              <a:solidFill>
                <a:srgbClr val="FF7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00FF00"/>
              </a:buClr>
              <a:buSzPct val="25000"/>
              <a:buFont typeface="Cabin"/>
              <a:buNone/>
            </a:pPr>
            <a:r>
              <a:rPr lang="el-GR" sz="2000" u="none" strike="noStrike" cap="none" dirty="0">
                <a:solidFill>
                  <a:srgbClr val="00FF00"/>
                </a:solidFill>
                <a:latin typeface="Arial" charset="0"/>
                <a:ea typeface="Arial" charset="0"/>
                <a:cs typeface="Arial" charset="0"/>
                <a:sym typeface="Cabin"/>
              </a:rPr>
              <a:t>Λογικό κλειδί</a:t>
            </a:r>
            <a:endParaRPr lang="en" sz="2000" u="none" strike="noStrike" cap="none" dirty="0">
              <a:solidFill>
                <a:srgbClr val="00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00FF"/>
              </a:buClr>
              <a:buSzPct val="25000"/>
              <a:buFont typeface="Cabin"/>
              <a:buNone/>
            </a:pPr>
            <a:r>
              <a:rPr lang="el-GR" sz="2000" u="none" strike="noStrike" cap="none" dirty="0">
                <a:solidFill>
                  <a:srgbClr val="FF00FF"/>
                </a:solidFill>
                <a:latin typeface="Arial" charset="0"/>
                <a:ea typeface="Arial" charset="0"/>
                <a:cs typeface="Arial" charset="0"/>
                <a:sym typeface="Cabin"/>
              </a:rPr>
              <a:t>Ξένο κλειδί</a:t>
            </a:r>
            <a:endParaRPr lang="en" sz="20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Shape 717" descr="Screen Shot 2015-08-10 at 11.05.43 AM.png"/>
          <p:cNvPicPr preferRelativeResize="0"/>
          <p:nvPr/>
        </p:nvPicPr>
        <p:blipFill rotWithShape="1">
          <a:blip r:embed="rId3">
            <a:alphaModFix/>
          </a:blip>
          <a:srcRect/>
          <a:stretch/>
        </p:blipFill>
        <p:spPr>
          <a:xfrm>
            <a:off x="2046090" y="333896"/>
            <a:ext cx="4932706" cy="475145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p:nvPr/>
        </p:nvSpPr>
        <p:spPr>
          <a:xfrm>
            <a:off x="536755" y="3741141"/>
            <a:ext cx="8326508" cy="1159932"/>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i="0" u="none" strike="noStrike" cap="none" dirty="0">
                <a:solidFill>
                  <a:schemeClr val="lt1"/>
                </a:solidFill>
                <a:latin typeface="Courier" charset="0"/>
                <a:ea typeface="Courier" charset="0"/>
                <a:cs typeface="Courier" charset="0"/>
                <a:sym typeface="Arial"/>
              </a:rPr>
              <a:t>CREATE TABLE </a:t>
            </a:r>
            <a:r>
              <a:rPr lang="en" sz="1600" i="0" u="none" strike="noStrike" cap="none" dirty="0">
                <a:solidFill>
                  <a:srgbClr val="FFFF00"/>
                </a:solidFill>
                <a:latin typeface="Courier" charset="0"/>
                <a:ea typeface="Courier" charset="0"/>
                <a:cs typeface="Courier" charset="0"/>
                <a:sym typeface="Arial"/>
              </a:rPr>
              <a:t>Genre</a:t>
            </a:r>
            <a:r>
              <a:rPr lang="en" sz="1600" i="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US" sz="1600" dirty="0">
                <a:solidFill>
                  <a:schemeClr val="lt1"/>
                </a:solidFill>
                <a:latin typeface="Courier" charset="0"/>
                <a:ea typeface="Courier" charset="0"/>
                <a:cs typeface="Courier" charset="0"/>
              </a:rPr>
              <a:t>    </a:t>
            </a:r>
            <a:r>
              <a:rPr lang="en" sz="1600" i="0" u="none" strike="noStrike" cap="none" dirty="0">
                <a:solidFill>
                  <a:srgbClr val="FF6600"/>
                </a:solidFill>
                <a:latin typeface="Courier" charset="0"/>
                <a:ea typeface="Courier" charset="0"/>
                <a:cs typeface="Courier" charset="0"/>
                <a:sym typeface="Arial"/>
              </a:rPr>
              <a:t>id</a:t>
            </a:r>
            <a:r>
              <a:rPr lang="en-US" sz="1600" dirty="0">
                <a:solidFill>
                  <a:schemeClr val="lt1"/>
                </a:solidFill>
                <a:latin typeface="Courier" charset="0"/>
                <a:ea typeface="Courier" charset="0"/>
                <a:cs typeface="Courier" charset="0"/>
              </a:rPr>
              <a:t>     </a:t>
            </a:r>
            <a:r>
              <a:rPr lang="en" sz="1600" i="0" u="none" strike="noStrike" cap="none" dirty="0">
                <a:solidFill>
                  <a:schemeClr val="lt1"/>
                </a:solidFill>
                <a:latin typeface="Courier" charset="0"/>
                <a:ea typeface="Courier" charset="0"/>
                <a:cs typeface="Courier" charset="0"/>
                <a:sym typeface="Arial"/>
              </a:rPr>
              <a:t>INTEGER NOT NULL PRIMARY KEY AUTOINCREMENT UNIQUE,</a:t>
            </a:r>
          </a:p>
          <a:p>
            <a:pPr marL="0" marR="0" lvl="0" indent="0" algn="l" rtl="0">
              <a:lnSpc>
                <a:spcPct val="100000"/>
              </a:lnSpc>
              <a:spcBef>
                <a:spcPts val="0"/>
              </a:spcBef>
              <a:spcAft>
                <a:spcPts val="0"/>
              </a:spcAft>
              <a:buClr>
                <a:schemeClr val="lt1"/>
              </a:buClr>
              <a:buSzPct val="25000"/>
              <a:buFont typeface="Arial"/>
              <a:buNone/>
            </a:pPr>
            <a:r>
              <a:rPr lang="en-US" sz="1600" dirty="0">
                <a:solidFill>
                  <a:schemeClr val="lt1"/>
                </a:solidFill>
                <a:latin typeface="Courier" charset="0"/>
                <a:ea typeface="Courier" charset="0"/>
                <a:cs typeface="Courier" charset="0"/>
              </a:rPr>
              <a:t>    </a:t>
            </a:r>
            <a:r>
              <a:rPr lang="en" sz="1600" i="0" u="none" strike="noStrike" cap="none" dirty="0">
                <a:solidFill>
                  <a:srgbClr val="00FF00"/>
                </a:solidFill>
                <a:latin typeface="Courier" charset="0"/>
                <a:ea typeface="Courier" charset="0"/>
                <a:cs typeface="Courier" charset="0"/>
                <a:sym typeface="Arial"/>
              </a:rPr>
              <a:t>name</a:t>
            </a:r>
            <a:r>
              <a:rPr lang="en-US" sz="1600" dirty="0">
                <a:solidFill>
                  <a:schemeClr val="lt1"/>
                </a:solidFill>
                <a:latin typeface="Courier" charset="0"/>
                <a:ea typeface="Courier" charset="0"/>
                <a:cs typeface="Courier" charset="0"/>
              </a:rPr>
              <a:t>   </a:t>
            </a:r>
            <a:r>
              <a:rPr lang="en" sz="1600" i="0" u="none" strike="noStrike" cap="none" dirty="0">
                <a:solidFill>
                  <a:schemeClr val="lt1"/>
                </a:solidFill>
                <a:latin typeface="Courier" charset="0"/>
                <a:ea typeface="Courier" charset="0"/>
                <a:cs typeface="Courier" charset="0"/>
                <a:sym typeface="Arial"/>
              </a:rPr>
              <a:t>TEXT</a:t>
            </a:r>
          </a:p>
          <a:p>
            <a:pPr marL="0" marR="0" lvl="0" indent="0" algn="l" rtl="0">
              <a:lnSpc>
                <a:spcPct val="100000"/>
              </a:lnSpc>
              <a:spcBef>
                <a:spcPts val="0"/>
              </a:spcBef>
              <a:spcAft>
                <a:spcPts val="0"/>
              </a:spcAft>
              <a:buClr>
                <a:schemeClr val="lt1"/>
              </a:buClr>
              <a:buSzPct val="25000"/>
              <a:buFont typeface="Arial"/>
              <a:buNone/>
            </a:pPr>
            <a:r>
              <a:rPr lang="en" sz="1600" i="0" u="none" strike="noStrike" cap="none" dirty="0">
                <a:solidFill>
                  <a:schemeClr val="lt1"/>
                </a:solidFill>
                <a:latin typeface="Courier" charset="0"/>
                <a:ea typeface="Courier" charset="0"/>
                <a:cs typeface="Courier" charset="0"/>
                <a:sym typeface="Arial"/>
              </a:rPr>
              <a:t>)</a:t>
            </a:r>
          </a:p>
        </p:txBody>
      </p:sp>
      <p:pic>
        <p:nvPicPr>
          <p:cNvPr id="723" name="Shape 723" descr="Screen Shot 2015-08-10 at 11.10.06 AM.png"/>
          <p:cNvPicPr preferRelativeResize="0"/>
          <p:nvPr/>
        </p:nvPicPr>
        <p:blipFill rotWithShape="1">
          <a:blip r:embed="rId3">
            <a:alphaModFix/>
          </a:blip>
          <a:srcRect/>
          <a:stretch/>
        </p:blipFill>
        <p:spPr>
          <a:xfrm>
            <a:off x="3633268" y="438447"/>
            <a:ext cx="5317958" cy="352395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p:nvPr/>
        </p:nvSpPr>
        <p:spPr>
          <a:xfrm>
            <a:off x="412039" y="2491070"/>
            <a:ext cx="8385600" cy="22679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CREATE TABLE </a:t>
            </a:r>
            <a:r>
              <a:rPr lang="en" sz="1600" u="none" strike="noStrike" cap="none" dirty="0">
                <a:solidFill>
                  <a:srgbClr val="FFFF00"/>
                </a:solidFill>
                <a:latin typeface="Courier" charset="0"/>
                <a:ea typeface="Courier" charset="0"/>
                <a:cs typeface="Courier" charset="0"/>
                <a:sym typeface="Arial"/>
              </a:rPr>
              <a:t>Track</a:t>
            </a:r>
            <a:r>
              <a:rPr lang="en" sz="160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FF6600"/>
                </a:solidFill>
                <a:latin typeface="Courier" charset="0"/>
                <a:ea typeface="Courier" charset="0"/>
                <a:cs typeface="Courier" charset="0"/>
                <a:sym typeface="Arial"/>
              </a:rPr>
              <a:t>id</a:t>
            </a:r>
            <a:r>
              <a:rPr lang="en" sz="1600" u="none" strike="noStrike" cap="none" dirty="0">
                <a:solidFill>
                  <a:schemeClr val="lt1"/>
                </a:solidFill>
                <a:latin typeface="Courier" charset="0"/>
                <a:ea typeface="Courier" charset="0"/>
                <a:cs typeface="Courier" charset="0"/>
                <a:sym typeface="Arial"/>
              </a:rPr>
              <a:t>	INTEGER NOT NULL PRIMARY </a:t>
            </a:r>
            <a:r>
              <a:rPr lang="en" sz="1600" u="none" strike="noStrike" cap="none">
                <a:solidFill>
                  <a:schemeClr val="lt1"/>
                </a:solidFill>
                <a:latin typeface="Courier" charset="0"/>
                <a:ea typeface="Courier" charset="0"/>
                <a:cs typeface="Courier" charset="0"/>
                <a:sym typeface="Arial"/>
              </a:rPr>
              <a:t>KEY AUTOINCREMENT </a:t>
            </a:r>
            <a:r>
              <a:rPr lang="en" sz="1600" u="none" strike="noStrike" cap="none" dirty="0">
                <a:solidFill>
                  <a:schemeClr val="lt1"/>
                </a:solidFill>
                <a:latin typeface="Courier" charset="0"/>
                <a:ea typeface="Courier" charset="0"/>
                <a:cs typeface="Courier" charset="0"/>
                <a:sym typeface="Arial"/>
              </a:rPr>
              <a:t>UNIQUE,</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00FF00"/>
                </a:solidFill>
                <a:latin typeface="Courier" charset="0"/>
                <a:ea typeface="Courier" charset="0"/>
                <a:cs typeface="Courier" charset="0"/>
                <a:sym typeface="Arial"/>
              </a:rPr>
              <a:t>title </a:t>
            </a:r>
            <a:r>
              <a:rPr lang="en" sz="1600" u="none" strike="noStrike" cap="none" dirty="0">
                <a:solidFill>
                  <a:schemeClr val="lt1"/>
                </a:solidFill>
                <a:latin typeface="Courier" charset="0"/>
                <a:ea typeface="Courier" charset="0"/>
                <a:cs typeface="Courier" charset="0"/>
                <a:sym typeface="Arial"/>
              </a:rPr>
              <a:t>TEXT,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album_id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genre_id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FF00"/>
                </a:solidFill>
                <a:latin typeface="Courier" charset="0"/>
                <a:ea typeface="Courier" charset="0"/>
                <a:cs typeface="Courier" charset="0"/>
                <a:sym typeface="Arial"/>
              </a:rPr>
              <a:t>len</a:t>
            </a:r>
            <a:r>
              <a:rPr lang="en" sz="1600" u="none" strike="noStrike" cap="none" dirty="0">
                <a:solidFill>
                  <a:schemeClr val="lt1"/>
                </a:solidFill>
                <a:latin typeface="Courier" charset="0"/>
                <a:ea typeface="Courier" charset="0"/>
                <a:cs typeface="Courier" charset="0"/>
                <a:sym typeface="Arial"/>
              </a:rPr>
              <a:t> INTEGER, </a:t>
            </a:r>
            <a:r>
              <a:rPr lang="en" sz="1600" u="none" strike="noStrike" cap="none" dirty="0">
                <a:solidFill>
                  <a:srgbClr val="FFFF00"/>
                </a:solidFill>
                <a:latin typeface="Courier" charset="0"/>
                <a:ea typeface="Courier" charset="0"/>
                <a:cs typeface="Courier" charset="0"/>
                <a:sym typeface="Arial"/>
              </a:rPr>
              <a:t>rating</a:t>
            </a:r>
            <a:r>
              <a:rPr lang="en" sz="1600" u="none" strike="noStrike" cap="none" dirty="0">
                <a:solidFill>
                  <a:schemeClr val="lt1"/>
                </a:solidFill>
                <a:latin typeface="Courier" charset="0"/>
                <a:ea typeface="Courier" charset="0"/>
                <a:cs typeface="Courier" charset="0"/>
                <a:sym typeface="Arial"/>
              </a:rPr>
              <a:t> INTEGER, </a:t>
            </a:r>
            <a:r>
              <a:rPr lang="en" sz="1600" u="none" strike="noStrike" cap="none" dirty="0">
                <a:solidFill>
                  <a:srgbClr val="FFFF00"/>
                </a:solidFill>
                <a:latin typeface="Courier" charset="0"/>
                <a:ea typeface="Courier" charset="0"/>
                <a:cs typeface="Courier" charset="0"/>
                <a:sym typeface="Arial"/>
              </a:rPr>
              <a:t>count</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a:t>
            </a:r>
          </a:p>
        </p:txBody>
      </p:sp>
      <p:sp>
        <p:nvSpPr>
          <p:cNvPr id="729" name="Shape 729"/>
          <p:cNvSpPr/>
          <p:nvPr/>
        </p:nvSpPr>
        <p:spPr>
          <a:xfrm>
            <a:off x="412039" y="860059"/>
            <a:ext cx="8385600" cy="1437000"/>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CREATE TABLE </a:t>
            </a:r>
            <a:r>
              <a:rPr lang="en" sz="1600" u="none" strike="noStrike" cap="none" dirty="0">
                <a:solidFill>
                  <a:schemeClr val="accent1"/>
                </a:solidFill>
                <a:latin typeface="Courier" charset="0"/>
                <a:ea typeface="Courier" charset="0"/>
                <a:cs typeface="Courier" charset="0"/>
                <a:sym typeface="Arial"/>
              </a:rPr>
              <a:t>Album</a:t>
            </a:r>
            <a:r>
              <a:rPr lang="en" sz="160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FF6600"/>
                </a:solidFill>
                <a:latin typeface="Courier" charset="0"/>
                <a:ea typeface="Courier" charset="0"/>
                <a:cs typeface="Courier" charset="0"/>
                <a:sym typeface="Arial"/>
              </a:rPr>
              <a:t>id</a:t>
            </a:r>
            <a:r>
              <a:rPr lang="en" sz="1600" u="none" strike="noStrike" cap="none" dirty="0">
                <a:solidFill>
                  <a:schemeClr val="lt1"/>
                </a:solidFill>
                <a:latin typeface="Courier" charset="0"/>
                <a:ea typeface="Courier" charset="0"/>
                <a:cs typeface="Courier" charset="0"/>
                <a:sym typeface="Arial"/>
              </a:rPr>
              <a:t>	INTEGER NOT NULL PRIMARY KEY AUTOINCREMENT UNIQUE,</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artist_id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00FF00"/>
                </a:solidFill>
                <a:latin typeface="Courier" charset="0"/>
                <a:ea typeface="Courier" charset="0"/>
                <a:cs typeface="Courier" charset="0"/>
                <a:sym typeface="Arial"/>
              </a:rPr>
              <a:t>title</a:t>
            </a:r>
            <a:r>
              <a:rPr lang="en" sz="1600" u="none" strike="noStrike" cap="none" dirty="0">
                <a:solidFill>
                  <a:schemeClr val="lt1"/>
                </a:solidFill>
                <a:latin typeface="Courier" charset="0"/>
                <a:ea typeface="Courier" charset="0"/>
                <a:cs typeface="Courier" charset="0"/>
                <a:sym typeface="Arial"/>
              </a:rPr>
              <a:t>	TEXT</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Shape 734" descr="Screen Shot 2015-08-10 at 11.28.26 AM.png"/>
          <p:cNvPicPr preferRelativeResize="0"/>
          <p:nvPr/>
        </p:nvPicPr>
        <p:blipFill rotWithShape="1">
          <a:blip r:embed="rId3">
            <a:alphaModFix/>
          </a:blip>
          <a:srcRect/>
          <a:stretch/>
        </p:blipFill>
        <p:spPr>
          <a:xfrm>
            <a:off x="970548" y="312201"/>
            <a:ext cx="7355306" cy="462771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p:nvPr/>
        </p:nvSpPr>
        <p:spPr>
          <a:xfrm>
            <a:off x="2127960" y="3940592"/>
            <a:ext cx="5568278"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('Led </a:t>
            </a:r>
            <a:r>
              <a:rPr lang="en" sz="2000" u="none" strike="noStrike" cap="none" dirty="0" err="1">
                <a:solidFill>
                  <a:srgbClr val="FFFF00"/>
                </a:solidFill>
                <a:latin typeface="Arial" charset="0"/>
                <a:ea typeface="Arial" charset="0"/>
                <a:cs typeface="Arial" charset="0"/>
                <a:sym typeface="Cabin"/>
              </a:rPr>
              <a:t>Zepplin</a:t>
            </a:r>
            <a:r>
              <a:rPr lang="en" sz="2000" u="none" strike="noStrike" cap="none" dirty="0">
                <a:solidFill>
                  <a:srgbClr val="FF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('AC/DC')</a:t>
            </a:r>
          </a:p>
        </p:txBody>
      </p:sp>
      <p:pic>
        <p:nvPicPr>
          <p:cNvPr id="740" name="Shape 740" descr="Screen Shot 2015-08-10 at 11.22.04 AM.png"/>
          <p:cNvPicPr preferRelativeResize="0"/>
          <p:nvPr/>
        </p:nvPicPr>
        <p:blipFill rotWithShape="1">
          <a:blip r:embed="rId3">
            <a:alphaModFix/>
          </a:blip>
          <a:srcRect/>
          <a:stretch/>
        </p:blipFill>
        <p:spPr>
          <a:xfrm>
            <a:off x="585537" y="362317"/>
            <a:ext cx="6140578" cy="379963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p:nvPr/>
        </p:nvSpPr>
        <p:spPr>
          <a:xfrm>
            <a:off x="2189214" y="3931558"/>
            <a:ext cx="5568278"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('Led </a:t>
            </a:r>
            <a:r>
              <a:rPr lang="en" sz="2000" u="none" strike="noStrike" cap="none" dirty="0" err="1">
                <a:solidFill>
                  <a:srgbClr val="FFFF00"/>
                </a:solidFill>
                <a:latin typeface="Arial" charset="0"/>
                <a:ea typeface="Arial" charset="0"/>
                <a:cs typeface="Arial" charset="0"/>
                <a:sym typeface="Cabin"/>
              </a:rPr>
              <a:t>Zepplin</a:t>
            </a:r>
            <a:r>
              <a:rPr lang="en" sz="2000" u="none" strike="noStrike" cap="none" dirty="0">
                <a:solidFill>
                  <a:srgbClr val="FF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('AC/DC')</a:t>
            </a:r>
          </a:p>
        </p:txBody>
      </p:sp>
      <p:pic>
        <p:nvPicPr>
          <p:cNvPr id="746" name="Shape 746" descr="Screen Shot 2015-08-10 at 11.22.04 AM.png"/>
          <p:cNvPicPr preferRelativeResize="0"/>
          <p:nvPr/>
        </p:nvPicPr>
        <p:blipFill rotWithShape="1">
          <a:blip r:embed="rId3">
            <a:alphaModFix/>
          </a:blip>
          <a:srcRect/>
          <a:stretch/>
        </p:blipFill>
        <p:spPr>
          <a:xfrm>
            <a:off x="-200526" y="328725"/>
            <a:ext cx="6220789" cy="3849271"/>
          </a:xfrm>
          <a:prstGeom prst="rect">
            <a:avLst/>
          </a:prstGeom>
          <a:noFill/>
          <a:ln>
            <a:noFill/>
          </a:ln>
        </p:spPr>
      </p:pic>
      <p:grpSp>
        <p:nvGrpSpPr>
          <p:cNvPr id="4" name="Group 3"/>
          <p:cNvGrpSpPr/>
          <p:nvPr/>
        </p:nvGrpSpPr>
        <p:grpSpPr>
          <a:xfrm>
            <a:off x="3433011" y="593480"/>
            <a:ext cx="5914175" cy="3659546"/>
            <a:chOff x="2653393" y="593481"/>
            <a:chExt cx="6589519" cy="4077432"/>
          </a:xfrm>
        </p:grpSpPr>
        <p:pic>
          <p:nvPicPr>
            <p:cNvPr id="747" name="Shape 747" descr="Screen Shot 2015-08-10 at 11.22.14 AM.png"/>
            <p:cNvPicPr preferRelativeResize="0"/>
            <p:nvPr/>
          </p:nvPicPr>
          <p:blipFill rotWithShape="1">
            <a:blip r:embed="rId4">
              <a:alphaModFix/>
            </a:blip>
            <a:srcRect/>
            <a:stretch/>
          </p:blipFill>
          <p:spPr>
            <a:xfrm>
              <a:off x="2653393" y="593481"/>
              <a:ext cx="6589519" cy="4077432"/>
            </a:xfrm>
            <a:prstGeom prst="rect">
              <a:avLst/>
            </a:prstGeom>
            <a:noFill/>
            <a:ln>
              <a:noFill/>
            </a:ln>
          </p:spPr>
        </p:pic>
        <p:sp>
          <p:nvSpPr>
            <p:cNvPr id="748" name="Shape 748"/>
            <p:cNvSpPr/>
            <p:nvPr/>
          </p:nvSpPr>
          <p:spPr>
            <a:xfrm flipH="1">
              <a:off x="4485809" y="1768902"/>
              <a:ext cx="714318" cy="714318"/>
            </a:xfrm>
            <a:prstGeom prst="rightArrow">
              <a:avLst>
                <a:gd name="adj1" fmla="val 39117"/>
                <a:gd name="adj2" fmla="val 20320"/>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p:nvPr/>
        </p:nvSpPr>
        <p:spPr>
          <a:xfrm>
            <a:off x="2392545" y="3939492"/>
            <a:ext cx="5235475"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Genre (name) values ('Rock')</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Genre (name) values ('Metal')</a:t>
            </a:r>
          </a:p>
        </p:txBody>
      </p:sp>
      <p:pic>
        <p:nvPicPr>
          <p:cNvPr id="754" name="Shape 754" descr="Screen Shot 2015-08-10 at 11.24.54 AM.png"/>
          <p:cNvPicPr preferRelativeResize="0"/>
          <p:nvPr/>
        </p:nvPicPr>
        <p:blipFill rotWithShape="1">
          <a:blip r:embed="rId3">
            <a:alphaModFix/>
          </a:blip>
          <a:srcRect/>
          <a:stretch/>
        </p:blipFill>
        <p:spPr>
          <a:xfrm>
            <a:off x="1443788" y="315192"/>
            <a:ext cx="6376737" cy="394576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p:nvPr/>
        </p:nvSpPr>
        <p:spPr>
          <a:xfrm>
            <a:off x="1440410" y="4033837"/>
            <a:ext cx="7209674"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Album (title, </a:t>
            </a:r>
            <a:r>
              <a:rPr lang="en" sz="2000" u="none" strike="noStrike" cap="none" dirty="0" err="1">
                <a:solidFill>
                  <a:srgbClr val="FFFF00"/>
                </a:solidFill>
                <a:latin typeface="Arial" charset="0"/>
                <a:ea typeface="Arial" charset="0"/>
                <a:cs typeface="Arial" charset="0"/>
                <a:sym typeface="Cabin"/>
              </a:rPr>
              <a:t>artist_id</a:t>
            </a:r>
            <a:r>
              <a:rPr lang="en" sz="2000" u="none" strike="noStrike" cap="none" dirty="0">
                <a:solidFill>
                  <a:srgbClr val="FFFF00"/>
                </a:solidFill>
                <a:latin typeface="Arial" charset="0"/>
                <a:ea typeface="Arial" charset="0"/>
                <a:cs typeface="Arial" charset="0"/>
                <a:sym typeface="Cabin"/>
              </a:rPr>
              <a:t>) values ('Who Made Who', 2)</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Album (title, </a:t>
            </a:r>
            <a:r>
              <a:rPr lang="en" sz="2000" u="none" strike="noStrike" cap="none" dirty="0" err="1">
                <a:solidFill>
                  <a:srgbClr val="FFFF00"/>
                </a:solidFill>
                <a:latin typeface="Arial" charset="0"/>
                <a:ea typeface="Arial" charset="0"/>
                <a:cs typeface="Arial" charset="0"/>
                <a:sym typeface="Cabin"/>
              </a:rPr>
              <a:t>artist_id</a:t>
            </a:r>
            <a:r>
              <a:rPr lang="en" sz="2000" u="none" strike="noStrike" cap="none" dirty="0">
                <a:solidFill>
                  <a:srgbClr val="FFFF00"/>
                </a:solidFill>
                <a:latin typeface="Arial" charset="0"/>
                <a:ea typeface="Arial" charset="0"/>
                <a:cs typeface="Arial" charset="0"/>
                <a:sym typeface="Cabin"/>
              </a:rPr>
              <a:t>) values ('IV', 1)</a:t>
            </a:r>
          </a:p>
        </p:txBody>
      </p:sp>
      <p:pic>
        <p:nvPicPr>
          <p:cNvPr id="760" name="Shape 760" descr="Screen Shot 2015-08-10 at 11.30.30 AM.png"/>
          <p:cNvPicPr preferRelativeResize="0"/>
          <p:nvPr/>
        </p:nvPicPr>
        <p:blipFill rotWithShape="1">
          <a:blip r:embed="rId3">
            <a:alphaModFix/>
          </a:blip>
          <a:srcRect/>
          <a:stretch/>
        </p:blipFill>
        <p:spPr>
          <a:xfrm>
            <a:off x="1892968" y="356851"/>
            <a:ext cx="5414211" cy="407791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p:nvPr/>
        </p:nvSpPr>
        <p:spPr>
          <a:xfrm>
            <a:off x="1144879" y="478505"/>
            <a:ext cx="7217436" cy="24002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     values ('Black Dog', 5, 297, 0, 2, 1)</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US" dirty="0">
                <a:solidFill>
                  <a:srgbClr val="FFFF00"/>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00"/>
              </a:buClr>
              <a:buSzPct val="25000"/>
              <a:buFont typeface="Cabin"/>
              <a:buNone/>
            </a:pPr>
            <a:r>
              <a:rPr lang="en-US" u="none" strike="noStrike" cap="none" dirty="0">
                <a:solidFill>
                  <a:srgbClr val="FFFF00"/>
                </a:solidFill>
                <a:latin typeface="Courier" charset="0"/>
                <a:ea typeface="Courier" charset="0"/>
                <a:cs typeface="Courier" charset="0"/>
                <a:sym typeface="Cabin"/>
              </a:rPr>
              <a:t>     </a:t>
            </a:r>
            <a:r>
              <a:rPr lang="en" u="none" strike="noStrike" cap="none" dirty="0">
                <a:solidFill>
                  <a:srgbClr val="FFFF00"/>
                </a:solidFill>
                <a:latin typeface="Courier" charset="0"/>
                <a:ea typeface="Courier" charset="0"/>
                <a:cs typeface="Courier" charset="0"/>
                <a:sym typeface="Cabin"/>
              </a:rPr>
              <a:t>values ('Stairway', 5, 482, 0, 2, 1)</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     values ('About to Rock', 5, 313, 0, 1, 2)</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     values ('Who Made Who', 5, 207, 0, 1, 2)</a:t>
            </a:r>
          </a:p>
        </p:txBody>
      </p:sp>
      <p:pic>
        <p:nvPicPr>
          <p:cNvPr id="766" name="Shape 766" descr="Screen Shot 2015-08-10 at 11.31.34 AM.png"/>
          <p:cNvPicPr preferRelativeResize="0"/>
          <p:nvPr/>
        </p:nvPicPr>
        <p:blipFill rotWithShape="1">
          <a:blip r:embed="rId3">
            <a:alphaModFix/>
          </a:blip>
          <a:srcRect/>
          <a:stretch/>
        </p:blipFill>
        <p:spPr>
          <a:xfrm>
            <a:off x="1764630" y="3023908"/>
            <a:ext cx="5829651" cy="14788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a:stretch/>
        </p:blipFill>
        <p:spPr>
          <a:xfrm>
            <a:off x="1540041" y="524719"/>
            <a:ext cx="6293495" cy="2702932"/>
          </a:xfrm>
          <a:prstGeom prst="rect">
            <a:avLst/>
          </a:prstGeom>
          <a:noFill/>
          <a:ln>
            <a:noFill/>
          </a:ln>
        </p:spPr>
      </p:pic>
      <p:sp>
        <p:nvSpPr>
          <p:cNvPr id="235" name="Shape 235"/>
          <p:cNvSpPr txBox="1"/>
          <p:nvPr/>
        </p:nvSpPr>
        <p:spPr>
          <a:xfrm>
            <a:off x="225059" y="3390273"/>
            <a:ext cx="8651081" cy="152161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1600" u="none" strike="noStrike" cap="none" dirty="0">
                <a:solidFill>
                  <a:srgbClr val="FFFF00"/>
                </a:solidFill>
                <a:latin typeface="Arial" charset="0"/>
                <a:ea typeface="Arial" charset="0"/>
                <a:cs typeface="Arial" charset="0"/>
                <a:sym typeface="Cabin"/>
              </a:rPr>
              <a:t>Μια </a:t>
            </a:r>
            <a:r>
              <a:rPr lang="el-GR" sz="1600" dirty="0">
                <a:solidFill>
                  <a:srgbClr val="00FF00"/>
                </a:solidFill>
                <a:latin typeface="Arial" charset="0"/>
                <a:cs typeface="Arial" charset="0"/>
                <a:sym typeface="Cabin"/>
              </a:rPr>
              <a:t>σχέση</a:t>
            </a:r>
            <a:r>
              <a:rPr lang="el-GR" sz="1600" u="none" strike="noStrike" cap="none" dirty="0">
                <a:solidFill>
                  <a:srgbClr val="FFFF00"/>
                </a:solidFill>
                <a:latin typeface="Arial" charset="0"/>
                <a:ea typeface="Arial" charset="0"/>
                <a:cs typeface="Arial" charset="0"/>
                <a:sym typeface="Cabin"/>
              </a:rPr>
              <a:t> ορίζεται ως </a:t>
            </a:r>
            <a:r>
              <a:rPr lang="el-GR" sz="1600" dirty="0">
                <a:solidFill>
                  <a:srgbClr val="00FF00"/>
                </a:solidFill>
                <a:latin typeface="Arial" charset="0"/>
                <a:cs typeface="Arial" charset="0"/>
                <a:sym typeface="Cabin"/>
              </a:rPr>
              <a:t>ένα σύνολο </a:t>
            </a:r>
            <a:r>
              <a:rPr lang="el-GR" sz="1600" dirty="0">
                <a:solidFill>
                  <a:srgbClr val="FF7F00"/>
                </a:solidFill>
                <a:latin typeface="Arial" charset="0"/>
                <a:cs typeface="Arial" charset="0"/>
                <a:sym typeface="Cabin"/>
              </a:rPr>
              <a:t>πλειάδων</a:t>
            </a:r>
            <a:r>
              <a:rPr lang="el-GR" sz="1600" u="none" strike="noStrike" cap="none" dirty="0">
                <a:solidFill>
                  <a:srgbClr val="FFFF00"/>
                </a:solidFill>
                <a:latin typeface="Arial" charset="0"/>
                <a:ea typeface="Arial" charset="0"/>
                <a:cs typeface="Arial" charset="0"/>
                <a:sym typeface="Cabin"/>
              </a:rPr>
              <a:t> που έχουν τις ίδιες </a:t>
            </a:r>
            <a:r>
              <a:rPr lang="el-GR" sz="1600" dirty="0">
                <a:solidFill>
                  <a:srgbClr val="FF00FF"/>
                </a:solidFill>
                <a:latin typeface="Arial" charset="0"/>
                <a:cs typeface="Arial" charset="0"/>
                <a:sym typeface="Cabin"/>
              </a:rPr>
              <a:t>ιδιότητες</a:t>
            </a:r>
            <a:r>
              <a:rPr lang="el-GR" sz="1600" u="none" strike="noStrike" cap="none" dirty="0">
                <a:solidFill>
                  <a:srgbClr val="FFFF00"/>
                </a:solidFill>
                <a:latin typeface="Arial" charset="0"/>
                <a:ea typeface="Arial" charset="0"/>
                <a:cs typeface="Arial" charset="0"/>
                <a:sym typeface="Cabin"/>
              </a:rPr>
              <a:t>. Μια </a:t>
            </a:r>
            <a:r>
              <a:rPr lang="el-GR" sz="1600" dirty="0">
                <a:solidFill>
                  <a:srgbClr val="FF7F00"/>
                </a:solidFill>
                <a:latin typeface="Arial" charset="0"/>
                <a:cs typeface="Arial" charset="0"/>
                <a:sym typeface="Cabin"/>
              </a:rPr>
              <a:t>πλειάδα</a:t>
            </a:r>
            <a:r>
              <a:rPr lang="el-GR" sz="1600" u="none" strike="noStrike" cap="none" dirty="0">
                <a:solidFill>
                  <a:srgbClr val="FFFF00"/>
                </a:solidFill>
                <a:latin typeface="Arial" charset="0"/>
                <a:ea typeface="Arial" charset="0"/>
                <a:cs typeface="Arial" charset="0"/>
                <a:sym typeface="Cabin"/>
              </a:rPr>
              <a:t> αντιπροσωπεύει συνήθως </a:t>
            </a:r>
            <a:r>
              <a:rPr lang="el-GR" sz="1600" dirty="0">
                <a:solidFill>
                  <a:srgbClr val="FF7F00"/>
                </a:solidFill>
                <a:latin typeface="Arial" charset="0"/>
                <a:cs typeface="Arial" charset="0"/>
                <a:sym typeface="Cabin"/>
              </a:rPr>
              <a:t>ένα αντικείμενο </a:t>
            </a:r>
            <a:r>
              <a:rPr lang="el-GR" sz="1600" u="none" strike="noStrike" cap="none" dirty="0">
                <a:solidFill>
                  <a:srgbClr val="FFFF00"/>
                </a:solidFill>
                <a:latin typeface="Arial" charset="0"/>
                <a:ea typeface="Arial" charset="0"/>
                <a:cs typeface="Arial" charset="0"/>
                <a:sym typeface="Cabin"/>
              </a:rPr>
              <a:t>και πληροφορίες σχετικά με αυτό το αντικείμενο. Τα </a:t>
            </a:r>
            <a:r>
              <a:rPr lang="el-GR" sz="1600" dirty="0">
                <a:solidFill>
                  <a:srgbClr val="FF7F00"/>
                </a:solidFill>
                <a:latin typeface="Arial" charset="0"/>
                <a:cs typeface="Arial" charset="0"/>
                <a:sym typeface="Cabin"/>
              </a:rPr>
              <a:t>αντικείμενα</a:t>
            </a:r>
            <a:r>
              <a:rPr lang="el-GR" sz="1600" u="none" strike="noStrike" cap="none" dirty="0">
                <a:solidFill>
                  <a:srgbClr val="FFFF00"/>
                </a:solidFill>
                <a:latin typeface="Arial" charset="0"/>
                <a:ea typeface="Arial" charset="0"/>
                <a:cs typeface="Arial" charset="0"/>
                <a:sym typeface="Cabin"/>
              </a:rPr>
              <a:t> είναι συνήθως φυσικά αντικείμενα ή έννοιες. Μια </a:t>
            </a:r>
            <a:r>
              <a:rPr lang="el-GR" sz="1600" dirty="0">
                <a:solidFill>
                  <a:srgbClr val="00FF00"/>
                </a:solidFill>
                <a:latin typeface="Arial" charset="0"/>
                <a:cs typeface="Arial" charset="0"/>
                <a:sym typeface="Cabin"/>
              </a:rPr>
              <a:t>σχέση</a:t>
            </a:r>
            <a:r>
              <a:rPr lang="el-GR" sz="1600" u="none" strike="noStrike" cap="none" dirty="0">
                <a:solidFill>
                  <a:srgbClr val="FFFF00"/>
                </a:solidFill>
                <a:latin typeface="Arial" charset="0"/>
                <a:ea typeface="Arial" charset="0"/>
                <a:cs typeface="Arial" charset="0"/>
                <a:sym typeface="Cabin"/>
              </a:rPr>
              <a:t> συνήθως περιγράφεται ως </a:t>
            </a:r>
            <a:r>
              <a:rPr lang="el-GR" sz="1600" dirty="0">
                <a:solidFill>
                  <a:srgbClr val="00FF00"/>
                </a:solidFill>
                <a:latin typeface="Arial" charset="0"/>
                <a:cs typeface="Arial" charset="0"/>
                <a:sym typeface="Cabin"/>
              </a:rPr>
              <a:t>πίνακας</a:t>
            </a:r>
            <a:r>
              <a:rPr lang="el-GR" sz="1600" u="none" strike="noStrike" cap="none" dirty="0">
                <a:solidFill>
                  <a:srgbClr val="FFFF00"/>
                </a:solidFill>
                <a:latin typeface="Arial" charset="0"/>
                <a:ea typeface="Arial" charset="0"/>
                <a:cs typeface="Arial" charset="0"/>
                <a:sym typeface="Cabin"/>
              </a:rPr>
              <a:t>, ο οποίος είναι οργανωμένος σε </a:t>
            </a:r>
            <a:r>
              <a:rPr lang="el-GR" sz="1600" dirty="0">
                <a:solidFill>
                  <a:srgbClr val="FF7F00"/>
                </a:solidFill>
                <a:latin typeface="Arial" charset="0"/>
                <a:cs typeface="Arial" charset="0"/>
                <a:sym typeface="Cabin"/>
              </a:rPr>
              <a:t>γραμμές</a:t>
            </a:r>
            <a:r>
              <a:rPr lang="el-GR" sz="1600" u="none" strike="noStrike" cap="none" dirty="0">
                <a:solidFill>
                  <a:srgbClr val="FFFF00"/>
                </a:solidFill>
                <a:latin typeface="Arial" charset="0"/>
                <a:ea typeface="Arial" charset="0"/>
                <a:cs typeface="Arial" charset="0"/>
                <a:sym typeface="Cabin"/>
              </a:rPr>
              <a:t> και </a:t>
            </a:r>
            <a:r>
              <a:rPr lang="el-GR" sz="1600" dirty="0">
                <a:solidFill>
                  <a:srgbClr val="FF00FF"/>
                </a:solidFill>
                <a:latin typeface="Arial" charset="0"/>
                <a:cs typeface="Arial" charset="0"/>
                <a:sym typeface="Cabin"/>
              </a:rPr>
              <a:t>στήλες</a:t>
            </a:r>
            <a:r>
              <a:rPr lang="el-GR" sz="1600" u="none" strike="noStrike" cap="none" dirty="0">
                <a:solidFill>
                  <a:srgbClr val="FFFF00"/>
                </a:solidFill>
                <a:latin typeface="Arial" charset="0"/>
                <a:ea typeface="Arial" charset="0"/>
                <a:cs typeface="Arial" charset="0"/>
                <a:sym typeface="Cabin"/>
              </a:rPr>
              <a:t>. Όλα τα δεδομένα στα οποία αναφέρεται </a:t>
            </a:r>
            <a:r>
              <a:rPr lang="el-GR" sz="1600" dirty="0">
                <a:solidFill>
                  <a:srgbClr val="FFFF00"/>
                </a:solidFill>
                <a:latin typeface="Arial" charset="0"/>
                <a:ea typeface="Arial" charset="0"/>
                <a:cs typeface="Arial" charset="0"/>
                <a:sym typeface="Cabin"/>
              </a:rPr>
              <a:t>μια </a:t>
            </a:r>
            <a:r>
              <a:rPr lang="el-GR" sz="1600" dirty="0">
                <a:solidFill>
                  <a:srgbClr val="FF00FF"/>
                </a:solidFill>
                <a:latin typeface="Arial" charset="0"/>
                <a:cs typeface="Arial" charset="0"/>
                <a:sym typeface="Cabin"/>
              </a:rPr>
              <a:t>ιδιότητα</a:t>
            </a:r>
            <a:r>
              <a:rPr lang="el-GR" sz="1600" dirty="0">
                <a:solidFill>
                  <a:srgbClr val="FFFF00"/>
                </a:solidFill>
                <a:latin typeface="Arial" charset="0"/>
                <a:ea typeface="Arial" charset="0"/>
                <a:cs typeface="Arial" charset="0"/>
                <a:sym typeface="Cabin"/>
              </a:rPr>
              <a:t> </a:t>
            </a:r>
            <a:r>
              <a:rPr lang="el-GR" sz="1600" u="none" strike="noStrike" cap="none" dirty="0">
                <a:solidFill>
                  <a:srgbClr val="FFFF00"/>
                </a:solidFill>
                <a:latin typeface="Arial" charset="0"/>
                <a:ea typeface="Arial" charset="0"/>
                <a:cs typeface="Arial" charset="0"/>
                <a:sym typeface="Cabin"/>
              </a:rPr>
              <a:t>βρίσκονται στον ίδιο τομέα και </a:t>
            </a:r>
            <a:r>
              <a:rPr lang="el-GR" sz="1600" dirty="0">
                <a:solidFill>
                  <a:srgbClr val="FF00FF"/>
                </a:solidFill>
                <a:latin typeface="Arial" charset="0"/>
                <a:cs typeface="Arial" charset="0"/>
                <a:sym typeface="Cabin"/>
              </a:rPr>
              <a:t>συμμορφώνονται με τους ίδιους περιορισμούς</a:t>
            </a:r>
            <a:r>
              <a:rPr lang="el-GR" sz="1600" u="none" strike="noStrike" cap="none" dirty="0">
                <a:solidFill>
                  <a:srgbClr val="FFFF00"/>
                </a:solidFill>
                <a:latin typeface="Arial" charset="0"/>
                <a:ea typeface="Arial" charset="0"/>
                <a:cs typeface="Arial" charset="0"/>
                <a:sym typeface="Cabin"/>
              </a:rPr>
              <a:t>. (</a:t>
            </a:r>
            <a:r>
              <a:rPr lang="el-GR" sz="1600" u="none" strike="noStrike" cap="none" dirty="0" err="1">
                <a:solidFill>
                  <a:srgbClr val="FFFF00"/>
                </a:solidFill>
                <a:latin typeface="Arial" charset="0"/>
                <a:ea typeface="Arial" charset="0"/>
                <a:cs typeface="Arial" charset="0"/>
                <a:sym typeface="Cabin"/>
              </a:rPr>
              <a:t>Wikipedia</a:t>
            </a:r>
            <a:r>
              <a:rPr lang="el-GR" sz="1600" u="none" strike="noStrike" cap="none" dirty="0">
                <a:solidFill>
                  <a:srgbClr val="FFFF00"/>
                </a:solidFill>
                <a:latin typeface="Arial" charset="0"/>
                <a:ea typeface="Arial" charset="0"/>
                <a:cs typeface="Arial" charset="0"/>
                <a:sym typeface="Cabin"/>
              </a:rPr>
              <a:t>)</a:t>
            </a:r>
            <a:endParaRPr lang="en" sz="1600" u="none" strike="noStrike" cap="none" dirty="0">
              <a:solidFill>
                <a:srgbClr val="FFFF00"/>
              </a:solidFill>
              <a:latin typeface="Arial" charset="0"/>
              <a:ea typeface="Arial" charset="0"/>
              <a:cs typeface="Arial" charset="0"/>
              <a:sym typeface="Cabin"/>
            </a:endParaRPr>
          </a:p>
        </p:txBody>
      </p:sp>
      <p:sp>
        <p:nvSpPr>
          <p:cNvPr id="2" name="TextBox 1">
            <a:extLst>
              <a:ext uri="{FF2B5EF4-FFF2-40B4-BE49-F238E27FC236}">
                <a16:creationId xmlns:a16="http://schemas.microsoft.com/office/drawing/2014/main" id="{A1ED6237-5C52-4660-A863-393948B8BEC3}"/>
              </a:ext>
            </a:extLst>
          </p:cNvPr>
          <p:cNvSpPr txBox="1"/>
          <p:nvPr/>
        </p:nvSpPr>
        <p:spPr>
          <a:xfrm>
            <a:off x="4295775" y="544415"/>
            <a:ext cx="917239" cy="307777"/>
          </a:xfrm>
          <a:prstGeom prst="rect">
            <a:avLst/>
          </a:prstGeom>
          <a:noFill/>
        </p:spPr>
        <p:txBody>
          <a:bodyPr wrap="none" rtlCol="0">
            <a:spAutoFit/>
          </a:bodyPr>
          <a:lstStyle/>
          <a:p>
            <a:r>
              <a:rPr lang="el-GR" dirty="0"/>
              <a:t>/ Ιδιότητα</a:t>
            </a:r>
          </a:p>
        </p:txBody>
      </p:sp>
      <p:sp>
        <p:nvSpPr>
          <p:cNvPr id="5" name="TextBox 4">
            <a:extLst>
              <a:ext uri="{FF2B5EF4-FFF2-40B4-BE49-F238E27FC236}">
                <a16:creationId xmlns:a16="http://schemas.microsoft.com/office/drawing/2014/main" id="{A680A10D-1112-4870-BA63-2150F0E1A42C}"/>
              </a:ext>
            </a:extLst>
          </p:cNvPr>
          <p:cNvSpPr txBox="1"/>
          <p:nvPr/>
        </p:nvSpPr>
        <p:spPr>
          <a:xfrm>
            <a:off x="1476375" y="1999857"/>
            <a:ext cx="931665" cy="307777"/>
          </a:xfrm>
          <a:prstGeom prst="rect">
            <a:avLst/>
          </a:prstGeom>
          <a:noFill/>
        </p:spPr>
        <p:txBody>
          <a:bodyPr wrap="none" rtlCol="0">
            <a:spAutoFit/>
          </a:bodyPr>
          <a:lstStyle/>
          <a:p>
            <a:r>
              <a:rPr lang="el-GR" dirty="0"/>
              <a:t>/ Πλειάδα</a:t>
            </a:r>
          </a:p>
        </p:txBody>
      </p:sp>
      <p:sp>
        <p:nvSpPr>
          <p:cNvPr id="6" name="TextBox 5">
            <a:extLst>
              <a:ext uri="{FF2B5EF4-FFF2-40B4-BE49-F238E27FC236}">
                <a16:creationId xmlns:a16="http://schemas.microsoft.com/office/drawing/2014/main" id="{05C591B3-6D45-45CE-B69D-BD09B4BD3783}"/>
              </a:ext>
            </a:extLst>
          </p:cNvPr>
          <p:cNvSpPr txBox="1"/>
          <p:nvPr/>
        </p:nvSpPr>
        <p:spPr>
          <a:xfrm>
            <a:off x="5358728" y="2849465"/>
            <a:ext cx="779381" cy="307777"/>
          </a:xfrm>
          <a:prstGeom prst="rect">
            <a:avLst/>
          </a:prstGeom>
          <a:noFill/>
        </p:spPr>
        <p:txBody>
          <a:bodyPr wrap="none" rtlCol="0">
            <a:spAutoFit/>
          </a:bodyPr>
          <a:lstStyle/>
          <a:p>
            <a:r>
              <a:rPr lang="el-GR" dirty="0"/>
              <a:t>/ Σχέση</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2" name="Group 1"/>
          <p:cNvGrpSpPr/>
          <p:nvPr/>
        </p:nvGrpSpPr>
        <p:grpSpPr>
          <a:xfrm>
            <a:off x="1044514" y="590844"/>
            <a:ext cx="7334875" cy="3965976"/>
            <a:chOff x="1874508" y="1342967"/>
            <a:chExt cx="5865807" cy="3171649"/>
          </a:xfrm>
        </p:grpSpPr>
        <p:pic>
          <p:nvPicPr>
            <p:cNvPr id="771" name="Shape 771" descr="Screen Shot 2015-08-10 at 11.35.43 AM.png"/>
            <p:cNvPicPr preferRelativeResize="0"/>
            <p:nvPr/>
          </p:nvPicPr>
          <p:blipFill rotWithShape="1">
            <a:blip r:embed="rId3">
              <a:alphaModFix/>
            </a:blip>
            <a:srcRect/>
            <a:stretch/>
          </p:blipFill>
          <p:spPr>
            <a:xfrm>
              <a:off x="2761561" y="2822376"/>
              <a:ext cx="1987055" cy="722566"/>
            </a:xfrm>
            <a:prstGeom prst="rect">
              <a:avLst/>
            </a:prstGeom>
            <a:noFill/>
            <a:ln>
              <a:noFill/>
            </a:ln>
          </p:spPr>
        </p:pic>
        <p:pic>
          <p:nvPicPr>
            <p:cNvPr id="772" name="Shape 772" descr="Screen Shot 2015-08-10 at 11.36.01 AM.png"/>
            <p:cNvPicPr preferRelativeResize="0"/>
            <p:nvPr/>
          </p:nvPicPr>
          <p:blipFill rotWithShape="1">
            <a:blip r:embed="rId4">
              <a:alphaModFix/>
            </a:blip>
            <a:srcRect/>
            <a:stretch/>
          </p:blipFill>
          <p:spPr>
            <a:xfrm>
              <a:off x="3294221" y="3822157"/>
              <a:ext cx="1264489" cy="692459"/>
            </a:xfrm>
            <a:prstGeom prst="rect">
              <a:avLst/>
            </a:prstGeom>
            <a:noFill/>
            <a:ln>
              <a:noFill/>
            </a:ln>
          </p:spPr>
        </p:pic>
        <p:pic>
          <p:nvPicPr>
            <p:cNvPr id="773" name="Shape 773" descr="Screen Shot 2015-08-10 at 11.36.13 AM.png"/>
            <p:cNvPicPr preferRelativeResize="0"/>
            <p:nvPr/>
          </p:nvPicPr>
          <p:blipFill rotWithShape="1">
            <a:blip r:embed="rId5">
              <a:alphaModFix/>
            </a:blip>
            <a:srcRect/>
            <a:stretch/>
          </p:blipFill>
          <p:spPr>
            <a:xfrm>
              <a:off x="5783830" y="3183659"/>
              <a:ext cx="1276532" cy="716544"/>
            </a:xfrm>
            <a:prstGeom prst="rect">
              <a:avLst/>
            </a:prstGeom>
            <a:noFill/>
            <a:ln>
              <a:noFill/>
            </a:ln>
          </p:spPr>
        </p:pic>
        <p:pic>
          <p:nvPicPr>
            <p:cNvPr id="774" name="Shape 774" descr="Screen Shot 2015-08-10 at 11.31.34 AM.png"/>
            <p:cNvPicPr preferRelativeResize="0"/>
            <p:nvPr/>
          </p:nvPicPr>
          <p:blipFill rotWithShape="1">
            <a:blip r:embed="rId6">
              <a:alphaModFix/>
            </a:blip>
            <a:srcRect l="3906"/>
            <a:stretch/>
          </p:blipFill>
          <p:spPr>
            <a:xfrm>
              <a:off x="2504494" y="1342967"/>
              <a:ext cx="4333836" cy="1144062"/>
            </a:xfrm>
            <a:prstGeom prst="rect">
              <a:avLst/>
            </a:prstGeom>
            <a:noFill/>
            <a:ln>
              <a:noFill/>
            </a:ln>
          </p:spPr>
        </p:pic>
        <p:cxnSp>
          <p:nvCxnSpPr>
            <p:cNvPr id="776" name="Shape 776"/>
            <p:cNvCxnSpPr/>
            <p:nvPr/>
          </p:nvCxnSpPr>
          <p:spPr>
            <a:xfrm rot="10800000" flipH="1">
              <a:off x="3162214" y="2404642"/>
              <a:ext cx="592874" cy="779016"/>
            </a:xfrm>
            <a:prstGeom prst="straightConnector1">
              <a:avLst/>
            </a:prstGeom>
            <a:noFill/>
            <a:ln w="63500" cap="rnd" cmpd="sng">
              <a:solidFill>
                <a:srgbClr val="FF00FF"/>
              </a:solidFill>
              <a:prstDash val="solid"/>
              <a:miter/>
              <a:headEnd type="stealth" w="med" len="med"/>
              <a:tailEnd type="none" w="med" len="med"/>
            </a:ln>
          </p:spPr>
        </p:cxnSp>
        <p:cxnSp>
          <p:nvCxnSpPr>
            <p:cNvPr id="777" name="Shape 777"/>
            <p:cNvCxnSpPr/>
            <p:nvPr/>
          </p:nvCxnSpPr>
          <p:spPr>
            <a:xfrm rot="10800000" flipH="1">
              <a:off x="3393806" y="3422371"/>
              <a:ext cx="101900" cy="746015"/>
            </a:xfrm>
            <a:prstGeom prst="straightConnector1">
              <a:avLst/>
            </a:prstGeom>
            <a:noFill/>
            <a:ln w="63500" cap="rnd" cmpd="sng">
              <a:solidFill>
                <a:srgbClr val="FF00FF"/>
              </a:solidFill>
              <a:prstDash val="solid"/>
              <a:miter/>
              <a:headEnd type="stealth" w="med" len="med"/>
              <a:tailEnd type="none" w="med" len="med"/>
            </a:ln>
          </p:spPr>
        </p:cxnSp>
        <p:cxnSp>
          <p:nvCxnSpPr>
            <p:cNvPr id="778" name="Shape 778"/>
            <p:cNvCxnSpPr/>
            <p:nvPr/>
          </p:nvCxnSpPr>
          <p:spPr>
            <a:xfrm rot="10800000">
              <a:off x="4583324" y="2404643"/>
              <a:ext cx="1200506" cy="1417513"/>
            </a:xfrm>
            <a:prstGeom prst="straightConnector1">
              <a:avLst/>
            </a:prstGeom>
            <a:noFill/>
            <a:ln w="63500" cap="rnd" cmpd="sng">
              <a:solidFill>
                <a:srgbClr val="FF00FF"/>
              </a:solidFill>
              <a:prstDash val="solid"/>
              <a:miter/>
              <a:headEnd type="stealth" w="med" len="med"/>
              <a:tailEnd type="none" w="med" len="med"/>
            </a:ln>
          </p:spPr>
        </p:cxnSp>
        <p:sp>
          <p:nvSpPr>
            <p:cNvPr id="779" name="Shape 779"/>
            <p:cNvSpPr txBox="1"/>
            <p:nvPr/>
          </p:nvSpPr>
          <p:spPr>
            <a:xfrm flipH="1">
              <a:off x="2504494" y="4020862"/>
              <a:ext cx="540939"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Artist</a:t>
              </a:r>
            </a:p>
          </p:txBody>
        </p:sp>
        <p:sp>
          <p:nvSpPr>
            <p:cNvPr id="780" name="Shape 780"/>
            <p:cNvSpPr txBox="1"/>
            <p:nvPr/>
          </p:nvSpPr>
          <p:spPr>
            <a:xfrm>
              <a:off x="7128394" y="3605156"/>
              <a:ext cx="611921"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Genre</a:t>
              </a:r>
            </a:p>
          </p:txBody>
        </p:sp>
        <p:sp>
          <p:nvSpPr>
            <p:cNvPr id="781" name="Shape 781"/>
            <p:cNvSpPr txBox="1"/>
            <p:nvPr/>
          </p:nvSpPr>
          <p:spPr>
            <a:xfrm>
              <a:off x="1874508" y="2822376"/>
              <a:ext cx="629986"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Album</a:t>
              </a:r>
            </a:p>
          </p:txBody>
        </p:sp>
        <p:sp>
          <p:nvSpPr>
            <p:cNvPr id="782" name="Shape 782"/>
            <p:cNvSpPr txBox="1"/>
            <p:nvPr/>
          </p:nvSpPr>
          <p:spPr>
            <a:xfrm>
              <a:off x="6878341" y="1377245"/>
              <a:ext cx="823362"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Track</a:t>
              </a: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4300" u="none" strike="noStrike" cap="none" dirty="0">
                <a:solidFill>
                  <a:srgbClr val="FFD966"/>
                </a:solidFill>
                <a:latin typeface="Arial" charset="0"/>
                <a:ea typeface="Arial" charset="0"/>
                <a:cs typeface="Arial" charset="0"/>
                <a:sym typeface="Cabin"/>
              </a:rPr>
              <a:t>Χρήση Ένωσης</a:t>
            </a:r>
            <a:r>
              <a:rPr lang="en" sz="4300" u="none" strike="noStrike" cap="none" dirty="0">
                <a:solidFill>
                  <a:srgbClr val="FFD966"/>
                </a:solidFill>
                <a:latin typeface="Arial" charset="0"/>
                <a:ea typeface="Arial" charset="0"/>
                <a:cs typeface="Arial" charset="0"/>
                <a:sym typeface="Cabin"/>
              </a:rPr>
              <a:t> </a:t>
            </a:r>
            <a:r>
              <a:rPr lang="el-GR" sz="4300" u="none" strike="noStrike" cap="none" dirty="0">
                <a:solidFill>
                  <a:srgbClr val="FFD966"/>
                </a:solidFill>
                <a:latin typeface="Arial" charset="0"/>
                <a:ea typeface="Arial" charset="0"/>
                <a:cs typeface="Arial" charset="0"/>
                <a:sym typeface="Cabin"/>
              </a:rPr>
              <a:t>(</a:t>
            </a:r>
            <a:r>
              <a:rPr lang="en" sz="4300" u="none" strike="noStrike" cap="none" dirty="0">
                <a:solidFill>
                  <a:srgbClr val="FFD966"/>
                </a:solidFill>
                <a:latin typeface="Arial" charset="0"/>
                <a:ea typeface="Arial" charset="0"/>
                <a:cs typeface="Arial" charset="0"/>
                <a:sym typeface="Cabin"/>
              </a:rPr>
              <a:t>Join</a:t>
            </a:r>
            <a:r>
              <a:rPr lang="el-GR" sz="4300" u="none" strike="noStrike" cap="none" dirty="0">
                <a:solidFill>
                  <a:srgbClr val="FFD966"/>
                </a:solidFill>
                <a:latin typeface="Arial" charset="0"/>
                <a:ea typeface="Arial" charset="0"/>
                <a:cs typeface="Arial" charset="0"/>
                <a:sym typeface="Cabin"/>
              </a:rPr>
              <a:t>)</a:t>
            </a:r>
            <a:r>
              <a:rPr lang="en" sz="4300" u="none" strike="noStrike" cap="none" dirty="0">
                <a:solidFill>
                  <a:srgbClr val="FFD966"/>
                </a:solidFill>
                <a:latin typeface="Arial" charset="0"/>
                <a:ea typeface="Arial" charset="0"/>
                <a:cs typeface="Arial" charset="0"/>
                <a:sym typeface="Cabin"/>
              </a:rPr>
              <a:t> </a:t>
            </a:r>
            <a:r>
              <a:rPr lang="el-GR" sz="4300" u="none" strike="noStrike" cap="none" dirty="0">
                <a:solidFill>
                  <a:srgbClr val="FFD966"/>
                </a:solidFill>
                <a:latin typeface="Arial" charset="0"/>
                <a:ea typeface="Arial" charset="0"/>
                <a:cs typeface="Arial" charset="0"/>
                <a:sym typeface="Cabin"/>
              </a:rPr>
              <a:t>σε Πίνακες</a:t>
            </a:r>
            <a:endParaRPr lang="en" sz="4300" u="none" strike="noStrike" cap="none" dirty="0">
              <a:solidFill>
                <a:srgbClr val="FFD966"/>
              </a:solidFill>
              <a:latin typeface="Arial" charset="0"/>
              <a:ea typeface="Arial" charset="0"/>
              <a:cs typeface="Arial" charset="0"/>
              <a:sym typeface="Cabin"/>
            </a:endParaRPr>
          </a:p>
        </p:txBody>
      </p:sp>
      <p:sp>
        <p:nvSpPr>
          <p:cNvPr id="789" name="Shape 789"/>
          <p:cNvSpPr txBox="1"/>
          <p:nvPr/>
        </p:nvSpPr>
        <p:spPr>
          <a:xfrm>
            <a:off x="2386743" y="4131468"/>
            <a:ext cx="4646530"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3"/>
              </a:rPr>
              <a:t>http://en.wikipedia.org/wiki/Join_(SQL)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4300" u="none" strike="noStrike" cap="none" dirty="0">
                <a:solidFill>
                  <a:srgbClr val="FFD966"/>
                </a:solidFill>
                <a:latin typeface="Arial" charset="0"/>
                <a:ea typeface="Arial" charset="0"/>
                <a:cs typeface="Arial" charset="0"/>
                <a:sym typeface="Cabin"/>
              </a:rPr>
              <a:t>Σχεσιακή Ισχύς</a:t>
            </a:r>
            <a:endParaRPr lang="en" sz="4300" u="none" strike="noStrike" cap="none" dirty="0">
              <a:solidFill>
                <a:srgbClr val="FFD966"/>
              </a:solidFill>
              <a:latin typeface="Arial" charset="0"/>
              <a:ea typeface="Arial" charset="0"/>
              <a:cs typeface="Arial" charset="0"/>
              <a:sym typeface="Cabin"/>
            </a:endParaRPr>
          </a:p>
        </p:txBody>
      </p:sp>
      <p:sp>
        <p:nvSpPr>
          <p:cNvPr id="795" name="Shape 795"/>
          <p:cNvSpPr txBox="1">
            <a:spLocks noGrp="1"/>
          </p:cNvSpPr>
          <p:nvPr>
            <p:ph type="body" idx="1"/>
          </p:nvPr>
        </p:nvSpPr>
        <p:spPr>
          <a:xfrm>
            <a:off x="650081" y="1621428"/>
            <a:ext cx="7836750" cy="3050639"/>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Αφαιρώντας τα δεδομένα που επαναλαμβάνονται και αντικαθιστώντας τα με αναφορές σε ένα μόνο αντίγραφο, κάθε τμήματος δεδομένων, δημιουργούμε έναν «</a:t>
            </a:r>
            <a:r>
              <a:rPr lang="el-GR" sz="2000" dirty="0">
                <a:solidFill>
                  <a:srgbClr val="FF00FF"/>
                </a:solidFill>
                <a:latin typeface="Arial" charset="0"/>
                <a:cs typeface="Arial" charset="0"/>
                <a:sym typeface="Cabin"/>
              </a:rPr>
              <a:t>ιστό</a:t>
            </a:r>
            <a:r>
              <a:rPr lang="el-GR" sz="2000" u="none" strike="noStrike" cap="none" dirty="0">
                <a:solidFill>
                  <a:schemeClr val="lt1"/>
                </a:solidFill>
                <a:latin typeface="Arial" charset="0"/>
                <a:ea typeface="Arial" charset="0"/>
                <a:cs typeface="Arial" charset="0"/>
                <a:sym typeface="Cabin"/>
              </a:rPr>
              <a:t>» πληροφοριών που η σχεσιακή βάση δεδομένων μπορεί να διαβάσει πολύ γρήγορα - ακόμη και για πολύ μεγάλο όγκο δεδομένων </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Συχνά, όταν θέλετε κάποια δεδομένα αυτά προέρχονται από ένα σύνολο πινάκων που συνδέονται με αυτά τα </a:t>
            </a:r>
            <a:r>
              <a:rPr lang="el-GR" sz="2000" dirty="0">
                <a:solidFill>
                  <a:srgbClr val="FF00FF"/>
                </a:solidFill>
                <a:latin typeface="Arial" charset="0"/>
                <a:cs typeface="Arial" charset="0"/>
                <a:sym typeface="Cabin"/>
              </a:rPr>
              <a:t>ξένα κλειδιά</a:t>
            </a:r>
            <a:endParaRPr lang="en" sz="2000" dirty="0">
              <a:solidFill>
                <a:srgbClr val="FF00FF"/>
              </a:solidFill>
              <a:latin typeface="Arial" charset="0"/>
              <a:cs typeface="Arial" charset="0"/>
              <a:sym typeface="Cabi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4300" u="none" strike="noStrike" cap="none" dirty="0">
                <a:solidFill>
                  <a:srgbClr val="FFD966"/>
                </a:solidFill>
                <a:latin typeface="Arial" charset="0"/>
                <a:ea typeface="Arial" charset="0"/>
                <a:cs typeface="Arial" charset="0"/>
                <a:sym typeface="Cabin"/>
              </a:rPr>
              <a:t>Η Λειτουργία </a:t>
            </a:r>
            <a:r>
              <a:rPr lang="en" sz="4300" u="none" strike="noStrike" cap="none" dirty="0">
                <a:solidFill>
                  <a:srgbClr val="FFD966"/>
                </a:solidFill>
                <a:latin typeface="Arial" charset="0"/>
                <a:ea typeface="Arial" charset="0"/>
                <a:cs typeface="Arial" charset="0"/>
                <a:sym typeface="Cabin"/>
              </a:rPr>
              <a:t>JOIN</a:t>
            </a:r>
          </a:p>
        </p:txBody>
      </p:sp>
      <p:sp>
        <p:nvSpPr>
          <p:cNvPr id="801" name="Shape 801"/>
          <p:cNvSpPr txBox="1">
            <a:spLocks noGrp="1"/>
          </p:cNvSpPr>
          <p:nvPr>
            <p:ph type="body" idx="1"/>
          </p:nvPr>
        </p:nvSpPr>
        <p:spPr>
          <a:xfrm>
            <a:off x="650081" y="1464468"/>
            <a:ext cx="7836750" cy="2333983"/>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Η λειτουργία </a:t>
            </a:r>
            <a:r>
              <a:rPr lang="en-US" sz="2000" u="none" strike="noStrike" cap="none" dirty="0">
                <a:solidFill>
                  <a:schemeClr val="lt1"/>
                </a:solidFill>
                <a:latin typeface="Arial" charset="0"/>
                <a:ea typeface="Arial" charset="0"/>
                <a:cs typeface="Arial" charset="0"/>
                <a:sym typeface="Cabin"/>
              </a:rPr>
              <a:t>JOIN</a:t>
            </a:r>
            <a:r>
              <a:rPr lang="el-GR" sz="2000" u="none" strike="noStrike" cap="none" dirty="0">
                <a:solidFill>
                  <a:schemeClr val="lt1"/>
                </a:solidFill>
                <a:latin typeface="Arial" charset="0"/>
                <a:ea typeface="Arial" charset="0"/>
                <a:cs typeface="Arial" charset="0"/>
                <a:sym typeface="Cabin"/>
              </a:rPr>
              <a:t> ως μέρος της λειτουργίας </a:t>
            </a:r>
            <a:r>
              <a:rPr lang="en-US" sz="2000" dirty="0">
                <a:solidFill>
                  <a:schemeClr val="lt1"/>
                </a:solidFill>
                <a:latin typeface="Arial" charset="0"/>
                <a:ea typeface="Arial" charset="0"/>
                <a:cs typeface="Arial" charset="0"/>
                <a:sym typeface="Cabin"/>
              </a:rPr>
              <a:t>select</a:t>
            </a:r>
            <a:r>
              <a:rPr lang="el-GR" sz="2000" u="none" strike="noStrike" cap="none" dirty="0">
                <a:solidFill>
                  <a:schemeClr val="lt1"/>
                </a:solidFill>
                <a:latin typeface="Arial" charset="0"/>
                <a:ea typeface="Arial" charset="0"/>
                <a:cs typeface="Arial" charset="0"/>
                <a:sym typeface="Cabin"/>
              </a:rPr>
              <a:t> </a:t>
            </a:r>
            <a:r>
              <a:rPr lang="el-GR" sz="2000" u="none" strike="noStrike" cap="none" dirty="0">
                <a:solidFill>
                  <a:srgbClr val="FF00FF"/>
                </a:solidFill>
                <a:latin typeface="Arial" charset="0"/>
                <a:ea typeface="Arial" charset="0"/>
                <a:cs typeface="Arial" charset="0"/>
                <a:sym typeface="Cabin"/>
              </a:rPr>
              <a:t>συνδέει πολλούς πίνακες</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l-GR" sz="2000" dirty="0">
                <a:solidFill>
                  <a:schemeClr val="lt1"/>
                </a:solidFill>
                <a:latin typeface="Arial" charset="0"/>
                <a:ea typeface="Arial" charset="0"/>
                <a:cs typeface="Arial" charset="0"/>
                <a:sym typeface="Cabin"/>
              </a:rPr>
              <a:t>Πρέπει να πείτε στην</a:t>
            </a:r>
            <a:r>
              <a:rPr lang="en" sz="2000" u="none" strike="noStrike" cap="none" dirty="0">
                <a:solidFill>
                  <a:schemeClr val="lt1"/>
                </a:solidFill>
                <a:latin typeface="Arial" charset="0"/>
                <a:ea typeface="Arial" charset="0"/>
                <a:cs typeface="Arial" charset="0"/>
                <a:sym typeface="Cabin"/>
              </a:rPr>
              <a:t> JOIN </a:t>
            </a:r>
            <a:r>
              <a:rPr lang="el-GR" sz="2000" u="none" strike="noStrike" cap="none" dirty="0">
                <a:solidFill>
                  <a:srgbClr val="00FF00"/>
                </a:solidFill>
                <a:latin typeface="Arial" charset="0"/>
                <a:ea typeface="Arial" charset="0"/>
                <a:cs typeface="Arial" charset="0"/>
                <a:sym typeface="Cabin"/>
              </a:rPr>
              <a:t>πώς να χρησιμοποιήσει τα κλειδιά</a:t>
            </a:r>
            <a:r>
              <a:rPr lang="en" sz="2000" u="none" strike="noStrike" cap="none" dirty="0">
                <a:solidFill>
                  <a:schemeClr val="lt1"/>
                </a:solidFill>
                <a:latin typeface="Arial" charset="0"/>
                <a:ea typeface="Arial" charset="0"/>
                <a:cs typeface="Arial" charset="0"/>
                <a:sym typeface="Cabin"/>
              </a:rPr>
              <a:t> </a:t>
            </a:r>
            <a:r>
              <a:rPr lang="el-GR" sz="2000" u="none" strike="noStrike" cap="none" dirty="0">
                <a:solidFill>
                  <a:schemeClr val="lt1"/>
                </a:solidFill>
                <a:latin typeface="Arial" charset="0"/>
                <a:ea typeface="Arial" charset="0"/>
                <a:cs typeface="Arial" charset="0"/>
                <a:sym typeface="Cabin"/>
              </a:rPr>
              <a:t>που συνδέουν τους πίνακες, χρησιμοποιώντας την </a:t>
            </a:r>
            <a:r>
              <a:rPr lang="el-GR" sz="2000" dirty="0">
                <a:solidFill>
                  <a:srgbClr val="00FF00"/>
                </a:solidFill>
                <a:latin typeface="Arial" charset="0"/>
                <a:cs typeface="Arial" charset="0"/>
                <a:sym typeface="Cabin"/>
              </a:rPr>
              <a:t>όρο</a:t>
            </a:r>
            <a:r>
              <a:rPr lang="en" sz="2000" u="none" strike="noStrike" cap="none" dirty="0">
                <a:solidFill>
                  <a:schemeClr val="lt1"/>
                </a:solidFill>
                <a:latin typeface="Arial" charset="0"/>
                <a:ea typeface="Arial" charset="0"/>
                <a:cs typeface="Arial" charset="0"/>
                <a:sym typeface="Cabin"/>
              </a:rPr>
              <a:t> </a:t>
            </a:r>
            <a:r>
              <a:rPr lang="en" sz="2000" u="none" strike="noStrike" cap="none" dirty="0">
                <a:solidFill>
                  <a:srgbClr val="00FF00"/>
                </a:solidFill>
                <a:latin typeface="Arial" charset="0"/>
                <a:ea typeface="Arial" charset="0"/>
                <a:cs typeface="Arial" charset="0"/>
                <a:sym typeface="Cabin"/>
              </a:rPr>
              <a:t>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p:nvPr/>
        </p:nvSpPr>
        <p:spPr>
          <a:xfrm>
            <a:off x="263763" y="3371850"/>
            <a:ext cx="89022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1800" u="none" strike="noStrike" cap="none" dirty="0">
                <a:solidFill>
                  <a:srgbClr val="FF7F00"/>
                </a:solidFill>
                <a:latin typeface="Arial" charset="0"/>
                <a:ea typeface="Arial" charset="0"/>
                <a:cs typeface="Arial" charset="0"/>
                <a:sym typeface="Cabin"/>
              </a:rPr>
              <a:t>select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Album.title</a:t>
            </a:r>
            <a:r>
              <a:rPr lang="en" sz="1800" u="none" strike="noStrike" cap="none" dirty="0">
                <a:solidFill>
                  <a:srgbClr val="00FF00"/>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Artist.name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from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Album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join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Artist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on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FF00FF"/>
                </a:solidFill>
                <a:latin typeface="Arial" charset="0"/>
                <a:ea typeface="Arial" charset="0"/>
                <a:cs typeface="Arial" charset="0"/>
                <a:sym typeface="Cabin"/>
              </a:rPr>
              <a:t>Album.artist_id</a:t>
            </a:r>
            <a:r>
              <a:rPr lang="en" sz="1800" u="none" strike="noStrike" cap="none" dirty="0">
                <a:solidFill>
                  <a:srgbClr val="FF00FF"/>
                </a:solidFill>
                <a:latin typeface="Arial" charset="0"/>
                <a:ea typeface="Arial" charset="0"/>
                <a:cs typeface="Arial" charset="0"/>
                <a:sym typeface="Cabin"/>
              </a:rPr>
              <a:t> = </a:t>
            </a:r>
            <a:r>
              <a:rPr lang="en" sz="1800" u="none" strike="noStrike" cap="none" dirty="0" err="1">
                <a:solidFill>
                  <a:srgbClr val="FF00FF"/>
                </a:solidFill>
                <a:latin typeface="Arial" charset="0"/>
                <a:ea typeface="Arial" charset="0"/>
                <a:cs typeface="Arial" charset="0"/>
                <a:sym typeface="Cabin"/>
              </a:rPr>
              <a:t>Artist.id</a:t>
            </a:r>
            <a:endParaRPr lang="en" sz="1800" u="none" strike="noStrike" cap="none" dirty="0">
              <a:solidFill>
                <a:srgbClr val="FF00FF"/>
              </a:solidFill>
              <a:latin typeface="Arial" charset="0"/>
              <a:ea typeface="Arial" charset="0"/>
              <a:cs typeface="Arial" charset="0"/>
              <a:sym typeface="Cabin"/>
            </a:endParaRPr>
          </a:p>
        </p:txBody>
      </p:sp>
      <p:sp>
        <p:nvSpPr>
          <p:cNvPr id="807" name="Shape 807"/>
          <p:cNvSpPr txBox="1"/>
          <p:nvPr/>
        </p:nvSpPr>
        <p:spPr>
          <a:xfrm>
            <a:off x="1637566" y="3916508"/>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2000" u="none" strike="noStrike" cap="none" dirty="0">
                <a:solidFill>
                  <a:srgbClr val="00FF00"/>
                </a:solidFill>
                <a:latin typeface="Arial" charset="0"/>
                <a:ea typeface="Arial" charset="0"/>
                <a:cs typeface="Arial" charset="0"/>
                <a:sym typeface="Cabin"/>
              </a:rPr>
              <a:t>Τί θέλουμε να δούμε</a:t>
            </a:r>
            <a:endParaRPr lang="en" sz="2000" u="none" strike="noStrike" cap="none" dirty="0">
              <a:solidFill>
                <a:srgbClr val="00FF00"/>
              </a:solidFill>
              <a:latin typeface="Arial" charset="0"/>
              <a:ea typeface="Arial" charset="0"/>
              <a:cs typeface="Arial" charset="0"/>
              <a:sym typeface="Cabin"/>
            </a:endParaRPr>
          </a:p>
        </p:txBody>
      </p:sp>
      <p:sp>
        <p:nvSpPr>
          <p:cNvPr id="808" name="Shape 808"/>
          <p:cNvSpPr txBox="1"/>
          <p:nvPr/>
        </p:nvSpPr>
        <p:spPr>
          <a:xfrm>
            <a:off x="3827237" y="3893886"/>
            <a:ext cx="2680646"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2000" u="none" strike="noStrike" cap="none" dirty="0">
                <a:solidFill>
                  <a:srgbClr val="FFFF00"/>
                </a:solidFill>
                <a:latin typeface="Arial" charset="0"/>
                <a:ea typeface="Arial" charset="0"/>
                <a:cs typeface="Arial" charset="0"/>
                <a:sym typeface="Cabin"/>
              </a:rPr>
              <a:t>Οι πίνακες που περιέχουν τα δεδομένα</a:t>
            </a:r>
            <a:endParaRPr lang="en" sz="2000" u="none" strike="noStrike" cap="none" dirty="0">
              <a:solidFill>
                <a:srgbClr val="FFFF00"/>
              </a:solidFill>
              <a:latin typeface="Arial" charset="0"/>
              <a:ea typeface="Arial" charset="0"/>
              <a:cs typeface="Arial" charset="0"/>
              <a:sym typeface="Cabin"/>
            </a:endParaRPr>
          </a:p>
        </p:txBody>
      </p:sp>
      <p:sp>
        <p:nvSpPr>
          <p:cNvPr id="809" name="Shape 809"/>
          <p:cNvSpPr txBox="1"/>
          <p:nvPr/>
        </p:nvSpPr>
        <p:spPr>
          <a:xfrm>
            <a:off x="6734942" y="3916508"/>
            <a:ext cx="1913758"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2000" u="none" strike="noStrike" cap="none" dirty="0">
                <a:solidFill>
                  <a:srgbClr val="FF00FF"/>
                </a:solidFill>
                <a:latin typeface="Arial" charset="0"/>
                <a:ea typeface="Arial" charset="0"/>
                <a:cs typeface="Arial" charset="0"/>
                <a:sym typeface="Cabin"/>
              </a:rPr>
              <a:t>Πώς συνδέονται οι πίνακες</a:t>
            </a:r>
            <a:endParaRPr lang="en" sz="2000" u="none" strike="noStrike" cap="none" dirty="0">
              <a:solidFill>
                <a:srgbClr val="FF00FF"/>
              </a:solidFill>
              <a:latin typeface="Arial" charset="0"/>
              <a:ea typeface="Arial" charset="0"/>
              <a:cs typeface="Arial" charset="0"/>
              <a:sym typeface="Cabin"/>
            </a:endParaRPr>
          </a:p>
        </p:txBody>
      </p:sp>
      <p:grpSp>
        <p:nvGrpSpPr>
          <p:cNvPr id="4" name="Group 3"/>
          <p:cNvGrpSpPr/>
          <p:nvPr/>
        </p:nvGrpSpPr>
        <p:grpSpPr>
          <a:xfrm>
            <a:off x="981075" y="495817"/>
            <a:ext cx="6986953" cy="2584281"/>
            <a:chOff x="354439" y="264043"/>
            <a:chExt cx="7613589" cy="2816056"/>
          </a:xfrm>
        </p:grpSpPr>
        <p:pic>
          <p:nvPicPr>
            <p:cNvPr id="812" name="Shape 812" descr="Screen Shot 2015-08-10 at 11.35.43 AM.png"/>
            <p:cNvPicPr preferRelativeResize="0"/>
            <p:nvPr/>
          </p:nvPicPr>
          <p:blipFill rotWithShape="1">
            <a:blip r:embed="rId3">
              <a:alphaModFix/>
            </a:blip>
            <a:srcRect/>
            <a:stretch/>
          </p:blipFill>
          <p:spPr>
            <a:xfrm>
              <a:off x="3022869" y="264043"/>
              <a:ext cx="3354059" cy="1219658"/>
            </a:xfrm>
            <a:prstGeom prst="rect">
              <a:avLst/>
            </a:prstGeom>
            <a:noFill/>
            <a:ln>
              <a:noFill/>
            </a:ln>
          </p:spPr>
        </p:pic>
        <p:pic>
          <p:nvPicPr>
            <p:cNvPr id="813" name="Shape 813" descr="Screen Shot 2015-08-10 at 11.36.01 AM.png"/>
            <p:cNvPicPr preferRelativeResize="0"/>
            <p:nvPr/>
          </p:nvPicPr>
          <p:blipFill rotWithShape="1">
            <a:blip r:embed="rId4">
              <a:alphaModFix/>
            </a:blip>
            <a:srcRect/>
            <a:stretch/>
          </p:blipFill>
          <p:spPr>
            <a:xfrm>
              <a:off x="5656955" y="1814512"/>
              <a:ext cx="2311073" cy="1265587"/>
            </a:xfrm>
            <a:prstGeom prst="rect">
              <a:avLst/>
            </a:prstGeom>
            <a:noFill/>
            <a:ln>
              <a:noFill/>
            </a:ln>
          </p:spPr>
        </p:pic>
        <p:cxnSp>
          <p:nvCxnSpPr>
            <p:cNvPr id="814" name="Shape 814"/>
            <p:cNvCxnSpPr/>
            <p:nvPr/>
          </p:nvCxnSpPr>
          <p:spPr>
            <a:xfrm rot="10800000">
              <a:off x="4338384" y="975876"/>
              <a:ext cx="1318570" cy="1848652"/>
            </a:xfrm>
            <a:prstGeom prst="straightConnector1">
              <a:avLst/>
            </a:prstGeom>
            <a:noFill/>
            <a:ln w="63500" cap="rnd" cmpd="sng">
              <a:solidFill>
                <a:srgbClr val="FF00FF"/>
              </a:solidFill>
              <a:prstDash val="solid"/>
              <a:miter/>
              <a:headEnd type="stealth" w="med" len="med"/>
              <a:tailEnd type="none" w="med" len="med"/>
            </a:ln>
          </p:spPr>
        </p:cxnSp>
        <p:sp>
          <p:nvSpPr>
            <p:cNvPr id="815" name="Shape 815"/>
            <p:cNvSpPr txBox="1"/>
            <p:nvPr/>
          </p:nvSpPr>
          <p:spPr>
            <a:xfrm flipH="1">
              <a:off x="7271308" y="1335881"/>
              <a:ext cx="64176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Artist</a:t>
              </a:r>
            </a:p>
          </p:txBody>
        </p:sp>
        <p:sp>
          <p:nvSpPr>
            <p:cNvPr id="816" name="Shape 816"/>
            <p:cNvSpPr txBox="1"/>
            <p:nvPr/>
          </p:nvSpPr>
          <p:spPr>
            <a:xfrm flipH="1">
              <a:off x="6521763" y="300861"/>
              <a:ext cx="110556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Album</a:t>
              </a:r>
            </a:p>
          </p:txBody>
        </p:sp>
        <p:pic>
          <p:nvPicPr>
            <p:cNvPr id="817" name="Shape 817" descr="Screen Shot 2015-08-10 at 11.41.19 AM.png"/>
            <p:cNvPicPr preferRelativeResize="0"/>
            <p:nvPr/>
          </p:nvPicPr>
          <p:blipFill rotWithShape="1">
            <a:blip r:embed="rId5">
              <a:alphaModFix/>
            </a:blip>
            <a:srcRect/>
            <a:stretch/>
          </p:blipFill>
          <p:spPr>
            <a:xfrm>
              <a:off x="354439" y="1776783"/>
              <a:ext cx="2997627" cy="1303316"/>
            </a:xfrm>
            <a:prstGeom prst="rect">
              <a:avLst/>
            </a:prstGeom>
            <a:noFill/>
            <a:ln>
              <a:noFill/>
            </a:ln>
          </p:spPr>
        </p:pic>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5" name="Shape 825"/>
          <p:cNvSpPr txBox="1"/>
          <p:nvPr/>
        </p:nvSpPr>
        <p:spPr>
          <a:xfrm>
            <a:off x="792905" y="3816980"/>
            <a:ext cx="7722393" cy="7715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Album.title</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Album.artist_id</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Artist.id,Artist.name</a:t>
            </a:r>
            <a:r>
              <a:rPr lang="en" sz="2500" u="none" strike="noStrike" cap="none" dirty="0">
                <a:solidFill>
                  <a:schemeClr val="lt1"/>
                </a:solidFill>
                <a:latin typeface="Arial" charset="0"/>
                <a:ea typeface="Arial" charset="0"/>
                <a:cs typeface="Arial" charset="0"/>
                <a:sym typeface="Cabin"/>
              </a:rPr>
              <a:t> </a:t>
            </a:r>
          </a:p>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Album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join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Artist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FF00FF"/>
                </a:solidFill>
                <a:latin typeface="Arial" charset="0"/>
                <a:ea typeface="Arial" charset="0"/>
                <a:cs typeface="Arial" charset="0"/>
                <a:sym typeface="Cabin"/>
              </a:rPr>
              <a:t>Album.artist_id</a:t>
            </a:r>
            <a:r>
              <a:rPr lang="en" sz="2500" u="none" strike="noStrike" cap="none" dirty="0">
                <a:solidFill>
                  <a:srgbClr val="FF00FF"/>
                </a:solidFill>
                <a:latin typeface="Arial" charset="0"/>
                <a:ea typeface="Arial" charset="0"/>
                <a:cs typeface="Arial" charset="0"/>
                <a:sym typeface="Cabin"/>
              </a:rPr>
              <a:t> = </a:t>
            </a:r>
            <a:r>
              <a:rPr lang="en" sz="2500" u="none" strike="noStrike" cap="none" dirty="0" err="1">
                <a:solidFill>
                  <a:srgbClr val="FF00FF"/>
                </a:solidFill>
                <a:latin typeface="Arial" charset="0"/>
                <a:ea typeface="Arial" charset="0"/>
                <a:cs typeface="Arial" charset="0"/>
                <a:sym typeface="Cabin"/>
              </a:rPr>
              <a:t>Artist.id</a:t>
            </a:r>
            <a:endParaRPr lang="en" sz="2500" u="none" strike="noStrike" cap="none" dirty="0">
              <a:solidFill>
                <a:srgbClr val="FF00FF"/>
              </a:solidFill>
              <a:latin typeface="Arial" charset="0"/>
              <a:ea typeface="Arial" charset="0"/>
              <a:cs typeface="Arial" charset="0"/>
              <a:sym typeface="Cabin"/>
            </a:endParaRPr>
          </a:p>
        </p:txBody>
      </p:sp>
      <p:pic>
        <p:nvPicPr>
          <p:cNvPr id="822" name="Shape 822" descr="Screen Shot 2015-08-10 at 11.43.30 AM.png"/>
          <p:cNvPicPr preferRelativeResize="0"/>
          <p:nvPr/>
        </p:nvPicPr>
        <p:blipFill rotWithShape="1">
          <a:blip r:embed="rId3">
            <a:alphaModFix/>
          </a:blip>
          <a:srcRect/>
          <a:stretch/>
        </p:blipFill>
        <p:spPr>
          <a:xfrm>
            <a:off x="2373681" y="2390823"/>
            <a:ext cx="4560842" cy="1161608"/>
          </a:xfrm>
          <a:prstGeom prst="rect">
            <a:avLst/>
          </a:prstGeom>
          <a:noFill/>
          <a:ln>
            <a:noFill/>
          </a:ln>
        </p:spPr>
      </p:pic>
      <p:pic>
        <p:nvPicPr>
          <p:cNvPr id="823" name="Shape 823" descr="Screen Shot 2015-08-10 at 11.35.43 AM.png"/>
          <p:cNvPicPr preferRelativeResize="0"/>
          <p:nvPr/>
        </p:nvPicPr>
        <p:blipFill rotWithShape="1">
          <a:blip r:embed="rId4">
            <a:alphaModFix/>
          </a:blip>
          <a:srcRect/>
          <a:stretch/>
        </p:blipFill>
        <p:spPr>
          <a:xfrm>
            <a:off x="1657350" y="550009"/>
            <a:ext cx="3129885" cy="1138139"/>
          </a:xfrm>
          <a:prstGeom prst="rect">
            <a:avLst/>
          </a:prstGeom>
          <a:noFill/>
          <a:ln>
            <a:noFill/>
          </a:ln>
        </p:spPr>
      </p:pic>
      <p:pic>
        <p:nvPicPr>
          <p:cNvPr id="824" name="Shape 824" descr="Screen Shot 2015-08-10 at 11.36.01 AM.png"/>
          <p:cNvPicPr preferRelativeResize="0"/>
          <p:nvPr/>
        </p:nvPicPr>
        <p:blipFill rotWithShape="1">
          <a:blip r:embed="rId5">
            <a:alphaModFix/>
          </a:blip>
          <a:srcRect/>
          <a:stretch/>
        </p:blipFill>
        <p:spPr>
          <a:xfrm>
            <a:off x="5602399" y="550009"/>
            <a:ext cx="2065227" cy="1130957"/>
          </a:xfrm>
          <a:prstGeom prst="rect">
            <a:avLst/>
          </a:prstGeom>
          <a:noFill/>
          <a:ln>
            <a:noFill/>
          </a:ln>
        </p:spPr>
      </p:pic>
      <p:cxnSp>
        <p:nvCxnSpPr>
          <p:cNvPr id="826" name="Shape 826"/>
          <p:cNvCxnSpPr/>
          <p:nvPr/>
        </p:nvCxnSpPr>
        <p:spPr>
          <a:xfrm rot="10800000">
            <a:off x="4148658" y="3296782"/>
            <a:ext cx="625429" cy="0"/>
          </a:xfrm>
          <a:prstGeom prst="straightConnector1">
            <a:avLst/>
          </a:prstGeom>
          <a:noFill/>
          <a:ln w="38100" cap="rnd" cmpd="sng">
            <a:solidFill>
              <a:srgbClr val="FF00FF"/>
            </a:solidFill>
            <a:prstDash val="solid"/>
            <a:miter/>
            <a:headEnd type="stealth" w="med" len="med"/>
            <a:tailEnd type="none" w="med" len="med"/>
          </a:ln>
        </p:spPr>
      </p:cxnSp>
      <p:sp>
        <p:nvSpPr>
          <p:cNvPr id="827" name="Shape 827"/>
          <p:cNvSpPr/>
          <p:nvPr/>
        </p:nvSpPr>
        <p:spPr>
          <a:xfrm>
            <a:off x="3005475" y="1198633"/>
            <a:ext cx="2665858" cy="855430"/>
          </a:xfrm>
          <a:custGeom>
            <a:avLst/>
            <a:gdLst/>
            <a:ahLst/>
            <a:cxnLst/>
            <a:rect l="0" t="0" r="0" b="0"/>
            <a:pathLst>
              <a:path w="120000" h="120000" extrusionOk="0">
                <a:moveTo>
                  <a:pt x="0" y="35738"/>
                </a:moveTo>
                <a:lnTo>
                  <a:pt x="78327" y="120000"/>
                </a:lnTo>
                <a:lnTo>
                  <a:pt x="120000" y="0"/>
                </a:lnTo>
              </a:path>
            </a:pathLst>
          </a:custGeom>
          <a:noFill/>
          <a:ln w="63500" cap="flat" cmpd="sng">
            <a:solidFill>
              <a:srgbClr val="FF00FF"/>
            </a:solidFill>
            <a:prstDash val="solid"/>
            <a:miter/>
            <a:headEnd type="none" w="med" len="med"/>
            <a:tailEnd type="triangle" w="lg" len="lg"/>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p:nvPr/>
        </p:nvSpPr>
        <p:spPr>
          <a:xfrm>
            <a:off x="5033596" y="450606"/>
            <a:ext cx="3747720" cy="231897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FF66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Track.title</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Track.genre_id</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Genre.id</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Genre.name</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FF66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Track</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6600"/>
                </a:solidFill>
                <a:latin typeface="Arial" charset="0"/>
                <a:ea typeface="Arial" charset="0"/>
                <a:cs typeface="Arial" charset="0"/>
                <a:sym typeface="Cabin"/>
              </a:rPr>
              <a:t>JOIN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Genre   </a:t>
            </a:r>
          </a:p>
        </p:txBody>
      </p:sp>
      <p:grpSp>
        <p:nvGrpSpPr>
          <p:cNvPr id="833" name="Shape 833"/>
          <p:cNvGrpSpPr/>
          <p:nvPr/>
        </p:nvGrpSpPr>
        <p:grpSpPr>
          <a:xfrm>
            <a:off x="295275" y="522728"/>
            <a:ext cx="4229100" cy="4045925"/>
            <a:chOff x="590677" y="426914"/>
            <a:chExt cx="6990245" cy="6372469"/>
          </a:xfrm>
        </p:grpSpPr>
        <p:pic>
          <p:nvPicPr>
            <p:cNvPr id="834" name="Shape 834" descr="Screen Shot 2015-08-10 at 11.51.03 AM.png"/>
            <p:cNvPicPr preferRelativeResize="0"/>
            <p:nvPr/>
          </p:nvPicPr>
          <p:blipFill rotWithShape="1">
            <a:blip r:embed="rId3">
              <a:alphaModFix/>
            </a:blip>
            <a:srcRect l="810" r="278"/>
            <a:stretch/>
          </p:blipFill>
          <p:spPr>
            <a:xfrm>
              <a:off x="590677" y="426914"/>
              <a:ext cx="6990245" cy="4289404"/>
            </a:xfrm>
            <a:prstGeom prst="rect">
              <a:avLst/>
            </a:prstGeom>
            <a:noFill/>
            <a:ln>
              <a:noFill/>
            </a:ln>
          </p:spPr>
        </p:pic>
        <p:pic>
          <p:nvPicPr>
            <p:cNvPr id="835" name="Shape 835" descr="Screen Shot 2015-08-10 at 11.51.29 AM.png"/>
            <p:cNvPicPr preferRelativeResize="0"/>
            <p:nvPr/>
          </p:nvPicPr>
          <p:blipFill rotWithShape="1">
            <a:blip r:embed="rId4">
              <a:alphaModFix/>
            </a:blip>
            <a:srcRect/>
            <a:stretch/>
          </p:blipFill>
          <p:spPr>
            <a:xfrm>
              <a:off x="590677" y="4607546"/>
              <a:ext cx="6990245" cy="2191838"/>
            </a:xfrm>
            <a:prstGeom prst="rect">
              <a:avLst/>
            </a:prstGeom>
            <a:noFill/>
            <a:ln>
              <a:noFill/>
            </a:ln>
          </p:spPr>
        </p:pic>
      </p:grpSp>
      <p:sp>
        <p:nvSpPr>
          <p:cNvPr id="836" name="Shape 836"/>
          <p:cNvSpPr txBox="1"/>
          <p:nvPr/>
        </p:nvSpPr>
        <p:spPr>
          <a:xfrm>
            <a:off x="5358706" y="3246101"/>
            <a:ext cx="3097500" cy="10370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800" b="0" i="0" u="none" strike="noStrike" cap="none" dirty="0">
                <a:solidFill>
                  <a:schemeClr val="lt1"/>
                </a:solidFill>
                <a:latin typeface="Arial"/>
                <a:ea typeface="Arial"/>
                <a:cs typeface="Arial"/>
                <a:sym typeface="Arial"/>
              </a:rPr>
              <a:t>Η ένωση δύο πινάκων χωρίς τη χρήση του όρου </a:t>
            </a:r>
            <a:r>
              <a:rPr lang="en" sz="1800" b="0" i="0" u="none" strike="noStrike" cap="none" dirty="0">
                <a:solidFill>
                  <a:srgbClr val="FF6600"/>
                </a:solidFill>
                <a:latin typeface="Arial"/>
                <a:ea typeface="Arial"/>
                <a:cs typeface="Arial"/>
                <a:sym typeface="Arial"/>
              </a:rPr>
              <a:t>ON</a:t>
            </a:r>
            <a:r>
              <a:rPr lang="en" sz="1800" b="0" i="0" u="none" strike="noStrike" cap="none" dirty="0">
                <a:solidFill>
                  <a:schemeClr val="lt1"/>
                </a:solidFill>
                <a:latin typeface="Arial"/>
                <a:ea typeface="Arial"/>
                <a:cs typeface="Arial"/>
                <a:sym typeface="Arial"/>
              </a:rPr>
              <a:t> </a:t>
            </a:r>
            <a:r>
              <a:rPr lang="el-GR" sz="1800" b="0" i="0" u="none" strike="noStrike" cap="none" dirty="0">
                <a:solidFill>
                  <a:schemeClr val="lt1"/>
                </a:solidFill>
                <a:latin typeface="Arial"/>
                <a:ea typeface="Arial"/>
                <a:cs typeface="Arial"/>
                <a:sym typeface="Arial"/>
              </a:rPr>
              <a:t>μας επιστρέφει όλους τους δυνατούς συνδυασμούς των γραμμών τους</a:t>
            </a:r>
            <a:r>
              <a:rPr lang="en" sz="1800" b="0" i="0" u="none" strike="noStrike" cap="none" dirty="0">
                <a:solidFill>
                  <a:schemeClr val="lt1"/>
                </a:solidFill>
                <a:latin typeface="Arial"/>
                <a:ea typeface="Arial"/>
                <a:cs typeface="Arial"/>
                <a:sym typeface="Arial"/>
              </a:rPr>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p:nvPr/>
        </p:nvSpPr>
        <p:spPr>
          <a:xfrm>
            <a:off x="114271" y="3371850"/>
            <a:ext cx="883288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1800" u="none" strike="noStrike" cap="none" dirty="0">
                <a:solidFill>
                  <a:srgbClr val="FF7F00"/>
                </a:solidFill>
                <a:latin typeface="Arial" charset="0"/>
                <a:ea typeface="Arial" charset="0"/>
                <a:cs typeface="Arial" charset="0"/>
                <a:sym typeface="Cabin"/>
              </a:rPr>
              <a:t>select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Track.title</a:t>
            </a:r>
            <a:r>
              <a:rPr lang="en" sz="1800" u="none" strike="noStrike" cap="none" dirty="0">
                <a:solidFill>
                  <a:srgbClr val="00FF00"/>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Genre.name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from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Track</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join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Genre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on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FF00FF"/>
                </a:solidFill>
                <a:latin typeface="Arial" charset="0"/>
                <a:ea typeface="Arial" charset="0"/>
                <a:cs typeface="Arial" charset="0"/>
                <a:sym typeface="Cabin"/>
              </a:rPr>
              <a:t>Track.genre_id</a:t>
            </a:r>
            <a:r>
              <a:rPr lang="en" sz="1800" u="none" strike="noStrike" cap="none" dirty="0">
                <a:solidFill>
                  <a:srgbClr val="FF00FF"/>
                </a:solidFill>
                <a:latin typeface="Arial" charset="0"/>
                <a:ea typeface="Arial" charset="0"/>
                <a:cs typeface="Arial" charset="0"/>
                <a:sym typeface="Cabin"/>
              </a:rPr>
              <a:t> = </a:t>
            </a:r>
            <a:r>
              <a:rPr lang="en" sz="1800" u="none" strike="noStrike" cap="none" dirty="0" err="1">
                <a:solidFill>
                  <a:srgbClr val="FF00FF"/>
                </a:solidFill>
                <a:latin typeface="Arial" charset="0"/>
                <a:ea typeface="Arial" charset="0"/>
                <a:cs typeface="Arial" charset="0"/>
                <a:sym typeface="Cabin"/>
              </a:rPr>
              <a:t>Genre.id</a:t>
            </a:r>
            <a:endParaRPr lang="en" sz="1800" u="none" strike="noStrike" cap="none" dirty="0">
              <a:solidFill>
                <a:srgbClr val="FF00FF"/>
              </a:solidFill>
              <a:latin typeface="Arial" charset="0"/>
              <a:ea typeface="Arial" charset="0"/>
              <a:cs typeface="Arial" charset="0"/>
              <a:sym typeface="Cabin"/>
            </a:endParaRPr>
          </a:p>
        </p:txBody>
      </p:sp>
      <p:pic>
        <p:nvPicPr>
          <p:cNvPr id="847" name="Shape 847" descr="Screen Shot 2015-08-10 at 11.36.13 AM.png"/>
          <p:cNvPicPr preferRelativeResize="0"/>
          <p:nvPr/>
        </p:nvPicPr>
        <p:blipFill rotWithShape="1">
          <a:blip r:embed="rId3">
            <a:alphaModFix/>
          </a:blip>
          <a:srcRect/>
          <a:stretch/>
        </p:blipFill>
        <p:spPr>
          <a:xfrm>
            <a:off x="7409846" y="2227567"/>
            <a:ext cx="1514474" cy="850106"/>
          </a:xfrm>
          <a:prstGeom prst="rect">
            <a:avLst/>
          </a:prstGeom>
          <a:noFill/>
          <a:ln>
            <a:noFill/>
          </a:ln>
        </p:spPr>
      </p:pic>
      <p:pic>
        <p:nvPicPr>
          <p:cNvPr id="848" name="Shape 848" descr="Screen Shot 2015-08-10 at 11.31.34 AM.png"/>
          <p:cNvPicPr preferRelativeResize="0"/>
          <p:nvPr/>
        </p:nvPicPr>
        <p:blipFill rotWithShape="1">
          <a:blip r:embed="rId4">
            <a:alphaModFix/>
          </a:blip>
          <a:srcRect l="3906"/>
          <a:stretch/>
        </p:blipFill>
        <p:spPr>
          <a:xfrm>
            <a:off x="3519250" y="571314"/>
            <a:ext cx="5141652" cy="1357312"/>
          </a:xfrm>
          <a:prstGeom prst="rect">
            <a:avLst/>
          </a:prstGeom>
          <a:noFill/>
          <a:ln>
            <a:noFill/>
          </a:ln>
        </p:spPr>
      </p:pic>
      <p:cxnSp>
        <p:nvCxnSpPr>
          <p:cNvPr id="849" name="Shape 849"/>
          <p:cNvCxnSpPr/>
          <p:nvPr/>
        </p:nvCxnSpPr>
        <p:spPr>
          <a:xfrm rot="10800000">
            <a:off x="5985569" y="1830884"/>
            <a:ext cx="1424277" cy="1137984"/>
          </a:xfrm>
          <a:prstGeom prst="straightConnector1">
            <a:avLst/>
          </a:prstGeom>
          <a:noFill/>
          <a:ln w="63500" cap="rnd" cmpd="sng">
            <a:solidFill>
              <a:srgbClr val="FF00FF"/>
            </a:solidFill>
            <a:prstDash val="solid"/>
            <a:miter/>
            <a:headEnd type="stealth" w="med" len="med"/>
            <a:tailEnd type="none" w="med" len="med"/>
          </a:ln>
        </p:spPr>
      </p:cxnSp>
      <p:pic>
        <p:nvPicPr>
          <p:cNvPr id="850" name="Shape 850" descr="Screen Shot 2015-08-10 at 11.45.49 AM.png"/>
          <p:cNvPicPr preferRelativeResize="0"/>
          <p:nvPr/>
        </p:nvPicPr>
        <p:blipFill rotWithShape="1">
          <a:blip r:embed="rId5">
            <a:alphaModFix/>
          </a:blip>
          <a:srcRect/>
          <a:stretch/>
        </p:blipFill>
        <p:spPr>
          <a:xfrm>
            <a:off x="506655" y="718895"/>
            <a:ext cx="2449757" cy="2179144"/>
          </a:xfrm>
          <a:prstGeom prst="rect">
            <a:avLst/>
          </a:prstGeom>
          <a:noFill/>
          <a:ln>
            <a:noFill/>
          </a:ln>
        </p:spPr>
      </p:pic>
      <p:sp>
        <p:nvSpPr>
          <p:cNvPr id="10" name="Shape 807">
            <a:extLst>
              <a:ext uri="{FF2B5EF4-FFF2-40B4-BE49-F238E27FC236}">
                <a16:creationId xmlns:a16="http://schemas.microsoft.com/office/drawing/2014/main" id="{0364D4A6-7F82-487F-B6CE-00688C689C32}"/>
              </a:ext>
            </a:extLst>
          </p:cNvPr>
          <p:cNvSpPr txBox="1"/>
          <p:nvPr/>
        </p:nvSpPr>
        <p:spPr>
          <a:xfrm>
            <a:off x="1637566" y="3916508"/>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2000" u="none" strike="noStrike" cap="none" dirty="0">
                <a:solidFill>
                  <a:srgbClr val="00FF00"/>
                </a:solidFill>
                <a:latin typeface="Arial" charset="0"/>
                <a:ea typeface="Arial" charset="0"/>
                <a:cs typeface="Arial" charset="0"/>
                <a:sym typeface="Cabin"/>
              </a:rPr>
              <a:t>Τί θέλουμε να δούμε</a:t>
            </a:r>
            <a:endParaRPr lang="en" sz="2000" u="none" strike="noStrike" cap="none" dirty="0">
              <a:solidFill>
                <a:srgbClr val="00FF00"/>
              </a:solidFill>
              <a:latin typeface="Arial" charset="0"/>
              <a:ea typeface="Arial" charset="0"/>
              <a:cs typeface="Arial" charset="0"/>
              <a:sym typeface="Cabin"/>
            </a:endParaRPr>
          </a:p>
        </p:txBody>
      </p:sp>
      <p:sp>
        <p:nvSpPr>
          <p:cNvPr id="11" name="Shape 808">
            <a:extLst>
              <a:ext uri="{FF2B5EF4-FFF2-40B4-BE49-F238E27FC236}">
                <a16:creationId xmlns:a16="http://schemas.microsoft.com/office/drawing/2014/main" id="{D0FD1D68-394A-4999-A4FF-226C1BD6B3A4}"/>
              </a:ext>
            </a:extLst>
          </p:cNvPr>
          <p:cNvSpPr txBox="1"/>
          <p:nvPr/>
        </p:nvSpPr>
        <p:spPr>
          <a:xfrm>
            <a:off x="3827237" y="3893886"/>
            <a:ext cx="2680646"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2000" u="none" strike="noStrike" cap="none" dirty="0">
                <a:solidFill>
                  <a:srgbClr val="FFFF00"/>
                </a:solidFill>
                <a:latin typeface="Arial" charset="0"/>
                <a:ea typeface="Arial" charset="0"/>
                <a:cs typeface="Arial" charset="0"/>
                <a:sym typeface="Cabin"/>
              </a:rPr>
              <a:t>Οι πίνακες που περιέχουν τα δεδομένα</a:t>
            </a:r>
            <a:endParaRPr lang="en" sz="2000" u="none" strike="noStrike" cap="none" dirty="0">
              <a:solidFill>
                <a:srgbClr val="FFFF00"/>
              </a:solidFill>
              <a:latin typeface="Arial" charset="0"/>
              <a:ea typeface="Arial" charset="0"/>
              <a:cs typeface="Arial" charset="0"/>
              <a:sym typeface="Cabin"/>
            </a:endParaRPr>
          </a:p>
        </p:txBody>
      </p:sp>
      <p:sp>
        <p:nvSpPr>
          <p:cNvPr id="12" name="Shape 809">
            <a:extLst>
              <a:ext uri="{FF2B5EF4-FFF2-40B4-BE49-F238E27FC236}">
                <a16:creationId xmlns:a16="http://schemas.microsoft.com/office/drawing/2014/main" id="{0332CD2A-DD3E-486F-A562-444D2A738896}"/>
              </a:ext>
            </a:extLst>
          </p:cNvPr>
          <p:cNvSpPr txBox="1"/>
          <p:nvPr/>
        </p:nvSpPr>
        <p:spPr>
          <a:xfrm>
            <a:off x="6734942" y="3916508"/>
            <a:ext cx="1913758"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2000" u="none" strike="noStrike" cap="none" dirty="0">
                <a:solidFill>
                  <a:srgbClr val="FF00FF"/>
                </a:solidFill>
                <a:latin typeface="Arial" charset="0"/>
                <a:ea typeface="Arial" charset="0"/>
                <a:cs typeface="Arial" charset="0"/>
                <a:sym typeface="Cabin"/>
              </a:rPr>
              <a:t>Πώς συνδέονται οι πίνακες</a:t>
            </a:r>
            <a:endParaRPr lang="en" sz="20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6" name="Shape 856"/>
          <p:cNvSpPr txBox="1"/>
          <p:nvPr/>
        </p:nvSpPr>
        <p:spPr>
          <a:xfrm>
            <a:off x="892968" y="609600"/>
            <a:ext cx="7350919" cy="1915714"/>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2400" u="none" strike="noStrike" cap="none" dirty="0">
                <a:solidFill>
                  <a:srgbClr val="FF7F00"/>
                </a:solidFill>
                <a:latin typeface="Arial" charset="0"/>
                <a:ea typeface="Arial" charset="0"/>
                <a:cs typeface="Arial" charset="0"/>
                <a:sym typeface="Cabin"/>
              </a:rPr>
              <a:t>select</a:t>
            </a:r>
            <a:r>
              <a:rPr lang="en" sz="2400" u="none" strike="noStrike" cap="none" dirty="0">
                <a:solidFill>
                  <a:schemeClr val="lt1"/>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Track.title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Artist.name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Album.title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Genre.name</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7F00"/>
                </a:solidFill>
                <a:latin typeface="Arial" charset="0"/>
                <a:ea typeface="Arial" charset="0"/>
                <a:cs typeface="Arial" charset="0"/>
                <a:sym typeface="Cabin"/>
              </a:rPr>
              <a:t>from</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FF00"/>
                </a:solidFill>
                <a:latin typeface="Arial" charset="0"/>
                <a:ea typeface="Arial" charset="0"/>
                <a:cs typeface="Arial" charset="0"/>
                <a:sym typeface="Cabin"/>
              </a:rPr>
              <a:t>Track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Genre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Album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Artist</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7F00"/>
                </a:solidFill>
                <a:latin typeface="Arial" charset="0"/>
                <a:ea typeface="Arial" charset="0"/>
                <a:cs typeface="Arial" charset="0"/>
                <a:sym typeface="Cabin"/>
              </a:rPr>
              <a:t>on</a:t>
            </a:r>
            <a:r>
              <a:rPr lang="en" sz="2400" u="none" strike="noStrike" cap="none" dirty="0">
                <a:solidFill>
                  <a:schemeClr val="lt1"/>
                </a:solidFill>
                <a:latin typeface="Arial" charset="0"/>
                <a:ea typeface="Arial" charset="0"/>
                <a:cs typeface="Arial" charset="0"/>
                <a:sym typeface="Cabin"/>
              </a:rPr>
              <a:t> </a:t>
            </a:r>
            <a:r>
              <a:rPr lang="en" sz="2400" u="none" strike="noStrike" cap="none" dirty="0" err="1">
                <a:solidFill>
                  <a:srgbClr val="FF00FF"/>
                </a:solidFill>
                <a:latin typeface="Arial" charset="0"/>
                <a:ea typeface="Arial" charset="0"/>
                <a:cs typeface="Arial" charset="0"/>
                <a:sym typeface="Cabin"/>
              </a:rPr>
              <a:t>Track.genre_id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Genre.id</a:t>
            </a:r>
            <a:r>
              <a:rPr lang="en" sz="2400" u="none" strike="noStrike" cap="none" dirty="0">
                <a:solidFill>
                  <a:srgbClr val="FF00FF"/>
                </a:solidFill>
                <a:latin typeface="Arial" charset="0"/>
                <a:ea typeface="Arial" charset="0"/>
                <a:cs typeface="Arial" charset="0"/>
                <a:sym typeface="Cabin"/>
              </a:rPr>
              <a:t> and </a:t>
            </a:r>
            <a:r>
              <a:rPr lang="en" sz="2400" u="none" strike="noStrike" cap="none" dirty="0" err="1">
                <a:solidFill>
                  <a:srgbClr val="FF00FF"/>
                </a:solidFill>
                <a:latin typeface="Arial" charset="0"/>
                <a:ea typeface="Arial" charset="0"/>
                <a:cs typeface="Arial" charset="0"/>
                <a:sym typeface="Cabin"/>
              </a:rPr>
              <a:t>Track.album_id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Album.id</a:t>
            </a:r>
            <a:r>
              <a:rPr lang="en" sz="2400" u="none" strike="noStrike" cap="none" dirty="0">
                <a:solidFill>
                  <a:srgbClr val="FF00FF"/>
                </a:solidFill>
                <a:latin typeface="Arial" charset="0"/>
                <a:ea typeface="Arial" charset="0"/>
                <a:cs typeface="Arial" charset="0"/>
                <a:sym typeface="Cabin"/>
              </a:rPr>
              <a:t> and </a:t>
            </a:r>
            <a:r>
              <a:rPr lang="en" sz="2400" u="none" strike="noStrike" cap="none" dirty="0" err="1">
                <a:solidFill>
                  <a:srgbClr val="FF00FF"/>
                </a:solidFill>
                <a:latin typeface="Arial" charset="0"/>
                <a:ea typeface="Arial" charset="0"/>
                <a:cs typeface="Arial" charset="0"/>
                <a:sym typeface="Cabin"/>
              </a:rPr>
              <a:t>Album.artist_id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Artist.id</a:t>
            </a:r>
            <a:endParaRPr lang="en" sz="2400" u="none" strike="noStrike" cap="none" dirty="0">
              <a:solidFill>
                <a:srgbClr val="FF00FF"/>
              </a:solidFill>
              <a:latin typeface="Arial" charset="0"/>
              <a:ea typeface="Arial" charset="0"/>
              <a:cs typeface="Arial" charset="0"/>
              <a:sym typeface="Cabin"/>
            </a:endParaRPr>
          </a:p>
        </p:txBody>
      </p:sp>
      <p:pic>
        <p:nvPicPr>
          <p:cNvPr id="860" name="Shape 860" descr="Screen Shot 2015-08-10 at 11.46.34 AM.png"/>
          <p:cNvPicPr preferRelativeResize="0"/>
          <p:nvPr/>
        </p:nvPicPr>
        <p:blipFill rotWithShape="1">
          <a:blip r:embed="rId3">
            <a:alphaModFix/>
          </a:blip>
          <a:srcRect/>
          <a:stretch/>
        </p:blipFill>
        <p:spPr>
          <a:xfrm>
            <a:off x="2233337" y="2719386"/>
            <a:ext cx="4167463" cy="1795736"/>
          </a:xfrm>
          <a:prstGeom prst="rect">
            <a:avLst/>
          </a:prstGeom>
          <a:noFill/>
          <a:ln>
            <a:noFill/>
          </a:ln>
        </p:spPr>
      </p:pic>
      <p:sp>
        <p:nvSpPr>
          <p:cNvPr id="7" name="Shape 807">
            <a:extLst>
              <a:ext uri="{FF2B5EF4-FFF2-40B4-BE49-F238E27FC236}">
                <a16:creationId xmlns:a16="http://schemas.microsoft.com/office/drawing/2014/main" id="{307C2024-DF05-46EB-8020-04E3D450ACB2}"/>
              </a:ext>
            </a:extLst>
          </p:cNvPr>
          <p:cNvSpPr txBox="1"/>
          <p:nvPr/>
        </p:nvSpPr>
        <p:spPr>
          <a:xfrm>
            <a:off x="6895577" y="2480080"/>
            <a:ext cx="1913758"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1600" u="none" strike="noStrike" cap="none" dirty="0">
                <a:solidFill>
                  <a:srgbClr val="00FF00"/>
                </a:solidFill>
                <a:latin typeface="Arial" charset="0"/>
                <a:ea typeface="Arial" charset="0"/>
                <a:cs typeface="Arial" charset="0"/>
                <a:sym typeface="Cabin"/>
              </a:rPr>
              <a:t>Τί θέλουμε να δούμε</a:t>
            </a:r>
            <a:endParaRPr lang="en" sz="1600" u="none" strike="noStrike" cap="none" dirty="0">
              <a:solidFill>
                <a:srgbClr val="00FF00"/>
              </a:solidFill>
              <a:latin typeface="Arial" charset="0"/>
              <a:ea typeface="Arial" charset="0"/>
              <a:cs typeface="Arial" charset="0"/>
              <a:sym typeface="Cabin"/>
            </a:endParaRPr>
          </a:p>
        </p:txBody>
      </p:sp>
      <p:sp>
        <p:nvSpPr>
          <p:cNvPr id="8" name="Shape 808">
            <a:extLst>
              <a:ext uri="{FF2B5EF4-FFF2-40B4-BE49-F238E27FC236}">
                <a16:creationId xmlns:a16="http://schemas.microsoft.com/office/drawing/2014/main" id="{F57C2F75-DF83-4F25-8FF8-8B30529151E0}"/>
              </a:ext>
            </a:extLst>
          </p:cNvPr>
          <p:cNvSpPr txBox="1"/>
          <p:nvPr/>
        </p:nvSpPr>
        <p:spPr>
          <a:xfrm>
            <a:off x="6591300" y="3102915"/>
            <a:ext cx="2522312"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1600" u="none" strike="noStrike" cap="none" dirty="0">
                <a:solidFill>
                  <a:srgbClr val="FFFF00"/>
                </a:solidFill>
                <a:latin typeface="Arial" charset="0"/>
                <a:ea typeface="Arial" charset="0"/>
                <a:cs typeface="Arial" charset="0"/>
                <a:sym typeface="Cabin"/>
              </a:rPr>
              <a:t>Οι πίνακες που περιέχουν τα δεδομένα</a:t>
            </a:r>
            <a:endParaRPr lang="en" sz="1600" u="none" strike="noStrike" cap="none" dirty="0">
              <a:solidFill>
                <a:srgbClr val="FFFF00"/>
              </a:solidFill>
              <a:latin typeface="Arial" charset="0"/>
              <a:ea typeface="Arial" charset="0"/>
              <a:cs typeface="Arial" charset="0"/>
              <a:sym typeface="Cabin"/>
            </a:endParaRPr>
          </a:p>
        </p:txBody>
      </p:sp>
      <p:sp>
        <p:nvSpPr>
          <p:cNvPr id="9" name="Shape 809">
            <a:extLst>
              <a:ext uri="{FF2B5EF4-FFF2-40B4-BE49-F238E27FC236}">
                <a16:creationId xmlns:a16="http://schemas.microsoft.com/office/drawing/2014/main" id="{4307DAD9-5C04-4B0A-A8B3-F5DA46839E30}"/>
              </a:ext>
            </a:extLst>
          </p:cNvPr>
          <p:cNvSpPr txBox="1"/>
          <p:nvPr/>
        </p:nvSpPr>
        <p:spPr>
          <a:xfrm>
            <a:off x="6895577" y="3725787"/>
            <a:ext cx="1913758"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1600" u="none" strike="noStrike" cap="none" dirty="0">
                <a:solidFill>
                  <a:srgbClr val="FF00FF"/>
                </a:solidFill>
                <a:latin typeface="Arial" charset="0"/>
                <a:ea typeface="Arial" charset="0"/>
                <a:cs typeface="Arial" charset="0"/>
                <a:sym typeface="Cabin"/>
              </a:rPr>
              <a:t>Πώς συνδέονται οι πίνακες</a:t>
            </a:r>
            <a:endParaRPr lang="en" sz="16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Shape 865"/>
          <p:cNvPicPr preferRelativeResize="0"/>
          <p:nvPr/>
        </p:nvPicPr>
        <p:blipFill rotWithShape="1">
          <a:blip r:embed="rId3">
            <a:alphaModFix/>
          </a:blip>
          <a:srcRect/>
          <a:stretch/>
        </p:blipFill>
        <p:spPr>
          <a:xfrm>
            <a:off x="145256" y="514350"/>
            <a:ext cx="6908912" cy="4040064"/>
          </a:xfrm>
          <a:prstGeom prst="rect">
            <a:avLst/>
          </a:prstGeom>
          <a:noFill/>
          <a:ln>
            <a:noFill/>
          </a:ln>
        </p:spPr>
      </p:pic>
      <p:pic>
        <p:nvPicPr>
          <p:cNvPr id="866" name="Shape 866" descr="Screen Shot 2015-08-10 at 11.46.34 AM.png"/>
          <p:cNvPicPr preferRelativeResize="0"/>
          <p:nvPr/>
        </p:nvPicPr>
        <p:blipFill rotWithShape="1">
          <a:blip r:embed="rId4">
            <a:alphaModFix/>
          </a:blip>
          <a:srcRect/>
          <a:stretch/>
        </p:blipFill>
        <p:spPr>
          <a:xfrm>
            <a:off x="3867973" y="2062894"/>
            <a:ext cx="4986420" cy="21486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4" name="Group 3"/>
          <p:cNvGrpSpPr/>
          <p:nvPr/>
        </p:nvGrpSpPr>
        <p:grpSpPr>
          <a:xfrm>
            <a:off x="1453368" y="513346"/>
            <a:ext cx="6244063" cy="4115259"/>
            <a:chOff x="1164431" y="271462"/>
            <a:chExt cx="6972300" cy="4595216"/>
          </a:xfrm>
        </p:grpSpPr>
        <p:pic>
          <p:nvPicPr>
            <p:cNvPr id="240" name="Shape 240"/>
            <p:cNvPicPr preferRelativeResize="0"/>
            <p:nvPr/>
          </p:nvPicPr>
          <p:blipFill rotWithShape="1">
            <a:blip r:embed="rId3">
              <a:alphaModFix/>
            </a:blip>
            <a:srcRect/>
            <a:stretch/>
          </p:blipFill>
          <p:spPr>
            <a:xfrm>
              <a:off x="1164431" y="271462"/>
              <a:ext cx="6972300" cy="4595216"/>
            </a:xfrm>
            <a:prstGeom prst="rect">
              <a:avLst/>
            </a:prstGeom>
            <a:noFill/>
            <a:ln>
              <a:noFill/>
            </a:ln>
          </p:spPr>
        </p:pic>
        <p:sp>
          <p:nvSpPr>
            <p:cNvPr id="241" name="Shape 241"/>
            <p:cNvSpPr txBox="1"/>
            <p:nvPr/>
          </p:nvSpPr>
          <p:spPr>
            <a:xfrm>
              <a:off x="4507706" y="3678412"/>
              <a:ext cx="1875318" cy="60074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Tables / Relations</a:t>
              </a:r>
            </a:p>
          </p:txBody>
        </p:sp>
        <p:sp>
          <p:nvSpPr>
            <p:cNvPr id="242" name="Shape 242"/>
            <p:cNvSpPr txBox="1"/>
            <p:nvPr/>
          </p:nvSpPr>
          <p:spPr>
            <a:xfrm>
              <a:off x="2957424" y="2340098"/>
              <a:ext cx="3561637"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Columns / Attributes</a:t>
              </a:r>
            </a:p>
          </p:txBody>
        </p:sp>
        <p:sp>
          <p:nvSpPr>
            <p:cNvPr id="243" name="Shape 243"/>
            <p:cNvSpPr txBox="1"/>
            <p:nvPr/>
          </p:nvSpPr>
          <p:spPr>
            <a:xfrm>
              <a:off x="7005339" y="2832496"/>
              <a:ext cx="786711"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Rows /</a:t>
              </a:r>
            </a:p>
            <a:p>
              <a:pPr marL="0" marR="0" lvl="0" indent="0" algn="l"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Tuples</a:t>
              </a:r>
            </a:p>
          </p:txBody>
        </p:sp>
      </p:grpSp>
      <p:sp>
        <p:nvSpPr>
          <p:cNvPr id="2" name="TextBox 1">
            <a:extLst>
              <a:ext uri="{FF2B5EF4-FFF2-40B4-BE49-F238E27FC236}">
                <a16:creationId xmlns:a16="http://schemas.microsoft.com/office/drawing/2014/main" id="{489DE44D-14F6-46D0-B3E7-803AC90023C0}"/>
              </a:ext>
            </a:extLst>
          </p:cNvPr>
          <p:cNvSpPr txBox="1"/>
          <p:nvPr/>
        </p:nvSpPr>
        <p:spPr>
          <a:xfrm>
            <a:off x="3552825" y="2365919"/>
            <a:ext cx="2190750" cy="338554"/>
          </a:xfrm>
          <a:prstGeom prst="rect">
            <a:avLst/>
          </a:prstGeom>
          <a:solidFill>
            <a:schemeClr val="bg1"/>
          </a:solidFill>
          <a:ln>
            <a:solidFill>
              <a:schemeClr val="bg1"/>
            </a:solidFill>
          </a:ln>
        </p:spPr>
        <p:txBody>
          <a:bodyPr wrap="square" rtlCol="0">
            <a:spAutoFit/>
          </a:bodyPr>
          <a:lstStyle/>
          <a:p>
            <a:r>
              <a:rPr lang="el-GR" sz="1600" b="1" dirty="0">
                <a:solidFill>
                  <a:srgbClr val="1717DB"/>
                </a:solidFill>
              </a:rPr>
              <a:t>Στήλες / Ιδιότητες</a:t>
            </a:r>
          </a:p>
        </p:txBody>
      </p:sp>
      <p:sp>
        <p:nvSpPr>
          <p:cNvPr id="8" name="TextBox 7">
            <a:extLst>
              <a:ext uri="{FF2B5EF4-FFF2-40B4-BE49-F238E27FC236}">
                <a16:creationId xmlns:a16="http://schemas.microsoft.com/office/drawing/2014/main" id="{AB5730BF-0FBE-4A7F-AE89-8D842F5E739F}"/>
              </a:ext>
            </a:extLst>
          </p:cNvPr>
          <p:cNvSpPr txBox="1"/>
          <p:nvPr/>
        </p:nvSpPr>
        <p:spPr>
          <a:xfrm>
            <a:off x="6524625" y="2787002"/>
            <a:ext cx="1166007" cy="584775"/>
          </a:xfrm>
          <a:prstGeom prst="rect">
            <a:avLst/>
          </a:prstGeom>
          <a:solidFill>
            <a:schemeClr val="bg1"/>
          </a:solidFill>
          <a:ln>
            <a:solidFill>
              <a:schemeClr val="bg1"/>
            </a:solidFill>
          </a:ln>
        </p:spPr>
        <p:txBody>
          <a:bodyPr wrap="square" rtlCol="0">
            <a:spAutoFit/>
          </a:bodyPr>
          <a:lstStyle/>
          <a:p>
            <a:r>
              <a:rPr lang="el-GR" sz="1600" b="1" dirty="0">
                <a:solidFill>
                  <a:srgbClr val="1717DB"/>
                </a:solidFill>
              </a:rPr>
              <a:t>Γραμμές / Πλειάδες</a:t>
            </a:r>
          </a:p>
        </p:txBody>
      </p:sp>
      <p:sp>
        <p:nvSpPr>
          <p:cNvPr id="9" name="TextBox 8">
            <a:extLst>
              <a:ext uri="{FF2B5EF4-FFF2-40B4-BE49-F238E27FC236}">
                <a16:creationId xmlns:a16="http://schemas.microsoft.com/office/drawing/2014/main" id="{9B8A0120-38B9-4053-A5BA-0661831AFAB0}"/>
              </a:ext>
            </a:extLst>
          </p:cNvPr>
          <p:cNvSpPr txBox="1"/>
          <p:nvPr/>
        </p:nvSpPr>
        <p:spPr>
          <a:xfrm>
            <a:off x="4704166" y="3473340"/>
            <a:ext cx="1166007" cy="584775"/>
          </a:xfrm>
          <a:prstGeom prst="rect">
            <a:avLst/>
          </a:prstGeom>
          <a:solidFill>
            <a:schemeClr val="bg1"/>
          </a:solidFill>
          <a:ln>
            <a:solidFill>
              <a:schemeClr val="bg1"/>
            </a:solidFill>
          </a:ln>
        </p:spPr>
        <p:txBody>
          <a:bodyPr wrap="square" rtlCol="0">
            <a:spAutoFit/>
          </a:bodyPr>
          <a:lstStyle/>
          <a:p>
            <a:r>
              <a:rPr lang="el-GR" sz="1600" b="1" dirty="0">
                <a:solidFill>
                  <a:srgbClr val="1717DB"/>
                </a:solidFill>
              </a:rPr>
              <a:t>Πίνακες / Σχέσεις</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Shape 871"/>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4300" u="none" strike="noStrike" cap="none" dirty="0">
                <a:solidFill>
                  <a:srgbClr val="FFD966"/>
                </a:solidFill>
                <a:latin typeface="Arial" charset="0"/>
                <a:ea typeface="Arial" charset="0"/>
                <a:cs typeface="Arial" charset="0"/>
                <a:sym typeface="Cabin"/>
              </a:rPr>
              <a:t>Σχέσεις Πολλά προς Πολλά</a:t>
            </a:r>
            <a:endParaRPr lang="en" sz="4300" u="none" strike="noStrike" cap="none" dirty="0">
              <a:solidFill>
                <a:srgbClr val="FFD966"/>
              </a:solidFill>
              <a:latin typeface="Arial" charset="0"/>
              <a:ea typeface="Arial" charset="0"/>
              <a:cs typeface="Arial" charset="0"/>
              <a:sym typeface="Cabin"/>
            </a:endParaRPr>
          </a:p>
        </p:txBody>
      </p:sp>
      <p:sp>
        <p:nvSpPr>
          <p:cNvPr id="873" name="Shape 873"/>
          <p:cNvSpPr txBox="1"/>
          <p:nvPr/>
        </p:nvSpPr>
        <p:spPr>
          <a:xfrm>
            <a:off x="315174" y="4521993"/>
            <a:ext cx="85097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3"/>
              </a:rPr>
              <a:t>https://en.wikipedia.org/wiki/Many-to-many_(data_model)</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p:nvPr/>
        </p:nvSpPr>
        <p:spPr>
          <a:xfrm>
            <a:off x="5212807" y="512700"/>
            <a:ext cx="1527663" cy="1764505"/>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879" name="Shape 879"/>
          <p:cNvSpPr txBox="1"/>
          <p:nvPr/>
        </p:nvSpPr>
        <p:spPr>
          <a:xfrm>
            <a:off x="834925" y="1014412"/>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Album  </a:t>
            </a:r>
          </a:p>
        </p:txBody>
      </p:sp>
      <p:sp>
        <p:nvSpPr>
          <p:cNvPr id="880" name="Shape 880"/>
          <p:cNvSpPr txBox="1"/>
          <p:nvPr/>
        </p:nvSpPr>
        <p:spPr>
          <a:xfrm>
            <a:off x="621506" y="792956"/>
            <a:ext cx="1321593" cy="792956"/>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cxnSp>
        <p:nvCxnSpPr>
          <p:cNvPr id="881" name="Shape 881"/>
          <p:cNvCxnSpPr/>
          <p:nvPr/>
        </p:nvCxnSpPr>
        <p:spPr>
          <a:xfrm rot="10800000" flipH="1">
            <a:off x="2024359" y="1160359"/>
            <a:ext cx="3148875" cy="6750"/>
          </a:xfrm>
          <a:prstGeom prst="straightConnector1">
            <a:avLst/>
          </a:prstGeom>
          <a:noFill/>
          <a:ln w="88900" cap="rnd" cmpd="sng">
            <a:solidFill>
              <a:srgbClr val="FFFF00"/>
            </a:solidFill>
            <a:prstDash val="solid"/>
            <a:miter/>
            <a:headEnd type="stealth" w="med" len="med"/>
            <a:tailEnd type="none" w="med" len="med"/>
          </a:ln>
        </p:spPr>
      </p:cxnSp>
      <p:sp>
        <p:nvSpPr>
          <p:cNvPr id="882" name="Shape 882"/>
          <p:cNvSpPr txBox="1"/>
          <p:nvPr/>
        </p:nvSpPr>
        <p:spPr>
          <a:xfrm>
            <a:off x="3028048" y="592931"/>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000" u="none" strike="noStrike" cap="none" dirty="0">
                <a:solidFill>
                  <a:schemeClr val="lt1"/>
                </a:solidFill>
                <a:latin typeface="Arial" charset="0"/>
                <a:ea typeface="Arial" charset="0"/>
                <a:cs typeface="Arial" charset="0"/>
                <a:sym typeface="Cabin"/>
              </a:rPr>
              <a:t>ανήκει-στο</a:t>
            </a:r>
          </a:p>
        </p:txBody>
      </p:sp>
      <p:sp>
        <p:nvSpPr>
          <p:cNvPr id="883" name="Shape 883"/>
          <p:cNvSpPr txBox="1"/>
          <p:nvPr/>
        </p:nvSpPr>
        <p:spPr>
          <a:xfrm>
            <a:off x="3607593" y="259318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884" name="Shape 884"/>
          <p:cNvSpPr txBox="1"/>
          <p:nvPr/>
        </p:nvSpPr>
        <p:spPr>
          <a:xfrm>
            <a:off x="3607593" y="30432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885" name="Shape 885"/>
          <p:cNvSpPr txBox="1"/>
          <p:nvPr/>
        </p:nvSpPr>
        <p:spPr>
          <a:xfrm>
            <a:off x="3607593" y="347186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886" name="Shape 886"/>
          <p:cNvSpPr txBox="1"/>
          <p:nvPr/>
        </p:nvSpPr>
        <p:spPr>
          <a:xfrm>
            <a:off x="7236618" y="156924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887" name="Shape 887"/>
          <p:cNvSpPr txBox="1"/>
          <p:nvPr/>
        </p:nvSpPr>
        <p:spPr>
          <a:xfrm>
            <a:off x="7236618" y="1981200"/>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888" name="Shape 888"/>
          <p:cNvSpPr txBox="1"/>
          <p:nvPr/>
        </p:nvSpPr>
        <p:spPr>
          <a:xfrm>
            <a:off x="7236618" y="240982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889" name="Shape 889"/>
          <p:cNvSpPr txBox="1"/>
          <p:nvPr/>
        </p:nvSpPr>
        <p:spPr>
          <a:xfrm>
            <a:off x="7236618" y="28527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890" name="Shape 890"/>
          <p:cNvSpPr txBox="1"/>
          <p:nvPr/>
        </p:nvSpPr>
        <p:spPr>
          <a:xfrm>
            <a:off x="7236618" y="326707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891" name="Shape 891"/>
          <p:cNvSpPr txBox="1"/>
          <p:nvPr/>
        </p:nvSpPr>
        <p:spPr>
          <a:xfrm>
            <a:off x="7236618" y="370998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892" name="Shape 892"/>
          <p:cNvSpPr txBox="1"/>
          <p:nvPr/>
        </p:nvSpPr>
        <p:spPr>
          <a:xfrm>
            <a:off x="7236618" y="413861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893" name="Shape 893"/>
          <p:cNvCxnSpPr>
            <a:endCxn id="892" idx="1"/>
          </p:cNvCxnSpPr>
          <p:nvPr/>
        </p:nvCxnSpPr>
        <p:spPr>
          <a:xfrm>
            <a:off x="5054203" y="3172420"/>
            <a:ext cx="2182415" cy="1180505"/>
          </a:xfrm>
          <a:prstGeom prst="straightConnector1">
            <a:avLst/>
          </a:prstGeom>
          <a:noFill/>
          <a:ln w="88900" cap="rnd" cmpd="sng">
            <a:solidFill>
              <a:srgbClr val="FF00FF"/>
            </a:solidFill>
            <a:prstDash val="solid"/>
            <a:miter/>
            <a:headEnd type="stealth" w="med" len="med"/>
            <a:tailEnd type="none" w="med" len="med"/>
          </a:ln>
        </p:spPr>
      </p:cxnSp>
      <p:sp>
        <p:nvSpPr>
          <p:cNvPr id="894" name="Shape 894"/>
          <p:cNvSpPr txBox="1"/>
          <p:nvPr/>
        </p:nvSpPr>
        <p:spPr>
          <a:xfrm>
            <a:off x="762000" y="2293143"/>
            <a:ext cx="2040547"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2000" u="none" strike="noStrike" cap="none" dirty="0">
                <a:solidFill>
                  <a:srgbClr val="FFFF00"/>
                </a:solidFill>
                <a:latin typeface="Arial" charset="0"/>
                <a:ea typeface="Arial" charset="0"/>
                <a:cs typeface="Arial" charset="0"/>
                <a:sym typeface="Cabin"/>
              </a:rPr>
              <a:t>Πίνακας</a:t>
            </a:r>
            <a:endParaRPr lang="en" sz="2000" u="none" strike="noStrike" cap="none"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7F00"/>
              </a:buClr>
              <a:buSzPct val="25000"/>
              <a:buFont typeface="Cabin"/>
              <a:buNone/>
            </a:pPr>
            <a:r>
              <a:rPr lang="el-GR" sz="2000" u="none" strike="noStrike" cap="none" dirty="0">
                <a:solidFill>
                  <a:srgbClr val="FF7F00"/>
                </a:solidFill>
                <a:latin typeface="Arial" charset="0"/>
                <a:ea typeface="Arial" charset="0"/>
                <a:cs typeface="Arial" charset="0"/>
                <a:sym typeface="Cabin"/>
              </a:rPr>
              <a:t>Πρωτεύον κλειδί</a:t>
            </a:r>
            <a:endParaRPr lang="en" sz="2000" u="none" strike="noStrike" cap="none" dirty="0">
              <a:solidFill>
                <a:srgbClr val="FF7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00FF00"/>
              </a:buClr>
              <a:buSzPct val="25000"/>
              <a:buFont typeface="Cabin"/>
              <a:buNone/>
            </a:pPr>
            <a:r>
              <a:rPr lang="el-GR" sz="2000" u="none" strike="noStrike" cap="none" dirty="0">
                <a:solidFill>
                  <a:srgbClr val="00FF00"/>
                </a:solidFill>
                <a:latin typeface="Arial" charset="0"/>
                <a:ea typeface="Arial" charset="0"/>
                <a:cs typeface="Arial" charset="0"/>
                <a:sym typeface="Cabin"/>
              </a:rPr>
              <a:t>Λογικό κλειδί</a:t>
            </a:r>
            <a:endParaRPr lang="en" sz="2000" u="none" strike="noStrike" cap="none" dirty="0">
              <a:solidFill>
                <a:srgbClr val="00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00FF"/>
              </a:buClr>
              <a:buSzPct val="25000"/>
              <a:buFont typeface="Cabin"/>
              <a:buNone/>
            </a:pPr>
            <a:r>
              <a:rPr lang="el-GR" sz="2000" u="none" strike="noStrike" cap="none" dirty="0">
                <a:solidFill>
                  <a:srgbClr val="FF00FF"/>
                </a:solidFill>
                <a:latin typeface="Arial" charset="0"/>
                <a:ea typeface="Arial" charset="0"/>
                <a:cs typeface="Arial" charset="0"/>
                <a:sym typeface="Cabin"/>
              </a:rPr>
              <a:t>Ξένο κλειδί</a:t>
            </a:r>
            <a:endParaRPr lang="en" sz="2000" u="none" strike="noStrike" cap="none" dirty="0">
              <a:solidFill>
                <a:srgbClr val="FF00FF"/>
              </a:solidFill>
              <a:latin typeface="Arial" charset="0"/>
              <a:ea typeface="Arial" charset="0"/>
              <a:cs typeface="Arial" charset="0"/>
              <a:sym typeface="Cabin"/>
            </a:endParaRPr>
          </a:p>
        </p:txBody>
      </p:sp>
      <p:sp>
        <p:nvSpPr>
          <p:cNvPr id="895" name="Shape 895"/>
          <p:cNvSpPr txBox="1"/>
          <p:nvPr/>
        </p:nvSpPr>
        <p:spPr>
          <a:xfrm>
            <a:off x="5556051" y="657225"/>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Track  </a:t>
            </a:r>
          </a:p>
        </p:txBody>
      </p:sp>
      <p:sp>
        <p:nvSpPr>
          <p:cNvPr id="896" name="Shape 896"/>
          <p:cNvSpPr txBox="1"/>
          <p:nvPr/>
        </p:nvSpPr>
        <p:spPr>
          <a:xfrm>
            <a:off x="5659635" y="1600200"/>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Len  </a:t>
            </a:r>
          </a:p>
        </p:txBody>
      </p:sp>
      <p:sp>
        <p:nvSpPr>
          <p:cNvPr id="897" name="Shape 897"/>
          <p:cNvSpPr txBox="1"/>
          <p:nvPr/>
        </p:nvSpPr>
        <p:spPr>
          <a:xfrm>
            <a:off x="5556051" y="1300162"/>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Rating</a:t>
            </a:r>
          </a:p>
        </p:txBody>
      </p:sp>
      <p:sp>
        <p:nvSpPr>
          <p:cNvPr id="898" name="Shape 898"/>
          <p:cNvSpPr txBox="1"/>
          <p:nvPr/>
        </p:nvSpPr>
        <p:spPr>
          <a:xfrm>
            <a:off x="5586412" y="1864518"/>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Count</a:t>
            </a:r>
          </a:p>
        </p:txBody>
      </p:sp>
      <p:sp>
        <p:nvSpPr>
          <p:cNvPr id="899" name="Shape 899"/>
          <p:cNvSpPr txBox="1"/>
          <p:nvPr/>
        </p:nvSpPr>
        <p:spPr>
          <a:xfrm>
            <a:off x="5604271" y="957262"/>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  </a:t>
            </a:r>
          </a:p>
        </p:txBody>
      </p:sp>
      <p:sp>
        <p:nvSpPr>
          <p:cNvPr id="901" name="Shape 901"/>
          <p:cNvSpPr txBox="1"/>
          <p:nvPr/>
        </p:nvSpPr>
        <p:spPr>
          <a:xfrm>
            <a:off x="5212795" y="2891800"/>
            <a:ext cx="7313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Ένα</a:t>
            </a:r>
            <a:endParaRPr lang="en" sz="1600" b="0" i="0" u="none" strike="noStrike" cap="none" dirty="0">
              <a:solidFill>
                <a:schemeClr val="lt1"/>
              </a:solidFill>
              <a:latin typeface="Arial"/>
              <a:ea typeface="Arial"/>
              <a:cs typeface="Arial"/>
              <a:sym typeface="Arial"/>
            </a:endParaRPr>
          </a:p>
        </p:txBody>
      </p:sp>
      <p:sp>
        <p:nvSpPr>
          <p:cNvPr id="902"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/wiki/One-to-many_(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
        <p:nvSpPr>
          <p:cNvPr id="903" name="Shape 903"/>
          <p:cNvSpPr txBox="1"/>
          <p:nvPr/>
        </p:nvSpPr>
        <p:spPr>
          <a:xfrm>
            <a:off x="7236618" y="512700"/>
            <a:ext cx="1357312" cy="536685"/>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Ανασκόπηση:</a:t>
            </a:r>
          </a:p>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Ένα προς πολλά</a:t>
            </a:r>
            <a:endParaRPr lang="en" sz="1600" b="0" i="0" u="none" strike="noStrike" cap="none" dirty="0">
              <a:solidFill>
                <a:schemeClr val="lt1"/>
              </a:solidFill>
              <a:latin typeface="Arial"/>
              <a:ea typeface="Arial"/>
              <a:cs typeface="Arial"/>
              <a:sym typeface="Arial"/>
            </a:endParaRPr>
          </a:p>
        </p:txBody>
      </p:sp>
      <p:sp>
        <p:nvSpPr>
          <p:cNvPr id="904" name="Shape 904"/>
          <p:cNvSpPr txBox="1"/>
          <p:nvPr/>
        </p:nvSpPr>
        <p:spPr>
          <a:xfrm>
            <a:off x="4353510" y="1353575"/>
            <a:ext cx="777915"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Πολλά</a:t>
            </a:r>
            <a:endParaRPr lang="en" sz="1600" b="0" i="0" u="none" strike="noStrike" cap="none" dirty="0">
              <a:solidFill>
                <a:schemeClr val="lt1"/>
              </a:solidFill>
              <a:latin typeface="Arial"/>
              <a:ea typeface="Arial"/>
              <a:cs typeface="Arial"/>
              <a:sym typeface="Arial"/>
            </a:endParaRPr>
          </a:p>
        </p:txBody>
      </p:sp>
      <p:sp>
        <p:nvSpPr>
          <p:cNvPr id="905" name="Shape 905"/>
          <p:cNvSpPr txBox="1"/>
          <p:nvPr/>
        </p:nvSpPr>
        <p:spPr>
          <a:xfrm>
            <a:off x="2127996" y="1353575"/>
            <a:ext cx="6744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Ένα</a:t>
            </a:r>
            <a:endParaRPr lang="en" sz="1600" b="0" i="0" u="none" strike="noStrike" cap="none" dirty="0">
              <a:solidFill>
                <a:schemeClr val="lt1"/>
              </a:solidFill>
              <a:latin typeface="Arial"/>
              <a:ea typeface="Arial"/>
              <a:cs typeface="Arial"/>
              <a:sym typeface="Arial"/>
            </a:endParaRPr>
          </a:p>
        </p:txBody>
      </p:sp>
      <p:sp>
        <p:nvSpPr>
          <p:cNvPr id="30" name="Shape 904">
            <a:extLst>
              <a:ext uri="{FF2B5EF4-FFF2-40B4-BE49-F238E27FC236}">
                <a16:creationId xmlns:a16="http://schemas.microsoft.com/office/drawing/2014/main" id="{6E1CEE50-9C66-44F9-BDCF-22D992F76C02}"/>
              </a:ext>
            </a:extLst>
          </p:cNvPr>
          <p:cNvSpPr txBox="1"/>
          <p:nvPr/>
        </p:nvSpPr>
        <p:spPr>
          <a:xfrm>
            <a:off x="6458703" y="3562837"/>
            <a:ext cx="777915"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Πολλά</a:t>
            </a:r>
            <a:endParaRPr lang="en" sz="1600" b="0" i="0" u="none" strike="noStrike" cap="none" dirty="0">
              <a:solidFill>
                <a:schemeClr val="lt1"/>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pic>
        <p:nvPicPr>
          <p:cNvPr id="910" name="Shape 910" descr="Screen Shot 2015-08-10 at 11.36.13 AM.png"/>
          <p:cNvPicPr preferRelativeResize="0"/>
          <p:nvPr/>
        </p:nvPicPr>
        <p:blipFill rotWithShape="1">
          <a:blip r:embed="rId3">
            <a:alphaModFix/>
          </a:blip>
          <a:srcRect/>
          <a:stretch/>
        </p:blipFill>
        <p:spPr>
          <a:xfrm>
            <a:off x="1056703" y="1283268"/>
            <a:ext cx="1514474" cy="850106"/>
          </a:xfrm>
          <a:prstGeom prst="rect">
            <a:avLst/>
          </a:prstGeom>
          <a:noFill/>
          <a:ln>
            <a:noFill/>
          </a:ln>
        </p:spPr>
      </p:pic>
      <p:pic>
        <p:nvPicPr>
          <p:cNvPr id="911" name="Shape 911" descr="Screen Shot 2015-08-10 at 11.31.34 AM.png"/>
          <p:cNvPicPr preferRelativeResize="0"/>
          <p:nvPr/>
        </p:nvPicPr>
        <p:blipFill rotWithShape="1">
          <a:blip r:embed="rId4">
            <a:alphaModFix/>
          </a:blip>
          <a:srcRect l="3906"/>
          <a:stretch/>
        </p:blipFill>
        <p:spPr>
          <a:xfrm>
            <a:off x="1969204" y="2504352"/>
            <a:ext cx="5141652" cy="1357312"/>
          </a:xfrm>
          <a:prstGeom prst="rect">
            <a:avLst/>
          </a:prstGeom>
          <a:noFill/>
          <a:ln>
            <a:noFill/>
          </a:ln>
        </p:spPr>
      </p:pic>
      <p:cxnSp>
        <p:nvCxnSpPr>
          <p:cNvPr id="912" name="Shape 912"/>
          <p:cNvCxnSpPr/>
          <p:nvPr/>
        </p:nvCxnSpPr>
        <p:spPr>
          <a:xfrm rot="10800000">
            <a:off x="1292215" y="1774758"/>
            <a:ext cx="2826064" cy="1302616"/>
          </a:xfrm>
          <a:prstGeom prst="straightConnector1">
            <a:avLst/>
          </a:prstGeom>
          <a:noFill/>
          <a:ln w="63500" cap="rnd" cmpd="sng">
            <a:solidFill>
              <a:srgbClr val="FF00FF"/>
            </a:solidFill>
            <a:prstDash val="solid"/>
            <a:miter/>
            <a:headEnd type="none" w="med" len="med"/>
            <a:tailEnd type="stealth" w="med" len="med"/>
          </a:ln>
        </p:spPr>
      </p:cxnSp>
      <p:sp>
        <p:nvSpPr>
          <p:cNvPr id="913" name="Shape 913"/>
          <p:cNvSpPr txBox="1"/>
          <p:nvPr/>
        </p:nvSpPr>
        <p:spPr>
          <a:xfrm>
            <a:off x="3696576" y="2133025"/>
            <a:ext cx="7445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Πολλά</a:t>
            </a:r>
            <a:endParaRPr lang="en" sz="1600" b="0" i="0" u="none" strike="noStrike" cap="none" dirty="0">
              <a:solidFill>
                <a:schemeClr val="lt1"/>
              </a:solidFill>
              <a:latin typeface="Arial"/>
              <a:ea typeface="Arial"/>
              <a:cs typeface="Arial"/>
              <a:sym typeface="Arial"/>
            </a:endParaRPr>
          </a:p>
        </p:txBody>
      </p:sp>
      <p:sp>
        <p:nvSpPr>
          <p:cNvPr id="914" name="Shape 914"/>
          <p:cNvSpPr txBox="1"/>
          <p:nvPr/>
        </p:nvSpPr>
        <p:spPr>
          <a:xfrm>
            <a:off x="2814000" y="1630825"/>
            <a:ext cx="6738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Ένα</a:t>
            </a:r>
            <a:endParaRPr lang="en" sz="1600" b="0" i="0" u="none" strike="noStrike" cap="none" dirty="0">
              <a:solidFill>
                <a:schemeClr val="lt1"/>
              </a:solidFill>
              <a:latin typeface="Arial"/>
              <a:ea typeface="Arial"/>
              <a:cs typeface="Arial"/>
              <a:sym typeface="Arial"/>
            </a:endParaRPr>
          </a:p>
        </p:txBody>
      </p:sp>
      <p:sp>
        <p:nvSpPr>
          <p:cNvPr id="917" name="Shape 917"/>
          <p:cNvSpPr txBox="1"/>
          <p:nvPr/>
        </p:nvSpPr>
        <p:spPr>
          <a:xfrm>
            <a:off x="7028603" y="1631425"/>
            <a:ext cx="7818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Πολλά</a:t>
            </a:r>
            <a:endParaRPr lang="en" sz="1600" b="0" i="0" u="none" strike="noStrike" cap="none" dirty="0">
              <a:solidFill>
                <a:schemeClr val="lt1"/>
              </a:solidFill>
              <a:latin typeface="Arial"/>
              <a:ea typeface="Arial"/>
              <a:cs typeface="Arial"/>
              <a:sym typeface="Arial"/>
            </a:endParaRPr>
          </a:p>
        </p:txBody>
      </p:sp>
      <p:sp>
        <p:nvSpPr>
          <p:cNvPr id="918" name="Shape 918"/>
          <p:cNvSpPr txBox="1"/>
          <p:nvPr/>
        </p:nvSpPr>
        <p:spPr>
          <a:xfrm>
            <a:off x="5788825" y="1631425"/>
            <a:ext cx="597900" cy="294299"/>
          </a:xfrm>
          <a:prstGeom prst="rect">
            <a:avLst/>
          </a:prstGeom>
          <a:noFill/>
          <a:ln>
            <a:noFill/>
          </a:ln>
        </p:spPr>
        <p:txBody>
          <a:bodyPr lIns="51425" tIns="25700" rIns="51425" bIns="25700" anchor="t" anchorCtr="0">
            <a:noAutofit/>
          </a:bodyPr>
          <a:lstStyle/>
          <a:p>
            <a:pPr>
              <a:buClr>
                <a:schemeClr val="lt1"/>
              </a:buClr>
              <a:buSzPct val="25000"/>
            </a:pPr>
            <a:r>
              <a:rPr lang="el-GR" sz="1600" b="0" i="0" u="none" strike="noStrike" cap="none" dirty="0">
                <a:solidFill>
                  <a:schemeClr val="lt1"/>
                </a:solidFill>
                <a:latin typeface="Arial"/>
                <a:ea typeface="Arial"/>
                <a:cs typeface="Arial"/>
                <a:sym typeface="Arial"/>
              </a:rPr>
              <a:t>Ένα</a:t>
            </a:r>
            <a:endParaRPr lang="en" sz="1600" b="0" i="0" u="none" strike="noStrike" cap="none" dirty="0">
              <a:solidFill>
                <a:schemeClr val="lt1"/>
              </a:solidFill>
              <a:latin typeface="Arial"/>
              <a:ea typeface="Arial"/>
              <a:cs typeface="Arial"/>
              <a:sym typeface="Arial"/>
            </a:endParaRPr>
          </a:p>
        </p:txBody>
      </p:sp>
      <p:sp>
        <p:nvSpPr>
          <p:cNvPr id="11"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/wiki/One-to-many_(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grpSp>
        <p:nvGrpSpPr>
          <p:cNvPr id="3" name="Ομάδα 2">
            <a:extLst>
              <a:ext uri="{FF2B5EF4-FFF2-40B4-BE49-F238E27FC236}">
                <a16:creationId xmlns:a16="http://schemas.microsoft.com/office/drawing/2014/main" id="{0958C80E-1829-4056-BFE7-DBB0E242611A}"/>
              </a:ext>
            </a:extLst>
          </p:cNvPr>
          <p:cNvGrpSpPr/>
          <p:nvPr/>
        </p:nvGrpSpPr>
        <p:grpSpPr>
          <a:xfrm>
            <a:off x="4878741" y="708110"/>
            <a:ext cx="3571874" cy="792956"/>
            <a:chOff x="4878741" y="708110"/>
            <a:chExt cx="3571874" cy="792956"/>
          </a:xfrm>
        </p:grpSpPr>
        <p:pic>
          <p:nvPicPr>
            <p:cNvPr id="916" name="Shape 916" descr="500px-CPT-Databases-OnetoMany.svg.png"/>
            <p:cNvPicPr preferRelativeResize="0"/>
            <p:nvPr/>
          </p:nvPicPr>
          <p:blipFill rotWithShape="1">
            <a:blip r:embed="rId5">
              <a:alphaModFix/>
            </a:blip>
            <a:srcRect/>
            <a:stretch/>
          </p:blipFill>
          <p:spPr>
            <a:xfrm>
              <a:off x="4878741" y="708110"/>
              <a:ext cx="3571874" cy="792956"/>
            </a:xfrm>
            <a:prstGeom prst="rect">
              <a:avLst/>
            </a:prstGeom>
            <a:solidFill>
              <a:schemeClr val="lt1"/>
            </a:solidFill>
            <a:ln>
              <a:noFill/>
            </a:ln>
          </p:spPr>
        </p:pic>
        <p:sp>
          <p:nvSpPr>
            <p:cNvPr id="2" name="TextBox 1">
              <a:extLst>
                <a:ext uri="{FF2B5EF4-FFF2-40B4-BE49-F238E27FC236}">
                  <a16:creationId xmlns:a16="http://schemas.microsoft.com/office/drawing/2014/main" id="{2A2261E5-B9C0-43E1-8436-ACCA6D2A5AF1}"/>
                </a:ext>
              </a:extLst>
            </p:cNvPr>
            <p:cNvSpPr txBox="1"/>
            <p:nvPr/>
          </p:nvSpPr>
          <p:spPr>
            <a:xfrm>
              <a:off x="4962525" y="849122"/>
              <a:ext cx="952500" cy="523220"/>
            </a:xfrm>
            <a:prstGeom prst="rect">
              <a:avLst/>
            </a:prstGeom>
            <a:solidFill>
              <a:schemeClr val="bg1"/>
            </a:solidFill>
            <a:ln>
              <a:solidFill>
                <a:schemeClr val="bg1"/>
              </a:solidFill>
            </a:ln>
          </p:spPr>
          <p:txBody>
            <a:bodyPr wrap="square" rtlCol="0">
              <a:spAutoFit/>
            </a:bodyPr>
            <a:lstStyle/>
            <a:p>
              <a:r>
                <a:rPr lang="el-GR" dirty="0"/>
                <a:t>Βιολογική Μητέρα</a:t>
              </a:r>
            </a:p>
          </p:txBody>
        </p:sp>
        <p:sp>
          <p:nvSpPr>
            <p:cNvPr id="12" name="TextBox 11">
              <a:extLst>
                <a:ext uri="{FF2B5EF4-FFF2-40B4-BE49-F238E27FC236}">
                  <a16:creationId xmlns:a16="http://schemas.microsoft.com/office/drawing/2014/main" id="{3953CFB0-67C1-40C2-9C71-AE9CE7B69F16}"/>
                </a:ext>
              </a:extLst>
            </p:cNvPr>
            <p:cNvSpPr txBox="1"/>
            <p:nvPr/>
          </p:nvSpPr>
          <p:spPr>
            <a:xfrm>
              <a:off x="7419503" y="950699"/>
              <a:ext cx="952500" cy="307777"/>
            </a:xfrm>
            <a:prstGeom prst="rect">
              <a:avLst/>
            </a:prstGeom>
            <a:solidFill>
              <a:schemeClr val="bg1"/>
            </a:solidFill>
            <a:ln>
              <a:solidFill>
                <a:schemeClr val="bg1"/>
              </a:solidFill>
            </a:ln>
          </p:spPr>
          <p:txBody>
            <a:bodyPr wrap="square" rtlCol="0">
              <a:spAutoFit/>
            </a:bodyPr>
            <a:lstStyle/>
            <a:p>
              <a:pPr algn="ctr"/>
              <a:r>
                <a:rPr lang="el-GR" dirty="0"/>
                <a:t>Παιδί</a:t>
              </a:r>
            </a:p>
          </p:txBody>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Shape 92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Πολλά προς Πολλά</a:t>
            </a:r>
            <a:endParaRPr lang="en" sz="4300" u="none" strike="noStrike" cap="none" dirty="0">
              <a:solidFill>
                <a:srgbClr val="FFD966"/>
              </a:solidFill>
              <a:latin typeface="Arial" charset="0"/>
              <a:ea typeface="Arial" charset="0"/>
              <a:cs typeface="Arial" charset="0"/>
              <a:sym typeface="Cabin"/>
            </a:endParaRPr>
          </a:p>
        </p:txBody>
      </p:sp>
      <p:sp>
        <p:nvSpPr>
          <p:cNvPr id="924" name="Shape 924"/>
          <p:cNvSpPr txBox="1">
            <a:spLocks noGrp="1"/>
          </p:cNvSpPr>
          <p:nvPr>
            <p:ph type="body" idx="1"/>
          </p:nvPr>
        </p:nvSpPr>
        <p:spPr>
          <a:xfrm>
            <a:off x="650081" y="1464468"/>
            <a:ext cx="4074319" cy="3207599"/>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Μερικές φορές χρειάζεται να </a:t>
            </a:r>
            <a:r>
              <a:rPr lang="el-GR" sz="2000" u="none" strike="noStrike" cap="none" dirty="0" err="1">
                <a:solidFill>
                  <a:schemeClr val="lt1"/>
                </a:solidFill>
                <a:latin typeface="Arial" charset="0"/>
                <a:ea typeface="Arial" charset="0"/>
                <a:cs typeface="Arial" charset="0"/>
                <a:sym typeface="Cabin"/>
              </a:rPr>
              <a:t>μοντελοποιήσουμε</a:t>
            </a:r>
            <a:r>
              <a:rPr lang="el-GR" sz="2000" u="none" strike="noStrike" cap="none" dirty="0">
                <a:solidFill>
                  <a:schemeClr val="lt1"/>
                </a:solidFill>
                <a:latin typeface="Arial" charset="0"/>
                <a:ea typeface="Arial" charset="0"/>
                <a:cs typeface="Arial" charset="0"/>
                <a:sym typeface="Cabin"/>
              </a:rPr>
              <a:t> μια σχέση που είναι πάρα πολλά</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60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Πρέπει να προσθέσουμε έναν πίνακα «σύνδεσης» με δύο ξένα κλειδιά</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600"/>
              </a:spcBef>
              <a:spcAft>
                <a:spcPts val="60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Συνήθως δεν υπάρχει ξεχωριστό πρωτεύον κλειδί</a:t>
            </a:r>
            <a:endParaRPr lang="en" sz="2000" u="none" strike="noStrike" cap="none" dirty="0">
              <a:solidFill>
                <a:schemeClr val="lt1"/>
              </a:solidFill>
              <a:latin typeface="Arial" charset="0"/>
              <a:ea typeface="Arial" charset="0"/>
              <a:cs typeface="Arial" charset="0"/>
              <a:sym typeface="Cabin"/>
            </a:endParaRPr>
          </a:p>
        </p:txBody>
      </p:sp>
      <p:pic>
        <p:nvPicPr>
          <p:cNvPr id="925" name="Shape 925" descr="500px-CPT-Databases-ManytoMany.svg.png"/>
          <p:cNvPicPr preferRelativeResize="0"/>
          <p:nvPr/>
        </p:nvPicPr>
        <p:blipFill rotWithShape="1">
          <a:blip r:embed="rId3">
            <a:alphaModFix/>
          </a:blip>
          <a:srcRect/>
          <a:stretch/>
        </p:blipFill>
        <p:spPr>
          <a:xfrm>
            <a:off x="5246444" y="1590528"/>
            <a:ext cx="3571874" cy="792956"/>
          </a:xfrm>
          <a:prstGeom prst="rect">
            <a:avLst/>
          </a:prstGeom>
          <a:solidFill>
            <a:srgbClr val="FFFFFF"/>
          </a:solidFill>
          <a:ln>
            <a:noFill/>
          </a:ln>
        </p:spPr>
      </p:pic>
      <p:pic>
        <p:nvPicPr>
          <p:cNvPr id="926" name="Shape 926" descr="Databases-ManyToManyWJunction.jpg"/>
          <p:cNvPicPr preferRelativeResize="0"/>
          <p:nvPr/>
        </p:nvPicPr>
        <p:blipFill rotWithShape="1">
          <a:blip r:embed="rId4">
            <a:alphaModFix/>
          </a:blip>
          <a:srcRect/>
          <a:stretch/>
        </p:blipFill>
        <p:spPr>
          <a:xfrm>
            <a:off x="5067845" y="2660966"/>
            <a:ext cx="3922609" cy="1304565"/>
          </a:xfrm>
          <a:prstGeom prst="rect">
            <a:avLst/>
          </a:prstGeom>
          <a:noFill/>
          <a:ln>
            <a:noFill/>
          </a:ln>
        </p:spPr>
      </p:pic>
      <p:sp>
        <p:nvSpPr>
          <p:cNvPr id="927" name="Shape 927"/>
          <p:cNvSpPr txBox="1"/>
          <p:nvPr/>
        </p:nvSpPr>
        <p:spPr>
          <a:xfrm>
            <a:off x="304668" y="4511520"/>
            <a:ext cx="85097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5"/>
              </a:rPr>
              <a:t>https://</a:t>
            </a:r>
            <a:r>
              <a:rPr lang="en" sz="2000" u="sng" strike="noStrike" cap="none" dirty="0">
                <a:solidFill>
                  <a:srgbClr val="FFFF00"/>
                </a:solidFill>
                <a:latin typeface="Arial" charset="0"/>
                <a:ea typeface="Arial" charset="0"/>
                <a:cs typeface="Arial" charset="0"/>
                <a:sym typeface="Cabin"/>
                <a:hlinkClick r:id="rId5"/>
              </a:rPr>
              <a:t>en.wikipedia.org/wiki/Many-to-many_(data_model)</a:t>
            </a:r>
          </a:p>
        </p:txBody>
      </p:sp>
      <p:sp>
        <p:nvSpPr>
          <p:cNvPr id="2" name="TextBox 1">
            <a:extLst>
              <a:ext uri="{FF2B5EF4-FFF2-40B4-BE49-F238E27FC236}">
                <a16:creationId xmlns:a16="http://schemas.microsoft.com/office/drawing/2014/main" id="{066D4FCC-C18E-4C0B-95FA-0062924849F7}"/>
              </a:ext>
            </a:extLst>
          </p:cNvPr>
          <p:cNvSpPr txBox="1"/>
          <p:nvPr/>
        </p:nvSpPr>
        <p:spPr>
          <a:xfrm>
            <a:off x="5467350" y="1835775"/>
            <a:ext cx="681597" cy="307777"/>
          </a:xfrm>
          <a:prstGeom prst="rect">
            <a:avLst/>
          </a:prstGeom>
          <a:solidFill>
            <a:schemeClr val="bg1"/>
          </a:solidFill>
          <a:ln>
            <a:solidFill>
              <a:schemeClr val="bg1"/>
            </a:solidFill>
          </a:ln>
        </p:spPr>
        <p:txBody>
          <a:bodyPr wrap="none" rtlCol="0">
            <a:spAutoFit/>
          </a:bodyPr>
          <a:lstStyle/>
          <a:p>
            <a:r>
              <a:rPr lang="el-GR" dirty="0"/>
              <a:t>Βιβλία</a:t>
            </a:r>
          </a:p>
        </p:txBody>
      </p:sp>
      <p:sp>
        <p:nvSpPr>
          <p:cNvPr id="8" name="TextBox 7">
            <a:extLst>
              <a:ext uri="{FF2B5EF4-FFF2-40B4-BE49-F238E27FC236}">
                <a16:creationId xmlns:a16="http://schemas.microsoft.com/office/drawing/2014/main" id="{B7EE2B68-6E4D-4B5A-A8D1-E8F913967B9A}"/>
              </a:ext>
            </a:extLst>
          </p:cNvPr>
          <p:cNvSpPr txBox="1"/>
          <p:nvPr/>
        </p:nvSpPr>
        <p:spPr>
          <a:xfrm>
            <a:off x="7783747" y="1860485"/>
            <a:ext cx="972000" cy="276999"/>
          </a:xfrm>
          <a:prstGeom prst="rect">
            <a:avLst/>
          </a:prstGeom>
          <a:solidFill>
            <a:schemeClr val="bg1"/>
          </a:solidFill>
          <a:ln>
            <a:solidFill>
              <a:schemeClr val="bg1"/>
            </a:solidFill>
          </a:ln>
        </p:spPr>
        <p:txBody>
          <a:bodyPr wrap="square" rtlCol="0">
            <a:spAutoFit/>
          </a:bodyPr>
          <a:lstStyle/>
          <a:p>
            <a:r>
              <a:rPr lang="el-GR" sz="1200" dirty="0"/>
              <a:t>Συγγραφείς</a:t>
            </a:r>
          </a:p>
        </p:txBody>
      </p:sp>
      <p:sp>
        <p:nvSpPr>
          <p:cNvPr id="9" name="TextBox 8">
            <a:extLst>
              <a:ext uri="{FF2B5EF4-FFF2-40B4-BE49-F238E27FC236}">
                <a16:creationId xmlns:a16="http://schemas.microsoft.com/office/drawing/2014/main" id="{D188903F-AA92-45C3-8B86-040BE7031EE8}"/>
              </a:ext>
            </a:extLst>
          </p:cNvPr>
          <p:cNvSpPr txBox="1"/>
          <p:nvPr/>
        </p:nvSpPr>
        <p:spPr>
          <a:xfrm>
            <a:off x="5265494" y="3106149"/>
            <a:ext cx="609462" cy="276999"/>
          </a:xfrm>
          <a:prstGeom prst="rect">
            <a:avLst/>
          </a:prstGeom>
          <a:solidFill>
            <a:schemeClr val="bg1"/>
          </a:solidFill>
          <a:ln>
            <a:solidFill>
              <a:schemeClr val="bg1"/>
            </a:solidFill>
          </a:ln>
        </p:spPr>
        <p:txBody>
          <a:bodyPr wrap="none" rtlCol="0">
            <a:spAutoFit/>
          </a:bodyPr>
          <a:lstStyle/>
          <a:p>
            <a:r>
              <a:rPr lang="el-GR" sz="1200" dirty="0"/>
              <a:t>Βιβλία</a:t>
            </a:r>
          </a:p>
        </p:txBody>
      </p:sp>
      <p:sp>
        <p:nvSpPr>
          <p:cNvPr id="10" name="TextBox 9">
            <a:extLst>
              <a:ext uri="{FF2B5EF4-FFF2-40B4-BE49-F238E27FC236}">
                <a16:creationId xmlns:a16="http://schemas.microsoft.com/office/drawing/2014/main" id="{677BD2CF-9CDF-43D4-86AC-0984869A7E82}"/>
              </a:ext>
            </a:extLst>
          </p:cNvPr>
          <p:cNvSpPr txBox="1"/>
          <p:nvPr/>
        </p:nvSpPr>
        <p:spPr>
          <a:xfrm>
            <a:off x="6724418" y="3477258"/>
            <a:ext cx="609462" cy="276999"/>
          </a:xfrm>
          <a:prstGeom prst="rect">
            <a:avLst/>
          </a:prstGeom>
          <a:solidFill>
            <a:schemeClr val="bg1"/>
          </a:solidFill>
          <a:ln>
            <a:solidFill>
              <a:schemeClr val="bg1"/>
            </a:solidFill>
          </a:ln>
        </p:spPr>
        <p:txBody>
          <a:bodyPr wrap="none" rtlCol="0">
            <a:spAutoFit/>
          </a:bodyPr>
          <a:lstStyle/>
          <a:p>
            <a:r>
              <a:rPr lang="el-GR" sz="1200" dirty="0"/>
              <a:t>Βιβλία</a:t>
            </a:r>
          </a:p>
        </p:txBody>
      </p:sp>
      <p:sp>
        <p:nvSpPr>
          <p:cNvPr id="11" name="TextBox 10">
            <a:extLst>
              <a:ext uri="{FF2B5EF4-FFF2-40B4-BE49-F238E27FC236}">
                <a16:creationId xmlns:a16="http://schemas.microsoft.com/office/drawing/2014/main" id="{6ECE2879-E0EA-45F4-A2C3-DC76759BCD4C}"/>
              </a:ext>
            </a:extLst>
          </p:cNvPr>
          <p:cNvSpPr txBox="1"/>
          <p:nvPr/>
        </p:nvSpPr>
        <p:spPr>
          <a:xfrm>
            <a:off x="6638399" y="3124486"/>
            <a:ext cx="738000" cy="223138"/>
          </a:xfrm>
          <a:prstGeom prst="rect">
            <a:avLst/>
          </a:prstGeom>
          <a:solidFill>
            <a:schemeClr val="bg1"/>
          </a:solidFill>
          <a:ln>
            <a:solidFill>
              <a:schemeClr val="bg1"/>
            </a:solidFill>
          </a:ln>
        </p:spPr>
        <p:txBody>
          <a:bodyPr wrap="square" rtlCol="0">
            <a:spAutoFit/>
          </a:bodyPr>
          <a:lstStyle/>
          <a:p>
            <a:r>
              <a:rPr lang="el-GR" sz="850" dirty="0"/>
              <a:t>Συγγραφείς</a:t>
            </a:r>
          </a:p>
        </p:txBody>
      </p:sp>
      <p:sp>
        <p:nvSpPr>
          <p:cNvPr id="12" name="TextBox 11">
            <a:extLst>
              <a:ext uri="{FF2B5EF4-FFF2-40B4-BE49-F238E27FC236}">
                <a16:creationId xmlns:a16="http://schemas.microsoft.com/office/drawing/2014/main" id="{DEF0E895-D4B7-4617-B067-18D4C7094D3A}"/>
              </a:ext>
            </a:extLst>
          </p:cNvPr>
          <p:cNvSpPr txBox="1"/>
          <p:nvPr/>
        </p:nvSpPr>
        <p:spPr>
          <a:xfrm>
            <a:off x="8114479" y="3496308"/>
            <a:ext cx="738000" cy="223138"/>
          </a:xfrm>
          <a:prstGeom prst="rect">
            <a:avLst/>
          </a:prstGeom>
          <a:solidFill>
            <a:schemeClr val="bg1"/>
          </a:solidFill>
          <a:ln>
            <a:solidFill>
              <a:schemeClr val="bg1"/>
            </a:solidFill>
          </a:ln>
        </p:spPr>
        <p:txBody>
          <a:bodyPr wrap="square" rtlCol="0">
            <a:spAutoFit/>
          </a:bodyPr>
          <a:lstStyle/>
          <a:p>
            <a:r>
              <a:rPr lang="el-GR" sz="850" dirty="0"/>
              <a:t>Συγγραφείς</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p:nvPr/>
        </p:nvSpPr>
        <p:spPr>
          <a:xfrm>
            <a:off x="5976639" y="596415"/>
            <a:ext cx="1527663" cy="1157287"/>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933" name="Shape 933"/>
          <p:cNvSpPr txBox="1"/>
          <p:nvPr/>
        </p:nvSpPr>
        <p:spPr>
          <a:xfrm>
            <a:off x="1385337" y="596414"/>
            <a:ext cx="1321593" cy="1071562"/>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934" name="Shape 934"/>
          <p:cNvSpPr txBox="1"/>
          <p:nvPr/>
        </p:nvSpPr>
        <p:spPr>
          <a:xfrm>
            <a:off x="1598757" y="817870"/>
            <a:ext cx="890289" cy="63579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Course</a:t>
            </a:r>
          </a:p>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a:t>
            </a:r>
          </a:p>
        </p:txBody>
      </p:sp>
      <p:cxnSp>
        <p:nvCxnSpPr>
          <p:cNvPr id="935" name="Shape 935"/>
          <p:cNvCxnSpPr/>
          <p:nvPr/>
        </p:nvCxnSpPr>
        <p:spPr>
          <a:xfrm rot="10800000" flipH="1">
            <a:off x="2788191" y="963817"/>
            <a:ext cx="3148875" cy="6750"/>
          </a:xfrm>
          <a:prstGeom prst="straightConnector1">
            <a:avLst/>
          </a:prstGeom>
          <a:noFill/>
          <a:ln w="88900" cap="rnd" cmpd="sng">
            <a:solidFill>
              <a:srgbClr val="FFFF00"/>
            </a:solidFill>
            <a:prstDash val="solid"/>
            <a:miter/>
            <a:headEnd type="triangle" w="lg" len="lg"/>
            <a:tailEnd type="triangle" w="lg" len="lg"/>
          </a:ln>
        </p:spPr>
      </p:cxnSp>
      <p:sp>
        <p:nvSpPr>
          <p:cNvPr id="936" name="Shape 936"/>
          <p:cNvSpPr txBox="1"/>
          <p:nvPr/>
        </p:nvSpPr>
        <p:spPr>
          <a:xfrm>
            <a:off x="3566379" y="396389"/>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000" u="none" strike="noStrike" cap="none" dirty="0">
                <a:solidFill>
                  <a:schemeClr val="lt1"/>
                </a:solidFill>
                <a:latin typeface="Arial" charset="0"/>
                <a:ea typeface="Arial" charset="0"/>
                <a:cs typeface="Arial" charset="0"/>
                <a:sym typeface="Cabin"/>
              </a:rPr>
              <a:t>ανήκει-στο</a:t>
            </a:r>
          </a:p>
        </p:txBody>
      </p:sp>
      <p:sp>
        <p:nvSpPr>
          <p:cNvPr id="937" name="Shape 937"/>
          <p:cNvSpPr txBox="1"/>
          <p:nvPr/>
        </p:nvSpPr>
        <p:spPr>
          <a:xfrm>
            <a:off x="3855495" y="2262187"/>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Member</a:t>
            </a:r>
          </a:p>
        </p:txBody>
      </p:sp>
      <p:sp>
        <p:nvSpPr>
          <p:cNvPr id="938" name="Shape 938"/>
          <p:cNvSpPr txBox="1"/>
          <p:nvPr/>
        </p:nvSpPr>
        <p:spPr>
          <a:xfrm>
            <a:off x="3855495" y="2712243"/>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00FF"/>
                </a:solidFill>
                <a:latin typeface="Arial" charset="0"/>
                <a:ea typeface="Arial" charset="0"/>
                <a:cs typeface="Arial" charset="0"/>
                <a:sym typeface="Cabin"/>
              </a:rPr>
              <a:t>user_id</a:t>
            </a:r>
          </a:p>
        </p:txBody>
      </p:sp>
      <p:sp>
        <p:nvSpPr>
          <p:cNvPr id="939" name="Shape 939"/>
          <p:cNvSpPr txBox="1"/>
          <p:nvPr/>
        </p:nvSpPr>
        <p:spPr>
          <a:xfrm>
            <a:off x="3855495" y="3140868"/>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FF00FF"/>
                </a:solidFill>
                <a:latin typeface="Arial" charset="0"/>
                <a:ea typeface="Arial" charset="0"/>
                <a:cs typeface="Arial" charset="0"/>
                <a:sym typeface="Cabin"/>
              </a:rPr>
              <a:t>course_id</a:t>
            </a:r>
          </a:p>
        </p:txBody>
      </p:sp>
      <p:sp>
        <p:nvSpPr>
          <p:cNvPr id="940" name="Shape 940"/>
          <p:cNvSpPr txBox="1"/>
          <p:nvPr/>
        </p:nvSpPr>
        <p:spPr>
          <a:xfrm>
            <a:off x="7236618" y="202644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User</a:t>
            </a:r>
          </a:p>
        </p:txBody>
      </p:sp>
      <p:sp>
        <p:nvSpPr>
          <p:cNvPr id="941" name="Shape 941"/>
          <p:cNvSpPr txBox="1"/>
          <p:nvPr/>
        </p:nvSpPr>
        <p:spPr>
          <a:xfrm>
            <a:off x="7236618" y="2476500"/>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942" name="Shape 942"/>
          <p:cNvSpPr txBox="1"/>
          <p:nvPr/>
        </p:nvSpPr>
        <p:spPr>
          <a:xfrm>
            <a:off x="7236618" y="290512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943" name="Shape 943"/>
          <p:cNvSpPr txBox="1"/>
          <p:nvPr/>
        </p:nvSpPr>
        <p:spPr>
          <a:xfrm>
            <a:off x="7236618" y="33480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email</a:t>
            </a:r>
          </a:p>
        </p:txBody>
      </p:sp>
      <p:cxnSp>
        <p:nvCxnSpPr>
          <p:cNvPr id="944" name="Shape 944"/>
          <p:cNvCxnSpPr>
            <a:endCxn id="939" idx="1"/>
          </p:cNvCxnSpPr>
          <p:nvPr/>
        </p:nvCxnSpPr>
        <p:spPr>
          <a:xfrm>
            <a:off x="1995195" y="2875181"/>
            <a:ext cx="1860299" cy="480000"/>
          </a:xfrm>
          <a:prstGeom prst="straightConnector1">
            <a:avLst/>
          </a:prstGeom>
          <a:noFill/>
          <a:ln w="88900" cap="rnd" cmpd="sng">
            <a:solidFill>
              <a:srgbClr val="FF00FF"/>
            </a:solidFill>
            <a:prstDash val="solid"/>
            <a:miter/>
            <a:headEnd type="stealth" w="med" len="med"/>
            <a:tailEnd type="none" w="med" len="med"/>
          </a:ln>
        </p:spPr>
      </p:cxnSp>
      <p:sp>
        <p:nvSpPr>
          <p:cNvPr id="945" name="Shape 945"/>
          <p:cNvSpPr txBox="1"/>
          <p:nvPr/>
        </p:nvSpPr>
        <p:spPr>
          <a:xfrm>
            <a:off x="6384142" y="639272"/>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User</a:t>
            </a:r>
          </a:p>
        </p:txBody>
      </p:sp>
      <p:sp>
        <p:nvSpPr>
          <p:cNvPr id="946" name="Shape 946"/>
          <p:cNvSpPr txBox="1"/>
          <p:nvPr/>
        </p:nvSpPr>
        <p:spPr>
          <a:xfrm>
            <a:off x="6319883" y="1282210"/>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email</a:t>
            </a:r>
          </a:p>
        </p:txBody>
      </p:sp>
      <p:sp>
        <p:nvSpPr>
          <p:cNvPr id="947" name="Shape 947"/>
          <p:cNvSpPr txBox="1"/>
          <p:nvPr/>
        </p:nvSpPr>
        <p:spPr>
          <a:xfrm>
            <a:off x="6431023" y="939310"/>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name</a:t>
            </a:r>
          </a:p>
        </p:txBody>
      </p:sp>
      <p:sp>
        <p:nvSpPr>
          <p:cNvPr id="948" name="Shape 948"/>
          <p:cNvSpPr txBox="1"/>
          <p:nvPr/>
        </p:nvSpPr>
        <p:spPr>
          <a:xfrm>
            <a:off x="5378876" y="3067275"/>
            <a:ext cx="7169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Πολλά</a:t>
            </a:r>
            <a:endParaRPr lang="en" sz="1600" b="0" i="0" u="none" strike="noStrike" cap="none" dirty="0">
              <a:solidFill>
                <a:schemeClr val="lt1"/>
              </a:solidFill>
              <a:latin typeface="Arial"/>
              <a:ea typeface="Arial"/>
              <a:cs typeface="Arial"/>
              <a:sym typeface="Arial"/>
            </a:endParaRPr>
          </a:p>
        </p:txBody>
      </p:sp>
      <p:sp>
        <p:nvSpPr>
          <p:cNvPr id="949" name="Shape 949"/>
          <p:cNvSpPr txBox="1"/>
          <p:nvPr/>
        </p:nvSpPr>
        <p:spPr>
          <a:xfrm>
            <a:off x="6553726" y="2990850"/>
            <a:ext cx="5612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Ένα</a:t>
            </a:r>
            <a:endParaRPr lang="en" sz="1600" b="0" i="0" u="none" strike="noStrike" cap="none" dirty="0">
              <a:solidFill>
                <a:schemeClr val="lt1"/>
              </a:solidFill>
              <a:latin typeface="Arial"/>
              <a:ea typeface="Arial"/>
              <a:cs typeface="Arial"/>
              <a:sym typeface="Arial"/>
            </a:endParaRPr>
          </a:p>
        </p:txBody>
      </p:sp>
      <p:sp>
        <p:nvSpPr>
          <p:cNvPr id="951" name="Shape 951"/>
          <p:cNvSpPr txBox="1"/>
          <p:nvPr/>
        </p:nvSpPr>
        <p:spPr>
          <a:xfrm>
            <a:off x="5283749" y="1135050"/>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Πολλά</a:t>
            </a:r>
            <a:endParaRPr lang="en" sz="1600" b="0" i="0" u="none" strike="noStrike" cap="none" dirty="0">
              <a:solidFill>
                <a:schemeClr val="lt1"/>
              </a:solidFill>
              <a:latin typeface="Arial"/>
              <a:ea typeface="Arial"/>
              <a:cs typeface="Arial"/>
              <a:sym typeface="Arial"/>
            </a:endParaRPr>
          </a:p>
        </p:txBody>
      </p:sp>
      <p:sp>
        <p:nvSpPr>
          <p:cNvPr id="952" name="Shape 952"/>
          <p:cNvSpPr txBox="1"/>
          <p:nvPr/>
        </p:nvSpPr>
        <p:spPr>
          <a:xfrm>
            <a:off x="2830674" y="1164100"/>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Πολλά</a:t>
            </a:r>
            <a:endParaRPr lang="en" sz="1600" b="0" i="0" u="none" strike="noStrike" cap="none" dirty="0">
              <a:solidFill>
                <a:schemeClr val="lt1"/>
              </a:solidFill>
              <a:latin typeface="Arial"/>
              <a:ea typeface="Arial"/>
              <a:cs typeface="Arial"/>
              <a:sym typeface="Arial"/>
            </a:endParaRPr>
          </a:p>
        </p:txBody>
      </p:sp>
      <p:sp>
        <p:nvSpPr>
          <p:cNvPr id="953" name="Shape 953"/>
          <p:cNvSpPr txBox="1"/>
          <p:nvPr/>
        </p:nvSpPr>
        <p:spPr>
          <a:xfrm>
            <a:off x="637961" y="221092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Course</a:t>
            </a:r>
          </a:p>
        </p:txBody>
      </p:sp>
      <p:sp>
        <p:nvSpPr>
          <p:cNvPr id="954" name="Shape 954"/>
          <p:cNvSpPr txBox="1"/>
          <p:nvPr/>
        </p:nvSpPr>
        <p:spPr>
          <a:xfrm>
            <a:off x="637961" y="266097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955" name="Shape 955"/>
          <p:cNvSpPr txBox="1"/>
          <p:nvPr/>
        </p:nvSpPr>
        <p:spPr>
          <a:xfrm>
            <a:off x="637961" y="308960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cxnSp>
        <p:nvCxnSpPr>
          <p:cNvPr id="956" name="Shape 956"/>
          <p:cNvCxnSpPr>
            <a:stCxn id="941" idx="1"/>
            <a:endCxn id="938" idx="3"/>
          </p:cNvCxnSpPr>
          <p:nvPr/>
        </p:nvCxnSpPr>
        <p:spPr>
          <a:xfrm flipH="1">
            <a:off x="5212818" y="2690812"/>
            <a:ext cx="2023800" cy="235800"/>
          </a:xfrm>
          <a:prstGeom prst="straightConnector1">
            <a:avLst/>
          </a:prstGeom>
          <a:noFill/>
          <a:ln w="88900" cap="rnd" cmpd="sng">
            <a:solidFill>
              <a:srgbClr val="FF00FF"/>
            </a:solidFill>
            <a:prstDash val="solid"/>
            <a:miter/>
            <a:headEnd type="stealth" w="med" len="med"/>
            <a:tailEnd type="none" w="med" len="med"/>
          </a:ln>
        </p:spPr>
      </p:cxnSp>
      <p:sp>
        <p:nvSpPr>
          <p:cNvPr id="957" name="Shape 957"/>
          <p:cNvSpPr txBox="1"/>
          <p:nvPr/>
        </p:nvSpPr>
        <p:spPr>
          <a:xfrm>
            <a:off x="2094072" y="3159625"/>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Ένα</a:t>
            </a:r>
            <a:endParaRPr lang="en" sz="1600" b="0" i="0" u="none" strike="noStrike" cap="none" dirty="0">
              <a:solidFill>
                <a:schemeClr val="lt1"/>
              </a:solidFill>
              <a:latin typeface="Arial"/>
              <a:ea typeface="Arial"/>
              <a:cs typeface="Arial"/>
              <a:sym typeface="Arial"/>
            </a:endParaRPr>
          </a:p>
        </p:txBody>
      </p:sp>
      <p:sp>
        <p:nvSpPr>
          <p:cNvPr id="958" name="Shape 958"/>
          <p:cNvSpPr txBox="1"/>
          <p:nvPr/>
        </p:nvSpPr>
        <p:spPr>
          <a:xfrm>
            <a:off x="3129576" y="2654775"/>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l-GR" sz="1600" b="0" i="0" u="none" strike="noStrike" cap="none" dirty="0">
                <a:solidFill>
                  <a:schemeClr val="lt1"/>
                </a:solidFill>
                <a:latin typeface="Arial"/>
                <a:ea typeface="Arial"/>
                <a:cs typeface="Arial"/>
                <a:sym typeface="Arial"/>
              </a:rPr>
              <a:t>Πολλά</a:t>
            </a:r>
            <a:endParaRPr lang="en" sz="1600" b="0" i="0" u="none" strike="noStrike" cap="none" dirty="0">
              <a:solidFill>
                <a:schemeClr val="lt1"/>
              </a:solidFill>
              <a:latin typeface="Arial"/>
              <a:ea typeface="Arial"/>
              <a:cs typeface="Arial"/>
              <a:sym typeface="Arial"/>
            </a:endParaRPr>
          </a:p>
        </p:txBody>
      </p:sp>
      <p:sp>
        <p:nvSpPr>
          <p:cNvPr id="29"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a:t>
            </a:r>
            <a:r>
              <a:rPr lang="en-US" sz="1600" b="0" i="0" u="none" strike="noStrike" cap="none" dirty="0">
                <a:solidFill>
                  <a:srgbClr val="00FF00"/>
                </a:solidFill>
                <a:latin typeface="Arial"/>
                <a:ea typeface="Arial"/>
                <a:cs typeface="Arial"/>
                <a:sym typeface="Arial"/>
              </a:rPr>
              <a:t>Many</a:t>
            </a:r>
            <a:r>
              <a:rPr lang="en" sz="1600" b="0" i="0" u="none" strike="noStrike" cap="none" dirty="0">
                <a:solidFill>
                  <a:srgbClr val="00FF00"/>
                </a:solidFill>
                <a:latin typeface="Arial"/>
                <a:ea typeface="Arial"/>
                <a:cs typeface="Arial"/>
                <a:sym typeface="Arial"/>
              </a:rPr>
              <a:t>-to-many_(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4" name="Shape 964"/>
          <p:cNvSpPr/>
          <p:nvPr/>
        </p:nvSpPr>
        <p:spPr>
          <a:xfrm>
            <a:off x="345851" y="437989"/>
            <a:ext cx="8445724" cy="41723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CREATE TABLE </a:t>
            </a:r>
            <a:r>
              <a:rPr lang="en" sz="1600" i="0" u="none" strike="noStrike" cap="none" dirty="0">
                <a:solidFill>
                  <a:srgbClr val="FFFF00"/>
                </a:solidFill>
                <a:latin typeface="Courier"/>
                <a:ea typeface="Courier New"/>
                <a:cs typeface="Courier"/>
                <a:sym typeface="Courier New"/>
              </a:rPr>
              <a:t>User</a:t>
            </a:r>
            <a:r>
              <a:rPr lang="en" sz="16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    </a:t>
            </a:r>
            <a:r>
              <a:rPr lang="en" sz="1600" i="0" u="none" strike="noStrike" cap="none" dirty="0">
                <a:solidFill>
                  <a:srgbClr val="FF6600"/>
                </a:solidFill>
                <a:latin typeface="Courier"/>
                <a:ea typeface="Courier New"/>
                <a:cs typeface="Courier"/>
                <a:sym typeface="Courier New"/>
              </a:rPr>
              <a:t>id     INTEGER NOT NULL PRIMARY KEY AUTOINCREMENT UNIQUE</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   </a:t>
            </a:r>
            <a:r>
              <a:rPr lang="en" sz="1600" i="0" u="none" strike="noStrike" cap="none" dirty="0">
                <a:solidFill>
                  <a:srgbClr val="00FF00"/>
                </a:solidFill>
                <a:latin typeface="Courier"/>
                <a:ea typeface="Courier New"/>
                <a:cs typeface="Courier"/>
                <a:sym typeface="Courier New"/>
              </a:rPr>
              <a:t> name   TEXT UNIQUE</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    email  TEXT</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0000"/>
              </a:buClr>
              <a:buFont typeface="Arial"/>
              <a:buNone/>
            </a:pPr>
            <a:endParaRPr sz="1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CREATE TABLE </a:t>
            </a:r>
            <a:r>
              <a:rPr lang="en" sz="1600" i="0" u="none" strike="noStrike" cap="none" dirty="0">
                <a:solidFill>
                  <a:srgbClr val="FFFF00"/>
                </a:solidFill>
                <a:latin typeface="Courier"/>
                <a:ea typeface="Courier New"/>
                <a:cs typeface="Courier"/>
                <a:sym typeface="Courier New"/>
              </a:rPr>
              <a:t>Course</a:t>
            </a:r>
            <a:r>
              <a:rPr lang="en" sz="16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rgbClr val="FF6600"/>
              </a:buClr>
              <a:buSzPct val="25000"/>
              <a:buFont typeface="Courier New"/>
              <a:buNone/>
            </a:pPr>
            <a:r>
              <a:rPr lang="en" sz="1600" i="0" u="none" strike="noStrike" cap="none" dirty="0">
                <a:solidFill>
                  <a:srgbClr val="FF6600"/>
                </a:solidFill>
                <a:latin typeface="Courier"/>
                <a:ea typeface="Courier New"/>
                <a:cs typeface="Courier"/>
                <a:sym typeface="Courier New"/>
              </a:rPr>
              <a:t>    id     INTEGER NOT NULL PRIMARY KEY AUTOINCREMENT UNIQUE</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 sz="1600" i="0" u="none" strike="noStrike" cap="none" dirty="0">
                <a:solidFill>
                  <a:srgbClr val="00FF00"/>
                </a:solidFill>
                <a:latin typeface="Courier"/>
                <a:ea typeface="Courier New"/>
                <a:cs typeface="Courier"/>
                <a:sym typeface="Courier New"/>
              </a:rPr>
              <a:t>    title  TEXT UNIQUE</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0000"/>
              </a:buClr>
              <a:buFont typeface="Arial"/>
              <a:buNone/>
            </a:pPr>
            <a:endParaRPr sz="1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CREATE TABLE </a:t>
            </a:r>
            <a:r>
              <a:rPr lang="en" sz="1600" i="0" u="none" strike="noStrike" cap="none" dirty="0">
                <a:solidFill>
                  <a:srgbClr val="FFFF00"/>
                </a:solidFill>
                <a:latin typeface="Courier"/>
                <a:ea typeface="Courier New"/>
                <a:cs typeface="Courier"/>
                <a:sym typeface="Courier New"/>
              </a:rPr>
              <a:t>Member </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FF00FF"/>
              </a:buClr>
              <a:buSzPct val="25000"/>
              <a:buFont typeface="Courier New"/>
              <a:buNone/>
            </a:pPr>
            <a:r>
              <a:rPr lang="en" sz="1600" i="0" u="none" strike="noStrike" cap="none" dirty="0">
                <a:solidFill>
                  <a:srgbClr val="FF00FF"/>
                </a:solidFill>
                <a:latin typeface="Courier"/>
                <a:ea typeface="Courier New"/>
                <a:cs typeface="Courier"/>
                <a:sym typeface="Courier New"/>
              </a:rPr>
              <a:t>    </a:t>
            </a:r>
            <a:r>
              <a:rPr lang="en" sz="1600" i="0" u="none" strike="noStrike" cap="none" dirty="0" err="1">
                <a:solidFill>
                  <a:srgbClr val="FF00FF"/>
                </a:solidFill>
                <a:latin typeface="Courier"/>
                <a:ea typeface="Courier New"/>
                <a:cs typeface="Courier"/>
                <a:sym typeface="Courier New"/>
              </a:rPr>
              <a:t>user_id</a:t>
            </a:r>
            <a:r>
              <a:rPr lang="en" sz="1600" i="0" u="none" strike="noStrike" cap="none" dirty="0">
                <a:solidFill>
                  <a:srgbClr val="FF00FF"/>
                </a:solidFill>
                <a:latin typeface="Courier"/>
                <a:ea typeface="Courier New"/>
                <a:cs typeface="Courier"/>
                <a:sym typeface="Courier New"/>
              </a:rPr>
              <a:t>     INTEGER,</a:t>
            </a:r>
          </a:p>
          <a:p>
            <a:pPr marL="0" marR="0" lvl="0" indent="0" algn="l" rtl="0">
              <a:lnSpc>
                <a:spcPct val="100000"/>
              </a:lnSpc>
              <a:spcBef>
                <a:spcPts val="0"/>
              </a:spcBef>
              <a:spcAft>
                <a:spcPts val="0"/>
              </a:spcAft>
              <a:buClr>
                <a:srgbClr val="FF00FF"/>
              </a:buClr>
              <a:buSzPct val="25000"/>
              <a:buFont typeface="Courier New"/>
              <a:buNone/>
            </a:pPr>
            <a:r>
              <a:rPr lang="en" sz="1600" i="0" u="none" strike="noStrike" cap="none" dirty="0">
                <a:solidFill>
                  <a:srgbClr val="FF00FF"/>
                </a:solidFill>
                <a:latin typeface="Courier"/>
                <a:ea typeface="Courier New"/>
                <a:cs typeface="Courier"/>
                <a:sym typeface="Courier New"/>
              </a:rPr>
              <a:t>    </a:t>
            </a:r>
            <a:r>
              <a:rPr lang="en" sz="1600" i="0" u="none" strike="noStrike" cap="none" dirty="0" err="1">
                <a:solidFill>
                  <a:srgbClr val="FF00FF"/>
                </a:solidFill>
                <a:latin typeface="Courier"/>
                <a:ea typeface="Courier New"/>
                <a:cs typeface="Courier"/>
                <a:sym typeface="Courier New"/>
              </a:rPr>
              <a:t>course_id</a:t>
            </a:r>
            <a:r>
              <a:rPr lang="en" sz="1600" i="0" u="none" strike="noStrike" cap="none" dirty="0">
                <a:solidFill>
                  <a:srgbClr val="FF00FF"/>
                </a:solidFill>
                <a:latin typeface="Courier"/>
                <a:ea typeface="Courier New"/>
                <a:cs typeface="Courier"/>
                <a:sym typeface="Courier New"/>
              </a:rPr>
              <a:t>   INTEGER,</a:t>
            </a:r>
          </a:p>
          <a:p>
            <a:pPr marL="0" marR="0" lvl="0" indent="0" algn="l" rtl="0">
              <a:lnSpc>
                <a:spcPct val="100000"/>
              </a:lnSpc>
              <a:spcBef>
                <a:spcPts val="0"/>
              </a:spcBef>
              <a:spcAft>
                <a:spcPts val="0"/>
              </a:spcAft>
              <a:buClr>
                <a:srgbClr val="FFFFFF"/>
              </a:buClr>
              <a:buSzPct val="25000"/>
              <a:buFont typeface="Courier New"/>
              <a:buNone/>
            </a:pPr>
            <a:r>
              <a:rPr lang="en" sz="1600" i="0" u="none" strike="noStrike" cap="none" dirty="0">
                <a:solidFill>
                  <a:srgbClr val="FFFFFF"/>
                </a:solidFill>
                <a:latin typeface="Courier"/>
                <a:ea typeface="Courier New"/>
                <a:cs typeface="Courier"/>
                <a:sym typeface="Courier New"/>
              </a:rPr>
              <a:t>	role        INTEGER,</a:t>
            </a:r>
          </a:p>
          <a:p>
            <a:pPr marL="0" marR="0" lvl="0" indent="0" algn="l" rtl="0">
              <a:lnSpc>
                <a:spcPct val="100000"/>
              </a:lnSpc>
              <a:spcBef>
                <a:spcPts val="0"/>
              </a:spcBef>
              <a:spcAft>
                <a:spcPts val="0"/>
              </a:spcAft>
              <a:buClr>
                <a:srgbClr val="00FFFF"/>
              </a:buClr>
              <a:buSzPct val="25000"/>
              <a:buFont typeface="Courier New"/>
              <a:buNone/>
            </a:pPr>
            <a:r>
              <a:rPr lang="en" sz="1600" i="0" u="none" strike="noStrike" cap="none" dirty="0">
                <a:solidFill>
                  <a:srgbClr val="00FFFF"/>
                </a:solidFill>
                <a:latin typeface="Courier"/>
                <a:ea typeface="Courier New"/>
                <a:cs typeface="Courier"/>
                <a:sym typeface="Courier New"/>
              </a:rPr>
              <a:t>    PRIMARY KEY (</a:t>
            </a:r>
            <a:r>
              <a:rPr lang="en" sz="1600" i="0" u="none" strike="noStrike" cap="none" dirty="0" err="1">
                <a:solidFill>
                  <a:srgbClr val="00FFFF"/>
                </a:solidFill>
                <a:latin typeface="Courier"/>
                <a:ea typeface="Courier New"/>
                <a:cs typeface="Courier"/>
                <a:sym typeface="Courier New"/>
              </a:rPr>
              <a:t>user_id</a:t>
            </a:r>
            <a:r>
              <a:rPr lang="en" sz="1600" i="0" u="none" strike="noStrike" cap="none" dirty="0">
                <a:solidFill>
                  <a:srgbClr val="00FFFF"/>
                </a:solidFill>
                <a:latin typeface="Courier"/>
                <a:ea typeface="Courier New"/>
                <a:cs typeface="Courier"/>
                <a:sym typeface="Courier New"/>
              </a:rPr>
              <a:t>, </a:t>
            </a:r>
            <a:r>
              <a:rPr lang="en" sz="1600" i="0" u="none" strike="noStrike" cap="none" dirty="0" err="1">
                <a:solidFill>
                  <a:srgbClr val="00FFFF"/>
                </a:solidFill>
                <a:latin typeface="Courier"/>
                <a:ea typeface="Courier New"/>
                <a:cs typeface="Courier"/>
                <a:sym typeface="Courier New"/>
              </a:rPr>
              <a:t>course_id</a:t>
            </a:r>
            <a:r>
              <a:rPr lang="en" sz="1600" i="0" u="none" strike="noStrike" cap="none" dirty="0">
                <a:solidFill>
                  <a:srgbClr val="00FFFF"/>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New"/>
                <a:ea typeface="Courier New"/>
                <a:cs typeface="Courier New"/>
                <a:sym typeface="Courier New"/>
              </a:rPr>
              <a:t>)</a:t>
            </a:r>
          </a:p>
        </p:txBody>
      </p:sp>
      <p:sp>
        <p:nvSpPr>
          <p:cNvPr id="963" name="Shape 963"/>
          <p:cNvSpPr txBox="1">
            <a:spLocks noGrp="1"/>
          </p:cNvSpPr>
          <p:nvPr>
            <p:ph type="title"/>
          </p:nvPr>
        </p:nvSpPr>
        <p:spPr>
          <a:xfrm>
            <a:off x="6524569" y="2952589"/>
            <a:ext cx="2105081"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2000" u="none" strike="noStrike" cap="none" dirty="0">
                <a:solidFill>
                  <a:srgbClr val="FFD966"/>
                </a:solidFill>
                <a:latin typeface="Arial" charset="0"/>
                <a:ea typeface="Arial" charset="0"/>
                <a:cs typeface="Arial" charset="0"/>
                <a:sym typeface="Cabin"/>
              </a:rPr>
              <a:t>Ξεκίνημα με μια Νέα Βάση Δεδομένων</a:t>
            </a:r>
            <a:endParaRPr lang="en" sz="20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pic>
        <p:nvPicPr>
          <p:cNvPr id="969" name="Shape 969" descr="Untitled.png"/>
          <p:cNvPicPr preferRelativeResize="0"/>
          <p:nvPr/>
        </p:nvPicPr>
        <p:blipFill rotWithShape="1">
          <a:blip r:embed="rId3">
            <a:alphaModFix/>
          </a:blip>
          <a:srcRect/>
          <a:stretch/>
        </p:blipFill>
        <p:spPr>
          <a:xfrm>
            <a:off x="1537729" y="323849"/>
            <a:ext cx="6472796" cy="4466869"/>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Shape 97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3000" u="none" strike="noStrike" cap="none" dirty="0">
                <a:solidFill>
                  <a:srgbClr val="FFD966"/>
                </a:solidFill>
                <a:latin typeface="Arial" charset="0"/>
                <a:ea typeface="Arial" charset="0"/>
                <a:cs typeface="Arial" charset="0"/>
                <a:sym typeface="Cabin"/>
              </a:rPr>
              <a:t>Εισαγωγή Χρηστών και Μαθημάτων</a:t>
            </a:r>
            <a:endParaRPr lang="en" sz="3000" u="none" strike="noStrike" cap="none" dirty="0">
              <a:solidFill>
                <a:srgbClr val="FFD966"/>
              </a:solidFill>
              <a:latin typeface="Arial" charset="0"/>
              <a:ea typeface="Arial" charset="0"/>
              <a:cs typeface="Arial" charset="0"/>
              <a:sym typeface="Cabin"/>
            </a:endParaRPr>
          </a:p>
        </p:txBody>
      </p:sp>
      <p:sp>
        <p:nvSpPr>
          <p:cNvPr id="975" name="Shape 975"/>
          <p:cNvSpPr/>
          <p:nvPr/>
        </p:nvSpPr>
        <p:spPr>
          <a:xfrm>
            <a:off x="650081" y="1582195"/>
            <a:ext cx="8332200" cy="1990800"/>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('Jane', '</a:t>
            </a:r>
            <a:r>
              <a:rPr lang="en" sz="1600" b="1" i="0" u="none" strike="noStrike" cap="none" dirty="0" err="1">
                <a:solidFill>
                  <a:srgbClr val="FFFFFF"/>
                </a:solidFill>
                <a:latin typeface="Courier New"/>
                <a:ea typeface="Courier New"/>
                <a:cs typeface="Courier New"/>
                <a:sym typeface="Courier New"/>
              </a:rPr>
              <a:t>jane@tsugi.org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('Ed', '</a:t>
            </a:r>
            <a:r>
              <a:rPr lang="en" sz="1600" b="1" i="0" u="none" strike="noStrike" cap="none" dirty="0" err="1">
                <a:solidFill>
                  <a:srgbClr val="FFFFFF"/>
                </a:solidFill>
                <a:latin typeface="Courier New"/>
                <a:ea typeface="Courier New"/>
                <a:cs typeface="Courier New"/>
                <a:sym typeface="Courier New"/>
              </a:rPr>
              <a:t>ed@tsugi.org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('Sue', '</a:t>
            </a:r>
            <a:r>
              <a:rPr lang="en" sz="1600" b="1" i="0" u="none" strike="noStrike" cap="none" dirty="0" err="1">
                <a:solidFill>
                  <a:srgbClr val="FFFFFF"/>
                </a:solidFill>
                <a:latin typeface="Courier New"/>
                <a:ea typeface="Courier New"/>
                <a:cs typeface="Courier New"/>
                <a:sym typeface="Courier New"/>
              </a:rPr>
              <a:t>sue@tsugi.org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('Python');</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('SQL');</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('PHP');</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pic>
        <p:nvPicPr>
          <p:cNvPr id="980" name="Shape 980" descr="Untitled 2.png"/>
          <p:cNvPicPr preferRelativeResize="0"/>
          <p:nvPr/>
        </p:nvPicPr>
        <p:blipFill rotWithShape="1">
          <a:blip r:embed="rId3">
            <a:alphaModFix/>
          </a:blip>
          <a:srcRect/>
          <a:stretch/>
        </p:blipFill>
        <p:spPr>
          <a:xfrm>
            <a:off x="-285750" y="219198"/>
            <a:ext cx="6183283" cy="4267077"/>
          </a:xfrm>
          <a:prstGeom prst="rect">
            <a:avLst/>
          </a:prstGeom>
          <a:noFill/>
          <a:ln>
            <a:noFill/>
          </a:ln>
        </p:spPr>
      </p:pic>
      <p:pic>
        <p:nvPicPr>
          <p:cNvPr id="981" name="Shape 981" descr="Untitled.png"/>
          <p:cNvPicPr preferRelativeResize="0"/>
          <p:nvPr/>
        </p:nvPicPr>
        <p:blipFill rotWithShape="1">
          <a:blip r:embed="rId4">
            <a:alphaModFix/>
          </a:blip>
          <a:srcRect/>
          <a:stretch/>
        </p:blipFill>
        <p:spPr>
          <a:xfrm>
            <a:off x="3145511" y="619125"/>
            <a:ext cx="6235218" cy="4302918"/>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7" name="Shape 987"/>
          <p:cNvSpPr/>
          <p:nvPr/>
        </p:nvSpPr>
        <p:spPr>
          <a:xfrm>
            <a:off x="850106" y="2174817"/>
            <a:ext cx="7912158" cy="2233303"/>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(1, 1, 1);</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1, 0);</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(3, 1, 0);</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(1, 2, 0);</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2, 1);</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3, 1);</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(3, 3, 0);</a:t>
            </a:r>
          </a:p>
        </p:txBody>
      </p:sp>
      <p:pic>
        <p:nvPicPr>
          <p:cNvPr id="988" name="Shape 988" descr="Untitled.png"/>
          <p:cNvPicPr preferRelativeResize="0"/>
          <p:nvPr/>
        </p:nvPicPr>
        <p:blipFill rotWithShape="1">
          <a:blip r:embed="rId3">
            <a:alphaModFix/>
          </a:blip>
          <a:srcRect/>
          <a:stretch/>
        </p:blipFill>
        <p:spPr>
          <a:xfrm>
            <a:off x="1565675" y="588278"/>
            <a:ext cx="2749090" cy="1293690"/>
          </a:xfrm>
          <a:prstGeom prst="rect">
            <a:avLst/>
          </a:prstGeom>
          <a:noFill/>
          <a:ln>
            <a:noFill/>
          </a:ln>
        </p:spPr>
      </p:pic>
      <p:pic>
        <p:nvPicPr>
          <p:cNvPr id="989" name="Shape 989" descr="Untitled 2.png"/>
          <p:cNvPicPr preferRelativeResize="0"/>
          <p:nvPr/>
        </p:nvPicPr>
        <p:blipFill rotWithShape="1">
          <a:blip r:embed="rId4">
            <a:alphaModFix/>
          </a:blip>
          <a:srcRect/>
          <a:stretch/>
        </p:blipFill>
        <p:spPr>
          <a:xfrm>
            <a:off x="5831814" y="588278"/>
            <a:ext cx="1902485" cy="12936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400" u="none" strike="noStrike" cap="none">
                <a:solidFill>
                  <a:srgbClr val="FFD966"/>
                </a:solidFill>
                <a:latin typeface="Arial" charset="0"/>
                <a:ea typeface="Arial" charset="0"/>
                <a:cs typeface="Arial" charset="0"/>
                <a:sym typeface="Cabin"/>
              </a:rPr>
              <a:t>SQL</a:t>
            </a:r>
            <a:endParaRPr lang="en" sz="4400" u="none" strike="noStrike" cap="none" dirty="0">
              <a:solidFill>
                <a:srgbClr val="FFD966"/>
              </a:solidFill>
              <a:latin typeface="Arial" charset="0"/>
              <a:ea typeface="Arial" charset="0"/>
              <a:cs typeface="Arial" charset="0"/>
              <a:sym typeface="Cabin"/>
            </a:endParaRPr>
          </a:p>
        </p:txBody>
      </p:sp>
      <p:sp>
        <p:nvSpPr>
          <p:cNvPr id="249" name="Shape 249"/>
          <p:cNvSpPr txBox="1">
            <a:spLocks noGrp="1"/>
          </p:cNvSpPr>
          <p:nvPr>
            <p:ph type="body" idx="1"/>
          </p:nvPr>
        </p:nvSpPr>
        <p:spPr>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100000"/>
              <a:buNone/>
            </a:pPr>
            <a:r>
              <a:rPr lang="el-GR" sz="2000" u="none" strike="noStrike" cap="none" dirty="0">
                <a:solidFill>
                  <a:srgbClr val="FFFF00"/>
                </a:solidFill>
                <a:latin typeface="Arial" charset="0"/>
                <a:ea typeface="Arial" charset="0"/>
                <a:cs typeface="Arial" charset="0"/>
                <a:sym typeface="Cabin"/>
              </a:rPr>
              <a:t>Δομημένη Γλώσσα Ερωταποκρίσεων (</a:t>
            </a:r>
            <a:r>
              <a:rPr lang="en" sz="2000" u="none" strike="noStrike" cap="none" dirty="0">
                <a:solidFill>
                  <a:srgbClr val="FFFF00"/>
                </a:solidFill>
                <a:latin typeface="Arial" charset="0"/>
                <a:ea typeface="Arial" charset="0"/>
                <a:cs typeface="Arial" charset="0"/>
                <a:sym typeface="Cabin"/>
              </a:rPr>
              <a:t>Structured Query Language</a:t>
            </a:r>
            <a:r>
              <a:rPr lang="el-GR" sz="2000" u="none" strike="noStrike" cap="none" dirty="0">
                <a:solidFill>
                  <a:srgbClr val="FFFF00"/>
                </a:solidFill>
                <a:latin typeface="Arial" charset="0"/>
                <a:ea typeface="Arial" charset="0"/>
                <a:cs typeface="Arial" charset="0"/>
                <a:sym typeface="Cabin"/>
              </a:rPr>
              <a:t>)</a:t>
            </a:r>
            <a:r>
              <a:rPr lang="en" sz="2000" u="none" strike="noStrike" cap="none" dirty="0">
                <a:solidFill>
                  <a:schemeClr val="lt1"/>
                </a:solidFill>
                <a:latin typeface="Arial" charset="0"/>
                <a:ea typeface="Arial" charset="0"/>
                <a:cs typeface="Arial" charset="0"/>
                <a:sym typeface="Cabin"/>
              </a:rPr>
              <a:t> </a:t>
            </a:r>
            <a:r>
              <a:rPr lang="el-GR" sz="2000" u="none" strike="noStrike" cap="none" dirty="0">
                <a:solidFill>
                  <a:schemeClr val="lt1"/>
                </a:solidFill>
                <a:latin typeface="Arial" charset="0"/>
                <a:ea typeface="Arial" charset="0"/>
                <a:cs typeface="Arial" charset="0"/>
                <a:sym typeface="Cabin"/>
              </a:rPr>
              <a:t>είναι η γλώσσα που χρησιμοποιούμε για την διατύπωση εντολών στη βάση δεδομένων</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Create data / </a:t>
            </a:r>
            <a:r>
              <a:rPr lang="el-GR" sz="2000" u="none" strike="noStrike" cap="none" dirty="0">
                <a:solidFill>
                  <a:schemeClr val="lt1"/>
                </a:solidFill>
                <a:latin typeface="Arial" charset="0"/>
                <a:ea typeface="Arial" charset="0"/>
                <a:cs typeface="Arial" charset="0"/>
                <a:sym typeface="Cabin"/>
              </a:rPr>
              <a:t>Δημιουργία δεδομένων (γνωστός και ως </a:t>
            </a:r>
            <a:r>
              <a:rPr lang="en-US" sz="2000" u="none" strike="noStrike" cap="none" dirty="0">
                <a:solidFill>
                  <a:schemeClr val="lt1"/>
                </a:solidFill>
                <a:latin typeface="Arial" charset="0"/>
                <a:ea typeface="Arial" charset="0"/>
                <a:cs typeface="Arial" charset="0"/>
                <a:sym typeface="Cabin"/>
              </a:rPr>
              <a:t>Insert)</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Retrieve data</a:t>
            </a:r>
            <a:r>
              <a:rPr lang="el-GR" sz="2000" u="none" strike="noStrike" cap="none" dirty="0">
                <a:solidFill>
                  <a:schemeClr val="lt1"/>
                </a:solidFill>
                <a:latin typeface="Arial" charset="0"/>
                <a:ea typeface="Arial" charset="0"/>
                <a:cs typeface="Arial" charset="0"/>
                <a:sym typeface="Cabin"/>
              </a:rPr>
              <a:t> / Ανάκτηση δεδομένων</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Update data / </a:t>
            </a:r>
            <a:r>
              <a:rPr lang="el-GR" sz="2000" u="none" strike="noStrike" cap="none" dirty="0">
                <a:solidFill>
                  <a:schemeClr val="lt1"/>
                </a:solidFill>
                <a:latin typeface="Arial" charset="0"/>
                <a:ea typeface="Arial" charset="0"/>
                <a:cs typeface="Arial" charset="0"/>
                <a:sym typeface="Cabin"/>
              </a:rPr>
              <a:t>Ενημέρωση δεδομένων</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60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Delete data / </a:t>
            </a:r>
            <a:r>
              <a:rPr lang="el-GR" sz="2000" u="none" strike="noStrike" cap="none" dirty="0">
                <a:solidFill>
                  <a:schemeClr val="lt1"/>
                </a:solidFill>
                <a:latin typeface="Arial" charset="0"/>
                <a:ea typeface="Arial" charset="0"/>
                <a:cs typeface="Arial" charset="0"/>
                <a:sym typeface="Cabin"/>
              </a:rPr>
              <a:t>Διαγραφή δεδομένων</a:t>
            </a:r>
            <a:r>
              <a:rPr lang="en" sz="2000" u="none" strike="noStrike" cap="none" dirty="0">
                <a:solidFill>
                  <a:schemeClr val="lt1"/>
                </a:solidFill>
                <a:latin typeface="Arial" charset="0"/>
                <a:ea typeface="Arial" charset="0"/>
                <a:cs typeface="Arial" charset="0"/>
                <a:sym typeface="Cabin"/>
              </a:rPr>
              <a:t> </a:t>
            </a:r>
          </a:p>
        </p:txBody>
      </p:sp>
      <p:sp>
        <p:nvSpPr>
          <p:cNvPr id="250" name="Shape 250"/>
          <p:cNvSpPr txBox="1"/>
          <p:nvPr/>
        </p:nvSpPr>
        <p:spPr>
          <a:xfrm>
            <a:off x="4812496" y="4670902"/>
            <a:ext cx="4206768"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http://en.wikipedia.org/wiki/SQL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Shape 994" descr="Untitled.png"/>
          <p:cNvPicPr preferRelativeResize="0"/>
          <p:nvPr/>
        </p:nvPicPr>
        <p:blipFill rotWithShape="1">
          <a:blip r:embed="rId3">
            <a:alphaModFix/>
          </a:blip>
          <a:srcRect/>
          <a:stretch/>
        </p:blipFill>
        <p:spPr>
          <a:xfrm>
            <a:off x="1285874" y="276224"/>
            <a:ext cx="6717195" cy="4610101"/>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p:nvPr/>
        </p:nvSpPr>
        <p:spPr>
          <a:xfrm>
            <a:off x="340188" y="2690823"/>
            <a:ext cx="6411919" cy="187731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7F00"/>
                </a:solidFill>
                <a:latin typeface="Courier" charset="0"/>
                <a:ea typeface="Courier" charset="0"/>
                <a:cs typeface="Courier" charset="0"/>
                <a:sym typeface="Cabin"/>
              </a:rPr>
              <a:t>SELECT </a:t>
            </a:r>
            <a:r>
              <a:rPr lang="en" sz="1600" u="none" strike="noStrike" cap="none" dirty="0" err="1">
                <a:solidFill>
                  <a:srgbClr val="00FF00"/>
                </a:solidFill>
                <a:latin typeface="Courier" charset="0"/>
                <a:ea typeface="Courier" charset="0"/>
                <a:cs typeface="Courier" charset="0"/>
                <a:sym typeface="Cabin"/>
              </a:rPr>
              <a:t>User.name</a:t>
            </a:r>
            <a:r>
              <a:rPr lang="en" sz="1600" u="none" strike="noStrike" cap="none" dirty="0">
                <a:solidFill>
                  <a:srgbClr val="00FF00"/>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Member.role</a:t>
            </a:r>
            <a:r>
              <a:rPr lang="en" sz="1600" u="none" strike="noStrike" cap="none" dirty="0">
                <a:solidFill>
                  <a:srgbClr val="00FF00"/>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Course.title</a:t>
            </a:r>
            <a:endParaRPr lang="en" sz="1600" u="none" strike="noStrike" cap="none" dirty="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7F00"/>
                </a:solidFill>
                <a:latin typeface="Courier" charset="0"/>
                <a:ea typeface="Courier" charset="0"/>
                <a:cs typeface="Courier" charset="0"/>
                <a:sym typeface="Cabin"/>
              </a:rPr>
              <a:t>FROM </a:t>
            </a:r>
            <a:r>
              <a:rPr lang="en" sz="1600" u="none" strike="noStrike" cap="none" dirty="0">
                <a:solidFill>
                  <a:srgbClr val="FFFF00"/>
                </a:solidFill>
                <a:latin typeface="Courier" charset="0"/>
                <a:ea typeface="Courier" charset="0"/>
                <a:cs typeface="Courier" charset="0"/>
                <a:sym typeface="Cabin"/>
              </a:rPr>
              <a:t>User </a:t>
            </a:r>
            <a:r>
              <a:rPr lang="en" sz="1600" u="none" strike="noStrike" cap="none" dirty="0">
                <a:solidFill>
                  <a:srgbClr val="FF7F00"/>
                </a:solidFill>
                <a:latin typeface="Courier" charset="0"/>
                <a:ea typeface="Courier" charset="0"/>
                <a:cs typeface="Courier" charset="0"/>
                <a:sym typeface="Cabin"/>
              </a:rPr>
              <a:t>JOIN </a:t>
            </a:r>
            <a:r>
              <a:rPr lang="en" sz="1600" u="none" strike="noStrike" cap="none" dirty="0">
                <a:solidFill>
                  <a:srgbClr val="FFFF00"/>
                </a:solidFill>
                <a:latin typeface="Courier" charset="0"/>
                <a:ea typeface="Courier" charset="0"/>
                <a:cs typeface="Courier" charset="0"/>
                <a:sym typeface="Cabin"/>
              </a:rPr>
              <a:t>Member </a:t>
            </a:r>
            <a:r>
              <a:rPr lang="en" sz="1600" u="none" strike="noStrike" cap="none" dirty="0">
                <a:solidFill>
                  <a:srgbClr val="FF7F00"/>
                </a:solidFill>
                <a:latin typeface="Courier" charset="0"/>
                <a:ea typeface="Courier" charset="0"/>
                <a:cs typeface="Courier" charset="0"/>
                <a:sym typeface="Cabin"/>
              </a:rPr>
              <a:t>JOIN </a:t>
            </a:r>
            <a:r>
              <a:rPr lang="en" sz="1600" u="none" strike="noStrike" cap="none" dirty="0">
                <a:solidFill>
                  <a:srgbClr val="FFFF00"/>
                </a:solidFill>
                <a:latin typeface="Courier" charset="0"/>
                <a:ea typeface="Courier" charset="0"/>
                <a:cs typeface="Courier" charset="0"/>
                <a:sym typeface="Cabin"/>
              </a:rPr>
              <a:t>Course</a:t>
            </a: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7F00"/>
                </a:solidFill>
                <a:latin typeface="Courier" charset="0"/>
                <a:ea typeface="Courier" charset="0"/>
                <a:cs typeface="Courier" charset="0"/>
                <a:sym typeface="Cabin"/>
              </a:rPr>
              <a:t>ON </a:t>
            </a:r>
            <a:r>
              <a:rPr lang="en" sz="1600" u="none" strike="noStrike" cap="none" dirty="0" err="1">
                <a:solidFill>
                  <a:srgbClr val="FF00FF"/>
                </a:solidFill>
                <a:latin typeface="Courier" charset="0"/>
                <a:ea typeface="Courier" charset="0"/>
                <a:cs typeface="Courier" charset="0"/>
                <a:sym typeface="Cabin"/>
              </a:rPr>
              <a:t>Member.user_id</a:t>
            </a:r>
            <a:r>
              <a:rPr lang="en" sz="1600" u="none" strike="noStrike" cap="none" dirty="0">
                <a:solidFill>
                  <a:srgbClr val="FF00FF"/>
                </a:solidFill>
                <a:latin typeface="Courier" charset="0"/>
                <a:ea typeface="Courier" charset="0"/>
                <a:cs typeface="Courier" charset="0"/>
                <a:sym typeface="Cabin"/>
              </a:rPr>
              <a:t> = </a:t>
            </a:r>
            <a:r>
              <a:rPr lang="en" sz="1600" u="none" strike="noStrike" cap="none" dirty="0" err="1">
                <a:solidFill>
                  <a:srgbClr val="FF00FF"/>
                </a:solidFill>
                <a:latin typeface="Courier" charset="0"/>
                <a:ea typeface="Courier" charset="0"/>
                <a:cs typeface="Courier" charset="0"/>
                <a:sym typeface="Cabin"/>
              </a:rPr>
              <a:t>User.id</a:t>
            </a:r>
            <a:r>
              <a:rPr lang="en" sz="1600" u="none" strike="noStrike" cap="none" dirty="0">
                <a:solidFill>
                  <a:srgbClr val="FF00FF"/>
                </a:solidFill>
                <a:latin typeface="Courier" charset="0"/>
                <a:ea typeface="Courier" charset="0"/>
                <a:cs typeface="Courier" charset="0"/>
                <a:sym typeface="Cabin"/>
              </a:rPr>
              <a:t> </a:t>
            </a:r>
            <a:r>
              <a:rPr lang="en" sz="1600" u="none" strike="noStrike" cap="none" dirty="0">
                <a:solidFill>
                  <a:srgbClr val="FF6600"/>
                </a:solidFill>
                <a:latin typeface="Courier" charset="0"/>
                <a:ea typeface="Courier" charset="0"/>
                <a:cs typeface="Courier" charset="0"/>
                <a:sym typeface="Cabin"/>
              </a:rPr>
              <a:t>AND </a:t>
            </a:r>
            <a:endParaRPr lang="en-US" sz="1600" u="none" strike="noStrike" cap="none" dirty="0">
              <a:solidFill>
                <a:srgbClr val="FF66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err="1">
                <a:solidFill>
                  <a:srgbClr val="FF00FF"/>
                </a:solidFill>
                <a:latin typeface="Courier" charset="0"/>
                <a:ea typeface="Courier" charset="0"/>
                <a:cs typeface="Courier" charset="0"/>
                <a:sym typeface="Cabin"/>
              </a:rPr>
              <a:t>Member.course_id</a:t>
            </a:r>
            <a:r>
              <a:rPr lang="en" sz="1600" u="none" strike="noStrike" cap="none" dirty="0">
                <a:solidFill>
                  <a:srgbClr val="FF00FF"/>
                </a:solidFill>
                <a:latin typeface="Courier" charset="0"/>
                <a:ea typeface="Courier" charset="0"/>
                <a:cs typeface="Courier" charset="0"/>
                <a:sym typeface="Cabin"/>
              </a:rPr>
              <a:t> = </a:t>
            </a:r>
            <a:r>
              <a:rPr lang="en" sz="1600" u="none" strike="noStrike" cap="none" dirty="0" err="1">
                <a:solidFill>
                  <a:srgbClr val="FF00FF"/>
                </a:solidFill>
                <a:latin typeface="Courier" charset="0"/>
                <a:ea typeface="Courier" charset="0"/>
                <a:cs typeface="Courier" charset="0"/>
                <a:sym typeface="Cabin"/>
              </a:rPr>
              <a:t>Course.id</a:t>
            </a:r>
            <a:endParaRPr lang="en" sz="1600" u="none" strike="noStrike" cap="none" dirty="0">
              <a:solidFill>
                <a:srgbClr val="FF00FF"/>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6600"/>
                </a:solidFill>
                <a:latin typeface="Courier" charset="0"/>
                <a:ea typeface="Courier" charset="0"/>
                <a:cs typeface="Courier" charset="0"/>
                <a:sym typeface="Cabin"/>
              </a:rPr>
              <a:t>ORDER BY</a:t>
            </a:r>
            <a:r>
              <a:rPr lang="en" sz="1600" u="none" strike="noStrike" cap="none" dirty="0">
                <a:solidFill>
                  <a:srgbClr val="FF00FF"/>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Course.title</a:t>
            </a:r>
            <a:r>
              <a:rPr lang="en" sz="1600" u="none" strike="noStrike" cap="none" dirty="0">
                <a:solidFill>
                  <a:srgbClr val="00FF00"/>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Member.role</a:t>
            </a:r>
            <a:r>
              <a:rPr lang="en" sz="1600" u="none" strike="noStrike" cap="none" dirty="0">
                <a:solidFill>
                  <a:srgbClr val="00FF00"/>
                </a:solidFill>
                <a:latin typeface="Courier" charset="0"/>
                <a:ea typeface="Courier" charset="0"/>
                <a:cs typeface="Courier" charset="0"/>
                <a:sym typeface="Cabin"/>
              </a:rPr>
              <a:t> DESC, </a:t>
            </a:r>
            <a:r>
              <a:rPr lang="en" sz="1600" u="none" strike="noStrike" cap="none" dirty="0" err="1">
                <a:solidFill>
                  <a:srgbClr val="00FF00"/>
                </a:solidFill>
                <a:latin typeface="Courier" charset="0"/>
                <a:ea typeface="Courier" charset="0"/>
                <a:cs typeface="Courier" charset="0"/>
                <a:sym typeface="Cabin"/>
              </a:rPr>
              <a:t>User.name</a:t>
            </a:r>
            <a:r>
              <a:rPr lang="en" sz="1600" u="none" strike="noStrike" cap="none" dirty="0">
                <a:solidFill>
                  <a:srgbClr val="00FF00"/>
                </a:solidFill>
                <a:latin typeface="Courier" charset="0"/>
                <a:ea typeface="Courier" charset="0"/>
                <a:cs typeface="Courier" charset="0"/>
                <a:sym typeface="Cabin"/>
              </a:rPr>
              <a:t> </a:t>
            </a:r>
          </a:p>
        </p:txBody>
      </p:sp>
      <p:cxnSp>
        <p:nvCxnSpPr>
          <p:cNvPr id="1000" name="Shape 1000"/>
          <p:cNvCxnSpPr>
            <a:stCxn id="1001" idx="3"/>
          </p:cNvCxnSpPr>
          <p:nvPr/>
        </p:nvCxnSpPr>
        <p:spPr>
          <a:xfrm>
            <a:off x="2812106" y="1094007"/>
            <a:ext cx="877651" cy="31408"/>
          </a:xfrm>
          <a:prstGeom prst="straightConnector1">
            <a:avLst/>
          </a:prstGeom>
          <a:noFill/>
          <a:ln w="63500" cap="rnd" cmpd="sng">
            <a:solidFill>
              <a:srgbClr val="FF00FF"/>
            </a:solidFill>
            <a:prstDash val="solid"/>
            <a:miter/>
            <a:headEnd type="stealth" w="med" len="med"/>
            <a:tailEnd type="none" w="med" len="med"/>
          </a:ln>
        </p:spPr>
      </p:cxnSp>
      <p:pic>
        <p:nvPicPr>
          <p:cNvPr id="1001" name="Shape 1001" descr="Untitled.png"/>
          <p:cNvPicPr preferRelativeResize="0"/>
          <p:nvPr/>
        </p:nvPicPr>
        <p:blipFill rotWithShape="1">
          <a:blip r:embed="rId3">
            <a:alphaModFix/>
          </a:blip>
          <a:srcRect/>
          <a:stretch/>
        </p:blipFill>
        <p:spPr>
          <a:xfrm>
            <a:off x="751975" y="609270"/>
            <a:ext cx="2060131" cy="969474"/>
          </a:xfrm>
          <a:prstGeom prst="rect">
            <a:avLst/>
          </a:prstGeom>
          <a:noFill/>
          <a:ln>
            <a:noFill/>
          </a:ln>
        </p:spPr>
      </p:pic>
      <p:pic>
        <p:nvPicPr>
          <p:cNvPr id="1002" name="Shape 1002" descr="Untitled 2.png"/>
          <p:cNvPicPr preferRelativeResize="0"/>
          <p:nvPr/>
        </p:nvPicPr>
        <p:blipFill rotWithShape="1">
          <a:blip r:embed="rId4">
            <a:alphaModFix/>
          </a:blip>
          <a:srcRect/>
          <a:stretch/>
        </p:blipFill>
        <p:spPr>
          <a:xfrm>
            <a:off x="6914033" y="589470"/>
            <a:ext cx="1425696" cy="969474"/>
          </a:xfrm>
          <a:prstGeom prst="rect">
            <a:avLst/>
          </a:prstGeom>
          <a:noFill/>
          <a:ln>
            <a:noFill/>
          </a:ln>
        </p:spPr>
      </p:pic>
      <p:pic>
        <p:nvPicPr>
          <p:cNvPr id="1003" name="Shape 1003" descr="Untitled.png"/>
          <p:cNvPicPr preferRelativeResize="0"/>
          <p:nvPr/>
        </p:nvPicPr>
        <p:blipFill rotWithShape="1">
          <a:blip r:embed="rId5">
            <a:alphaModFix/>
          </a:blip>
          <a:srcRect/>
          <a:stretch/>
        </p:blipFill>
        <p:spPr>
          <a:xfrm>
            <a:off x="3689757" y="622270"/>
            <a:ext cx="2046666" cy="1736973"/>
          </a:xfrm>
          <a:prstGeom prst="rect">
            <a:avLst/>
          </a:prstGeom>
          <a:noFill/>
          <a:ln>
            <a:noFill/>
          </a:ln>
        </p:spPr>
      </p:pic>
      <p:cxnSp>
        <p:nvCxnSpPr>
          <p:cNvPr id="1004" name="Shape 1004"/>
          <p:cNvCxnSpPr/>
          <p:nvPr/>
        </p:nvCxnSpPr>
        <p:spPr>
          <a:xfrm rot="10800000">
            <a:off x="5736423" y="1035350"/>
            <a:ext cx="1177610" cy="0"/>
          </a:xfrm>
          <a:prstGeom prst="straightConnector1">
            <a:avLst/>
          </a:prstGeom>
          <a:noFill/>
          <a:ln w="63500" cap="rnd" cmpd="sng">
            <a:solidFill>
              <a:srgbClr val="FF00FF"/>
            </a:solidFill>
            <a:prstDash val="solid"/>
            <a:miter/>
            <a:headEnd type="stealth" w="med" len="med"/>
            <a:tailEnd type="none" w="med" len="med"/>
          </a:ln>
        </p:spPr>
      </p:cxnSp>
      <p:pic>
        <p:nvPicPr>
          <p:cNvPr id="1005" name="Shape 1005" descr="Untitled.png"/>
          <p:cNvPicPr preferRelativeResize="0"/>
          <p:nvPr/>
        </p:nvPicPr>
        <p:blipFill rotWithShape="1">
          <a:blip r:embed="rId6">
            <a:alphaModFix/>
          </a:blip>
          <a:srcRect/>
          <a:stretch/>
        </p:blipFill>
        <p:spPr>
          <a:xfrm>
            <a:off x="6752108" y="2074920"/>
            <a:ext cx="2062632" cy="2278993"/>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1010" name="Shape 1010" descr="Untitled.png"/>
          <p:cNvPicPr preferRelativeResize="0"/>
          <p:nvPr/>
        </p:nvPicPr>
        <p:blipFill rotWithShape="1">
          <a:blip r:embed="rId3">
            <a:alphaModFix/>
          </a:blip>
          <a:srcRect/>
          <a:stretch/>
        </p:blipFill>
        <p:spPr>
          <a:xfrm>
            <a:off x="2362200" y="515714"/>
            <a:ext cx="5167312" cy="4087777"/>
          </a:xfrm>
          <a:prstGeom prst="rect">
            <a:avLst/>
          </a:prstGeom>
          <a:noFill/>
          <a:ln>
            <a:noFill/>
          </a:ln>
        </p:spPr>
      </p:pic>
      <p:sp>
        <p:nvSpPr>
          <p:cNvPr id="1011" name="Shape 1011"/>
          <p:cNvSpPr txBox="1"/>
          <p:nvPr/>
        </p:nvSpPr>
        <p:spPr>
          <a:xfrm>
            <a:off x="3657600" y="4090987"/>
            <a:ext cx="1800225" cy="363438"/>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accent2"/>
              </a:buClr>
              <a:buSzPct val="25000"/>
              <a:buFont typeface="Cabin"/>
              <a:buNone/>
            </a:pPr>
            <a:r>
              <a:rPr lang="en" sz="2000" u="none" strike="noStrike" cap="none">
                <a:solidFill>
                  <a:schemeClr val="accent2"/>
                </a:solidFill>
                <a:latin typeface="Arial" charset="0"/>
                <a:ea typeface="Arial" charset="0"/>
                <a:cs typeface="Arial" charset="0"/>
                <a:sym typeface="Cabin"/>
              </a:rPr>
              <a:t>www.tsugi.org</a:t>
            </a:r>
            <a:endParaRPr lang="en" sz="2000" u="none" strike="noStrike" cap="none" dirty="0">
              <a:solidFill>
                <a:schemeClr val="accent2"/>
              </a:solidFill>
              <a:latin typeface="Arial" charset="0"/>
              <a:ea typeface="Arial" charset="0"/>
              <a:cs typeface="Arial" charset="0"/>
              <a:sym typeface="Cabi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Shape 1016"/>
          <p:cNvSpPr txBox="1">
            <a:spLocks noGrp="1"/>
          </p:cNvSpPr>
          <p:nvPr>
            <p:ph type="title"/>
          </p:nvPr>
        </p:nvSpPr>
        <p:spPr>
          <a:xfrm>
            <a:off x="653625" y="171128"/>
            <a:ext cx="7836750"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Η Πολυπλοκότητα Επιτρέπει την Ταχύτητα</a:t>
            </a:r>
            <a:endParaRPr lang="en" sz="4300" u="none" strike="noStrike" cap="none" dirty="0">
              <a:solidFill>
                <a:srgbClr val="FFD966"/>
              </a:solidFill>
              <a:latin typeface="Arial" charset="0"/>
              <a:ea typeface="Arial" charset="0"/>
              <a:cs typeface="Arial" charset="0"/>
              <a:sym typeface="Cabin"/>
            </a:endParaRPr>
          </a:p>
        </p:txBody>
      </p:sp>
      <p:sp>
        <p:nvSpPr>
          <p:cNvPr id="1017" name="Shape 1017"/>
          <p:cNvSpPr txBox="1">
            <a:spLocks noGrp="1"/>
          </p:cNvSpPr>
          <p:nvPr>
            <p:ph type="body" idx="1"/>
          </p:nvPr>
        </p:nvSpPr>
        <p:spPr>
          <a:xfrm>
            <a:off x="653625" y="1521618"/>
            <a:ext cx="7836750" cy="3207599"/>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120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Η πολυπλοκότητα καθιστά δυνατή την ταχύτητα και σας επιτρέπει να έχετε πολύ γρήγορα αποτελέσματα καθώς μεγαλώνει το μέγεθος των δεδομένων</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0"/>
              </a:spcBef>
              <a:spcAft>
                <a:spcPts val="1200"/>
              </a:spcAft>
              <a:buClr>
                <a:schemeClr val="lt1"/>
              </a:buClr>
              <a:buSzPct val="100000"/>
              <a:buFont typeface="Cabin"/>
              <a:buChar char="•"/>
            </a:pPr>
            <a:r>
              <a:rPr lang="el-GR" sz="2000" dirty="0" err="1">
                <a:solidFill>
                  <a:srgbClr val="00FF00"/>
                </a:solidFill>
                <a:latin typeface="Arial" charset="0"/>
                <a:cs typeface="Arial" charset="0"/>
                <a:sym typeface="Cabin"/>
              </a:rPr>
              <a:t>Κανονικοποιώντας</a:t>
            </a:r>
            <a:r>
              <a:rPr lang="el-GR" sz="2000" dirty="0">
                <a:solidFill>
                  <a:srgbClr val="00FF00"/>
                </a:solidFill>
                <a:latin typeface="Arial" charset="0"/>
                <a:cs typeface="Arial" charset="0"/>
                <a:sym typeface="Cabin"/>
              </a:rPr>
              <a:t> τα δεδομένα και συνδέοντάς τα με ακέραια κλειδιά</a:t>
            </a:r>
            <a:r>
              <a:rPr lang="el-GR" sz="2000" u="none" strike="noStrike" cap="none" dirty="0">
                <a:solidFill>
                  <a:schemeClr val="lt1"/>
                </a:solidFill>
                <a:latin typeface="Arial" charset="0"/>
                <a:ea typeface="Arial" charset="0"/>
                <a:cs typeface="Arial" charset="0"/>
                <a:sym typeface="Cabin"/>
              </a:rPr>
              <a:t>, το συνολικό </a:t>
            </a:r>
            <a:r>
              <a:rPr lang="el-GR" sz="2000" dirty="0">
                <a:solidFill>
                  <a:srgbClr val="00FF00"/>
                </a:solidFill>
                <a:latin typeface="Arial" charset="0"/>
                <a:cs typeface="Arial" charset="0"/>
                <a:sym typeface="Cabin"/>
              </a:rPr>
              <a:t>μέγεθος των δεδομένων </a:t>
            </a:r>
            <a:r>
              <a:rPr lang="el-GR" sz="2000" u="none" strike="noStrike" cap="none" dirty="0">
                <a:solidFill>
                  <a:schemeClr val="lt1"/>
                </a:solidFill>
                <a:latin typeface="Arial" charset="0"/>
                <a:ea typeface="Arial" charset="0"/>
                <a:cs typeface="Arial" charset="0"/>
                <a:sym typeface="Cabin"/>
              </a:rPr>
              <a:t>που πρέπει να </a:t>
            </a:r>
            <a:r>
              <a:rPr lang="el-GR" sz="2000" dirty="0">
                <a:solidFill>
                  <a:srgbClr val="00FF00"/>
                </a:solidFill>
                <a:latin typeface="Arial" charset="0"/>
                <a:cs typeface="Arial" charset="0"/>
                <a:sym typeface="Cabin"/>
              </a:rPr>
              <a:t>σαρώσει</a:t>
            </a:r>
            <a:r>
              <a:rPr lang="el-GR" sz="2000" u="none" strike="noStrike" cap="none" dirty="0">
                <a:solidFill>
                  <a:schemeClr val="lt1"/>
                </a:solidFill>
                <a:latin typeface="Arial" charset="0"/>
                <a:ea typeface="Arial" charset="0"/>
                <a:cs typeface="Arial" charset="0"/>
                <a:sym typeface="Cabin"/>
              </a:rPr>
              <a:t> η σχεσιακή βάση δεδομένων είναι πολύ χαμηλότερο </a:t>
            </a:r>
            <a:r>
              <a:rPr lang="el-GR" sz="2000" u="none" strike="noStrike" cap="none">
                <a:solidFill>
                  <a:schemeClr val="lt1"/>
                </a:solidFill>
                <a:latin typeface="Arial" charset="0"/>
                <a:ea typeface="Arial" charset="0"/>
                <a:cs typeface="Arial" charset="0"/>
                <a:sym typeface="Cabin"/>
              </a:rPr>
              <a:t>από την </a:t>
            </a:r>
            <a:r>
              <a:rPr lang="el-GR" sz="2000" u="none" strike="noStrike" cap="none" dirty="0">
                <a:solidFill>
                  <a:schemeClr val="lt1"/>
                </a:solidFill>
                <a:latin typeface="Arial" charset="0"/>
                <a:ea typeface="Arial" charset="0"/>
                <a:cs typeface="Arial" charset="0"/>
                <a:sym typeface="Cabin"/>
              </a:rPr>
              <a:t>περίπτωση που τα δεδομένα απλώς αποθηκευτούν σε έναν πίνακα</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0"/>
              </a:spcBef>
              <a:spcAft>
                <a:spcPts val="120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Μπορεί να φαίνεται σαν </a:t>
            </a:r>
            <a:r>
              <a:rPr lang="el-GR" sz="2000" dirty="0">
                <a:solidFill>
                  <a:srgbClr val="FF00FF"/>
                </a:solidFill>
                <a:latin typeface="Arial" charset="0"/>
                <a:cs typeface="Arial" charset="0"/>
                <a:sym typeface="Cabin"/>
              </a:rPr>
              <a:t>αντιστάθμιση</a:t>
            </a:r>
            <a:r>
              <a:rPr lang="el-GR" sz="2000" u="none" strike="noStrike" cap="none" dirty="0">
                <a:solidFill>
                  <a:schemeClr val="lt1"/>
                </a:solidFill>
                <a:latin typeface="Arial" charset="0"/>
                <a:ea typeface="Arial" charset="0"/>
                <a:cs typeface="Arial" charset="0"/>
                <a:sym typeface="Cabin"/>
              </a:rPr>
              <a:t> - αφιερώστε λίγο χρόνο στο σχεδιασμό της βάσης δεδομένων σας, ώστε να συνεχίσει να είναι γρήγορη όταν η εφαρμογή σας γίνει επιτυχημένη</a:t>
            </a:r>
            <a:endParaRPr lang="en" sz="20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Shape 102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Πρόσθετα Θέματα </a:t>
            </a:r>
            <a:r>
              <a:rPr lang="en-US" sz="4300" u="none" strike="noStrike" cap="none" dirty="0">
                <a:solidFill>
                  <a:srgbClr val="FFD966"/>
                </a:solidFill>
                <a:latin typeface="Arial" charset="0"/>
                <a:ea typeface="Arial" charset="0"/>
                <a:cs typeface="Arial" charset="0"/>
                <a:sym typeface="Cabin"/>
              </a:rPr>
              <a:t>SQL</a:t>
            </a:r>
            <a:endParaRPr lang="en" sz="4300" u="none" strike="noStrike" cap="none" dirty="0">
              <a:solidFill>
                <a:srgbClr val="FFD966"/>
              </a:solidFill>
              <a:latin typeface="Arial" charset="0"/>
              <a:ea typeface="Arial" charset="0"/>
              <a:cs typeface="Arial" charset="0"/>
              <a:sym typeface="Cabin"/>
            </a:endParaRPr>
          </a:p>
        </p:txBody>
      </p:sp>
      <p:sp>
        <p:nvSpPr>
          <p:cNvPr id="1023" name="Shape 1023"/>
          <p:cNvSpPr txBox="1">
            <a:spLocks noGrp="1"/>
          </p:cNvSpPr>
          <p:nvPr>
            <p:ph type="body" idx="1"/>
          </p:nvPr>
        </p:nvSpPr>
        <p:spPr>
          <a:xfrm>
            <a:off x="650081" y="1464469"/>
            <a:ext cx="7836750" cy="2753514"/>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l-GR" sz="2000" u="none" strike="noStrike" cap="none" dirty="0">
                <a:solidFill>
                  <a:srgbClr val="FF00FF"/>
                </a:solidFill>
                <a:latin typeface="Arial" charset="0"/>
                <a:ea typeface="Arial" charset="0"/>
                <a:cs typeface="Arial" charset="0"/>
                <a:sym typeface="Cabin"/>
              </a:rPr>
              <a:t>Ευρετήρια</a:t>
            </a:r>
            <a:r>
              <a:rPr lang="en" sz="2000" u="none" strike="noStrike" cap="none" dirty="0">
                <a:solidFill>
                  <a:schemeClr val="lt1"/>
                </a:solidFill>
                <a:latin typeface="Arial" charset="0"/>
                <a:ea typeface="Arial" charset="0"/>
                <a:cs typeface="Arial" charset="0"/>
                <a:sym typeface="Cabin"/>
              </a:rPr>
              <a:t> </a:t>
            </a:r>
            <a:r>
              <a:rPr lang="el-GR" sz="2000" u="none" strike="noStrike" cap="none" dirty="0">
                <a:solidFill>
                  <a:schemeClr val="lt1"/>
                </a:solidFill>
                <a:latin typeface="Arial" charset="0"/>
                <a:ea typeface="Arial" charset="0"/>
                <a:cs typeface="Arial" charset="0"/>
                <a:sym typeface="Cabin"/>
              </a:rPr>
              <a:t>βελτιώνουν της ταχύτητα πρόσβασης για πράγματα όπως πεδία συμβολοσειράς</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0"/>
              </a:spcAft>
              <a:buClr>
                <a:schemeClr val="lt1"/>
              </a:buClr>
              <a:buSzPct val="100000"/>
              <a:buFont typeface="Cabin"/>
              <a:buChar char="•"/>
            </a:pPr>
            <a:r>
              <a:rPr lang="el-GR" sz="2000" u="none" strike="noStrike" cap="none" dirty="0">
                <a:solidFill>
                  <a:srgbClr val="00FF00"/>
                </a:solidFill>
                <a:latin typeface="Arial" charset="0"/>
                <a:ea typeface="Arial" charset="0"/>
                <a:cs typeface="Arial" charset="0"/>
                <a:sym typeface="Cabin"/>
              </a:rPr>
              <a:t>Περιορισμοί</a:t>
            </a:r>
            <a:r>
              <a:rPr lang="en" sz="2000" u="none" strike="noStrike" cap="none" dirty="0">
                <a:solidFill>
                  <a:schemeClr val="lt1"/>
                </a:solidFill>
                <a:latin typeface="Arial" charset="0"/>
                <a:ea typeface="Arial" charset="0"/>
                <a:cs typeface="Arial" charset="0"/>
                <a:sym typeface="Cabin"/>
              </a:rPr>
              <a:t> </a:t>
            </a:r>
            <a:r>
              <a:rPr lang="el-GR" sz="2000" u="none" strike="noStrike" cap="none" dirty="0">
                <a:solidFill>
                  <a:schemeClr val="lt1"/>
                </a:solidFill>
                <a:latin typeface="Arial" charset="0"/>
                <a:ea typeface="Arial" charset="0"/>
                <a:cs typeface="Arial" charset="0"/>
                <a:sym typeface="Cabin"/>
              </a:rPr>
              <a:t>στα δεδομένα </a:t>
            </a:r>
            <a:r>
              <a:rPr lang="en" sz="2000" u="none" strike="noStrike" cap="none" dirty="0">
                <a:solidFill>
                  <a:schemeClr val="lt1"/>
                </a:solidFill>
                <a:latin typeface="Arial" charset="0"/>
                <a:ea typeface="Arial" charset="0"/>
                <a:cs typeface="Arial" charset="0"/>
                <a:sym typeface="Cabin"/>
              </a:rPr>
              <a:t>- (</a:t>
            </a:r>
            <a:r>
              <a:rPr lang="el-GR" sz="2000" u="none" strike="noStrike" cap="none" dirty="0">
                <a:solidFill>
                  <a:schemeClr val="lt1"/>
                </a:solidFill>
                <a:latin typeface="Arial" charset="0"/>
                <a:ea typeface="Arial" charset="0"/>
                <a:cs typeface="Arial" charset="0"/>
                <a:sym typeface="Cabin"/>
              </a:rPr>
              <a:t>δεν μπορεί να είναι</a:t>
            </a:r>
            <a:r>
              <a:rPr lang="en" sz="2000" u="none" strike="noStrike" cap="none" dirty="0">
                <a:solidFill>
                  <a:schemeClr val="lt1"/>
                </a:solidFill>
                <a:latin typeface="Arial" charset="0"/>
                <a:ea typeface="Arial" charset="0"/>
                <a:cs typeface="Arial" charset="0"/>
                <a:sym typeface="Cabin"/>
              </a:rPr>
              <a:t> NULL, </a:t>
            </a:r>
            <a:r>
              <a:rPr lang="el-GR" sz="2000" u="none" strike="noStrike" cap="none" dirty="0" err="1">
                <a:solidFill>
                  <a:schemeClr val="lt1"/>
                </a:solidFill>
                <a:latin typeface="Arial" charset="0"/>
                <a:ea typeface="Arial" charset="0"/>
                <a:cs typeface="Arial" charset="0"/>
                <a:sym typeface="Cabin"/>
              </a:rPr>
              <a:t>κλπ</a:t>
            </a:r>
            <a:r>
              <a:rPr lang="en" sz="2000" u="none" strike="noStrike" cap="none" dirty="0">
                <a:solidFill>
                  <a:schemeClr val="lt1"/>
                </a:solidFill>
                <a:latin typeface="Arial" charset="0"/>
                <a:ea typeface="Arial" charset="0"/>
                <a:cs typeface="Arial" charset="0"/>
                <a:sym typeface="Cabin"/>
              </a:rPr>
              <a:t>..)</a:t>
            </a:r>
          </a:p>
          <a:p>
            <a:pPr marL="254000" marR="0" lvl="0" indent="-254000" algn="l" rtl="0">
              <a:lnSpc>
                <a:spcPct val="100000"/>
              </a:lnSpc>
              <a:spcBef>
                <a:spcPts val="2500"/>
              </a:spcBef>
              <a:spcAft>
                <a:spcPts val="600"/>
              </a:spcAft>
              <a:buClr>
                <a:schemeClr val="lt1"/>
              </a:buClr>
              <a:buSzPct val="100000"/>
              <a:buFont typeface="Cabin"/>
              <a:buChar char="•"/>
            </a:pPr>
            <a:r>
              <a:rPr lang="el-GR" sz="2000" u="none" strike="noStrike" cap="none" dirty="0">
                <a:solidFill>
                  <a:srgbClr val="FF7F00"/>
                </a:solidFill>
                <a:latin typeface="Arial" charset="0"/>
                <a:ea typeface="Arial" charset="0"/>
                <a:cs typeface="Arial" charset="0"/>
                <a:sym typeface="Cabin"/>
              </a:rPr>
              <a:t>Συναλλαγές</a:t>
            </a:r>
            <a:r>
              <a:rPr lang="en" sz="2000" u="none" strike="noStrike" cap="none" dirty="0">
                <a:solidFill>
                  <a:schemeClr val="lt1"/>
                </a:solidFill>
                <a:latin typeface="Arial" charset="0"/>
                <a:ea typeface="Arial" charset="0"/>
                <a:cs typeface="Arial" charset="0"/>
                <a:sym typeface="Cabin"/>
              </a:rPr>
              <a:t> - </a:t>
            </a:r>
            <a:r>
              <a:rPr lang="el-GR" sz="2000" u="none" strike="noStrike" cap="none" dirty="0">
                <a:solidFill>
                  <a:schemeClr val="lt1"/>
                </a:solidFill>
                <a:latin typeface="Arial" charset="0"/>
                <a:ea typeface="Arial" charset="0"/>
                <a:cs typeface="Arial" charset="0"/>
                <a:sym typeface="Cabin"/>
              </a:rPr>
              <a:t>επιτρέπουν τις λειτουργίες SQL να ομαδοποιούνται και να εκτελούνται ως μονάδα</a:t>
            </a:r>
            <a:endParaRPr lang="en" sz="20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Shape 1028"/>
          <p:cNvSpPr txBox="1">
            <a:spLocks noGrp="1"/>
          </p:cNvSpPr>
          <p:nvPr>
            <p:ph type="title"/>
          </p:nvPr>
        </p:nvSpPr>
        <p:spPr>
          <a:xfrm>
            <a:off x="650081" y="228439"/>
            <a:ext cx="7836750"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4300" u="none" strike="noStrike" cap="none" dirty="0">
                <a:solidFill>
                  <a:srgbClr val="FFD966"/>
                </a:solidFill>
                <a:latin typeface="Arial" charset="0"/>
                <a:ea typeface="Arial" charset="0"/>
                <a:cs typeface="Arial" charset="0"/>
                <a:sym typeface="Cabin"/>
              </a:rPr>
              <a:t>Σύνοψη</a:t>
            </a:r>
            <a:endParaRPr lang="en" sz="4300" u="none" strike="noStrike" cap="none" dirty="0">
              <a:solidFill>
                <a:srgbClr val="FFD966"/>
              </a:solidFill>
              <a:latin typeface="Arial" charset="0"/>
              <a:ea typeface="Arial" charset="0"/>
              <a:cs typeface="Arial" charset="0"/>
              <a:sym typeface="Cabin"/>
            </a:endParaRPr>
          </a:p>
        </p:txBody>
      </p:sp>
      <p:sp>
        <p:nvSpPr>
          <p:cNvPr id="1029" name="Shape 1029"/>
          <p:cNvSpPr txBox="1">
            <a:spLocks noGrp="1"/>
          </p:cNvSpPr>
          <p:nvPr>
            <p:ph type="body" idx="1"/>
          </p:nvPr>
        </p:nvSpPr>
        <p:spPr>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Οι σχετικές βάσεις δεδομένων μας επιτρέπουν να </a:t>
            </a:r>
            <a:r>
              <a:rPr lang="el-GR" sz="2000" dirty="0">
                <a:solidFill>
                  <a:srgbClr val="00FF00"/>
                </a:solidFill>
                <a:latin typeface="Arial" charset="0"/>
                <a:cs typeface="Arial" charset="0"/>
                <a:sym typeface="Cabin"/>
              </a:rPr>
              <a:t>κλιμακώσουμε</a:t>
            </a:r>
            <a:r>
              <a:rPr lang="el-GR" sz="2000" u="none" strike="noStrike" cap="none" dirty="0">
                <a:solidFill>
                  <a:schemeClr val="lt1"/>
                </a:solidFill>
                <a:latin typeface="Arial" charset="0"/>
                <a:ea typeface="Arial" charset="0"/>
                <a:cs typeface="Arial" charset="0"/>
                <a:sym typeface="Cabin"/>
              </a:rPr>
              <a:t> σε πολύ μεγάλες ποσότητες δεδομένων</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Το κλειδί είναι να έχετε </a:t>
            </a:r>
            <a:r>
              <a:rPr lang="el-GR" sz="2000" dirty="0">
                <a:solidFill>
                  <a:srgbClr val="FF00FF"/>
                </a:solidFill>
                <a:latin typeface="Arial" charset="0"/>
                <a:cs typeface="Arial" charset="0"/>
                <a:sym typeface="Cabin"/>
              </a:rPr>
              <a:t>ένα αντίγραφο οποιουδήποτε</a:t>
            </a:r>
            <a:r>
              <a:rPr lang="el-GR" sz="2000" u="none" strike="noStrike" cap="none" dirty="0">
                <a:solidFill>
                  <a:schemeClr val="lt1"/>
                </a:solidFill>
                <a:latin typeface="Arial" charset="0"/>
                <a:ea typeface="Arial" charset="0"/>
                <a:cs typeface="Arial" charset="0"/>
                <a:sym typeface="Cabin"/>
              </a:rPr>
              <a:t> στοιχείου </a:t>
            </a:r>
            <a:r>
              <a:rPr lang="el-GR" sz="2000" dirty="0">
                <a:solidFill>
                  <a:srgbClr val="FF00FF"/>
                </a:solidFill>
                <a:latin typeface="Arial" charset="0"/>
                <a:cs typeface="Arial" charset="0"/>
                <a:sym typeface="Cabin"/>
              </a:rPr>
              <a:t>δεδομένων</a:t>
            </a:r>
            <a:r>
              <a:rPr lang="el-GR" sz="2000" u="none" strike="noStrike" cap="none" dirty="0">
                <a:solidFill>
                  <a:schemeClr val="lt1"/>
                </a:solidFill>
                <a:latin typeface="Arial" charset="0"/>
                <a:ea typeface="Arial" charset="0"/>
                <a:cs typeface="Arial" charset="0"/>
                <a:sym typeface="Cabin"/>
              </a:rPr>
              <a:t> και να χρησιμοποιήσετε σχέσεις και συνδέσεις για να συνδέσετε τα δεδομένα σε πολλά μέρη</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Αυτό </a:t>
            </a:r>
            <a:r>
              <a:rPr lang="el-GR" sz="2000" dirty="0">
                <a:solidFill>
                  <a:srgbClr val="FF7F00"/>
                </a:solidFill>
                <a:latin typeface="Arial" charset="0"/>
                <a:cs typeface="Arial" charset="0"/>
                <a:sym typeface="Cabin"/>
              </a:rPr>
              <a:t>μειώνει σημαντικά τον όγκο των δεδομένων που πρέπει να σαρωθούν</a:t>
            </a:r>
            <a:r>
              <a:rPr lang="el-GR" sz="2000" u="none" strike="noStrike" cap="none" dirty="0">
                <a:solidFill>
                  <a:schemeClr val="lt1"/>
                </a:solidFill>
                <a:latin typeface="Arial" charset="0"/>
                <a:ea typeface="Arial" charset="0"/>
                <a:cs typeface="Arial" charset="0"/>
                <a:sym typeface="Cabin"/>
              </a:rPr>
              <a:t> κατά την εκτέλεση πολύπλοκων λειτουργιών σε μεγάλες ποσότητες δεδομένων</a:t>
            </a:r>
            <a:endParaRPr lang="en" sz="2000" u="none" strike="noStrike" cap="none" dirty="0">
              <a:solidFill>
                <a:schemeClr val="lt1"/>
              </a:solidFill>
              <a:latin typeface="Arial" charset="0"/>
              <a:ea typeface="Arial" charset="0"/>
              <a:cs typeface="Arial" charset="0"/>
              <a:sym typeface="Cabin"/>
            </a:endParaRPr>
          </a:p>
          <a:p>
            <a:pPr marL="254000" marR="0" lvl="0" indent="-254000" algn="l" rtl="0">
              <a:lnSpc>
                <a:spcPct val="100000"/>
              </a:lnSpc>
              <a:spcBef>
                <a:spcPts val="2500"/>
              </a:spcBef>
              <a:spcAft>
                <a:spcPts val="600"/>
              </a:spcAft>
              <a:buClr>
                <a:schemeClr val="lt1"/>
              </a:buClr>
              <a:buSzPct val="100000"/>
              <a:buFont typeface="Cabin"/>
              <a:buChar char="•"/>
            </a:pPr>
            <a:r>
              <a:rPr lang="el-GR" sz="2000" u="none" strike="noStrike" cap="none" dirty="0">
                <a:solidFill>
                  <a:schemeClr val="lt1"/>
                </a:solidFill>
                <a:latin typeface="Arial" charset="0"/>
                <a:ea typeface="Arial" charset="0"/>
                <a:cs typeface="Arial" charset="0"/>
                <a:sym typeface="Cabin"/>
              </a:rPr>
              <a:t>Ο σχεδιασμός βάσεων δεδομένων και SQL είναι μια </a:t>
            </a:r>
            <a:r>
              <a:rPr lang="el-GR" sz="2000" dirty="0">
                <a:solidFill>
                  <a:srgbClr val="FFFF00"/>
                </a:solidFill>
                <a:latin typeface="Arial" charset="0"/>
                <a:cs typeface="Arial" charset="0"/>
                <a:sym typeface="Cabin"/>
              </a:rPr>
              <a:t>μορφή τέχνης</a:t>
            </a:r>
            <a:endParaRPr lang="en" sz="2000" dirty="0">
              <a:solidFill>
                <a:srgbClr val="FFFF00"/>
              </a:solidFill>
              <a:latin typeface="Arial" charset="0"/>
              <a:cs typeface="Arial" charset="0"/>
              <a:sym typeface="Cabi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prstGeom prst="rect">
            <a:avLst/>
          </a:prstGeom>
        </p:spPr>
        <p:txBody>
          <a:bodyPr lIns="51427" tIns="51427" rIns="51427" bIns="51427" anchor="ctr" anchorCtr="0">
            <a:noAutofit/>
          </a:bodyPr>
          <a:lstStyle/>
          <a:p>
            <a:r>
              <a:rPr lang="el-GR" sz="2025" dirty="0"/>
              <a:t>Ευχαριστίες / Συνεισφορές</a:t>
            </a:r>
            <a:endParaRPr lang="en-US" sz="2025" dirty="0"/>
          </a:p>
        </p:txBody>
      </p:sp>
      <p:sp>
        <p:nvSpPr>
          <p:cNvPr id="647" name="Shape 647"/>
          <p:cNvSpPr txBox="1"/>
          <p:nvPr/>
        </p:nvSpPr>
        <p:spPr>
          <a:xfrm>
            <a:off x="678431" y="1236853"/>
            <a:ext cx="3823706" cy="3326636"/>
          </a:xfrm>
          <a:prstGeom prst="rect">
            <a:avLst/>
          </a:prstGeom>
          <a:noFill/>
          <a:ln>
            <a:noFill/>
          </a:ln>
        </p:spPr>
        <p:txBody>
          <a:bodyPr lIns="51427" tIns="51427" rIns="51427" bIns="51427" anchor="t" anchorCtr="0">
            <a:noAutofit/>
          </a:bodyPr>
          <a:lstStyle/>
          <a:p>
            <a:r>
              <a:rPr lang="el-GR" sz="1013" dirty="0">
                <a:solidFill>
                  <a:srgbClr val="FFFFFF"/>
                </a:solidFill>
              </a:rPr>
              <a:t>Αυτές οι διαφάνειες είναι Πνευματική ιδιοκτησία 2010</a:t>
            </a:r>
            <a:r>
              <a:rPr lang="en-US" sz="1013" dirty="0">
                <a:solidFill>
                  <a:srgbClr val="FFFFFF"/>
                </a:solidFill>
              </a:rPr>
              <a:t>-  Charles R. Severance (</a:t>
            </a:r>
            <a:r>
              <a:rPr lang="en-US" sz="1013" u="sng" dirty="0">
                <a:solidFill>
                  <a:srgbClr val="FFFF00"/>
                </a:solidFill>
                <a:hlinkClick r:id="rId3"/>
              </a:rPr>
              <a:t>www.dr-chuck.com</a:t>
            </a:r>
            <a:r>
              <a:rPr lang="en-US" sz="1013" dirty="0">
                <a:solidFill>
                  <a:srgbClr val="FFFFFF"/>
                </a:solidFill>
              </a:rPr>
              <a:t>) </a:t>
            </a:r>
            <a:r>
              <a:rPr lang="el-GR" sz="1013" dirty="0">
                <a:solidFill>
                  <a:srgbClr val="FFFFFF"/>
                </a:solidFill>
              </a:rPr>
              <a:t>του</a:t>
            </a:r>
            <a:r>
              <a:rPr lang="en-US" sz="1013" dirty="0">
                <a:solidFill>
                  <a:srgbClr val="FFFFFF"/>
                </a:solidFill>
              </a:rPr>
              <a:t> University of Michigan School of Information </a:t>
            </a:r>
            <a:r>
              <a:rPr lang="el-GR" sz="1013" dirty="0">
                <a:solidFill>
                  <a:srgbClr val="FFFFFF"/>
                </a:solidFill>
              </a:rPr>
              <a:t>και είναι διαθέσιμες υπό την άδεια</a:t>
            </a:r>
            <a:r>
              <a:rPr lang="en-US" sz="1013" dirty="0">
                <a:solidFill>
                  <a:srgbClr val="FFFFFF"/>
                </a:solidFill>
              </a:rPr>
              <a:t> Creative Commons Attribution 4.0. </a:t>
            </a:r>
            <a:r>
              <a:rPr lang="el-GR" sz="1013" dirty="0">
                <a:solidFill>
                  <a:srgbClr val="FFFFFF"/>
                </a:solidFill>
              </a:rPr>
              <a:t>Παρακαλώ να διατηρήσετε αυτήν την τελευταία διαφάνεια σε όλα τα αντίγραφα του εγγράφου για να συμμορφωθείτε με τις απαιτήσεις απόδοσης της άδειας. Εάν κάνετε κάποια αλλαγή, μη διστάσετε να προσθέσετε το όνομα και τον οργανισμό σας στη λίστα των συντελεστών αυτής της σελίδας καθώς αναδημοσιεύετε το υλικό</a:t>
            </a:r>
            <a:r>
              <a:rPr lang="en-US" sz="1013" dirty="0">
                <a:solidFill>
                  <a:srgbClr val="FFFFFF"/>
                </a:solidFill>
              </a:rPr>
              <a:t>.</a:t>
            </a:r>
          </a:p>
          <a:p>
            <a:endParaRPr sz="1013" dirty="0">
              <a:solidFill>
                <a:srgbClr val="FFFFFF"/>
              </a:solidFill>
            </a:endParaRPr>
          </a:p>
          <a:p>
            <a:r>
              <a:rPr lang="el-GR" sz="1013" dirty="0">
                <a:solidFill>
                  <a:srgbClr val="FFFFFF"/>
                </a:solidFill>
              </a:rPr>
              <a:t>Αρχική ανάπτυξη </a:t>
            </a:r>
            <a:r>
              <a:rPr lang="en-US" sz="1013" dirty="0">
                <a:solidFill>
                  <a:srgbClr val="FFFFFF"/>
                </a:solidFill>
              </a:rPr>
              <a:t>: Charles Severance, University of Michigan School of Information</a:t>
            </a:r>
            <a:endParaRPr lang="el-GR" sz="1013" dirty="0">
              <a:solidFill>
                <a:srgbClr val="FFFFFF"/>
              </a:solidFill>
            </a:endParaRPr>
          </a:p>
          <a:p>
            <a:endParaRPr lang="el-GR" sz="1013" dirty="0">
              <a:solidFill>
                <a:srgbClr val="FFFFFF"/>
              </a:solidFill>
            </a:endParaRPr>
          </a:p>
          <a:p>
            <a:r>
              <a:rPr lang="el-GR" sz="1013" dirty="0">
                <a:solidFill>
                  <a:srgbClr val="FFFFFF"/>
                </a:solidFill>
              </a:rPr>
              <a:t>Απόδοση στα Ελληνικά: </a:t>
            </a:r>
            <a:r>
              <a:rPr lang="el-GR" sz="1013" dirty="0" err="1">
                <a:solidFill>
                  <a:srgbClr val="FFFFFF"/>
                </a:solidFill>
              </a:rPr>
              <a:t>Κιουρτίδου</a:t>
            </a:r>
            <a:r>
              <a:rPr lang="el-GR" sz="1013" dirty="0">
                <a:solidFill>
                  <a:srgbClr val="FFFFFF"/>
                </a:solidFill>
              </a:rPr>
              <a:t> Δ. Κωνσταντία</a:t>
            </a:r>
            <a:endParaRPr lang="en-US" sz="1013" dirty="0">
              <a:solidFill>
                <a:srgbClr val="FFFFFF"/>
              </a:solidFill>
            </a:endParaRPr>
          </a:p>
          <a:p>
            <a:endParaRPr sz="1013" dirty="0">
              <a:solidFill>
                <a:srgbClr val="FFFFFF"/>
              </a:solidFill>
            </a:endParaRPr>
          </a:p>
          <a:p>
            <a:pPr marL="147340" indent="-147340">
              <a:buClr>
                <a:schemeClr val="dk2"/>
              </a:buClr>
              <a:buSzPct val="61111"/>
            </a:pPr>
            <a:r>
              <a:rPr lang="en-US" sz="1013" dirty="0">
                <a:solidFill>
                  <a:schemeClr val="lt1"/>
                </a:solidFill>
              </a:rPr>
              <a:t>… </a:t>
            </a:r>
            <a:r>
              <a:rPr lang="el-GR" sz="1013" dirty="0">
                <a:solidFill>
                  <a:schemeClr val="lt1"/>
                </a:solidFill>
              </a:rPr>
              <a:t>Εισαγάγετε νέους Μεταφραστές και άτομα που έχουν συνεισφέρει εδώ</a:t>
            </a:r>
            <a:endParaRPr lang="en-US" sz="1013" dirty="0">
              <a:solidFill>
                <a:schemeClr val="lt1"/>
              </a:solidFill>
            </a:endParaRPr>
          </a:p>
          <a:p>
            <a:endParaRPr sz="1013" dirty="0">
              <a:solidFill>
                <a:srgbClr val="FFFFFF"/>
              </a:solidFill>
            </a:endParaRPr>
          </a:p>
        </p:txBody>
      </p:sp>
      <p:pic>
        <p:nvPicPr>
          <p:cNvPr id="649" name="Shape 649"/>
          <p:cNvPicPr preferRelativeResize="0"/>
          <p:nvPr/>
        </p:nvPicPr>
        <p:blipFill rotWithShape="1">
          <a:blip r:embed="rId4">
            <a:alphaModFix/>
          </a:blip>
          <a:srcRect/>
          <a:stretch/>
        </p:blipFill>
        <p:spPr>
          <a:xfrm>
            <a:off x="7817449" y="635610"/>
            <a:ext cx="1107337" cy="375975"/>
          </a:xfrm>
          <a:prstGeom prst="rect">
            <a:avLst/>
          </a:prstGeom>
          <a:noFill/>
          <a:ln>
            <a:noFill/>
          </a:ln>
        </p:spPr>
      </p:pic>
      <p:sp>
        <p:nvSpPr>
          <p:cNvPr id="650" name="Shape 650"/>
          <p:cNvSpPr txBox="1"/>
          <p:nvPr/>
        </p:nvSpPr>
        <p:spPr>
          <a:xfrm>
            <a:off x="4896225" y="1310245"/>
            <a:ext cx="3823706" cy="3253245"/>
          </a:xfrm>
          <a:prstGeom prst="rect">
            <a:avLst/>
          </a:prstGeom>
          <a:noFill/>
          <a:ln>
            <a:noFill/>
          </a:ln>
        </p:spPr>
        <p:txBody>
          <a:bodyPr lIns="51427" tIns="51427" rIns="51427" bIns="51427" anchor="t" anchorCtr="0">
            <a:noAutofit/>
          </a:bodyPr>
          <a:lstStyle/>
          <a:p>
            <a:r>
              <a:rPr lang="el-GR" sz="1013" dirty="0">
                <a:solidFill>
                  <a:srgbClr val="FFFFFF"/>
                </a:solidFill>
              </a:rPr>
              <a:t>Συνέχεια</a:t>
            </a:r>
            <a:r>
              <a:rPr lang="is-IS" sz="1013" dirty="0">
                <a:solidFill>
                  <a:srgbClr val="FFFFFF"/>
                </a:solidFill>
              </a:rPr>
              <a:t>…</a:t>
            </a:r>
            <a:endParaRPr lang="en-US" sz="1013" dirty="0">
              <a:solidFill>
                <a:srgbClr val="FFFFFF"/>
              </a:solidFill>
            </a:endParaRPr>
          </a:p>
        </p:txBody>
      </p:sp>
      <p:pic>
        <p:nvPicPr>
          <p:cNvPr id="6" name="Shape 536">
            <a:extLst>
              <a:ext uri="{FF2B5EF4-FFF2-40B4-BE49-F238E27FC236}">
                <a16:creationId xmlns:a16="http://schemas.microsoft.com/office/drawing/2014/main" id="{BE10AF01-D437-453D-BE38-BD03821DC145}"/>
              </a:ext>
            </a:extLst>
          </p:cNvPr>
          <p:cNvPicPr preferRelativeResize="0"/>
          <p:nvPr/>
        </p:nvPicPr>
        <p:blipFill rotWithShape="1">
          <a:blip r:embed="rId5">
            <a:alphaModFix/>
          </a:blip>
          <a:srcRect/>
          <a:stretch/>
        </p:blipFill>
        <p:spPr>
          <a:xfrm>
            <a:off x="361856" y="444211"/>
            <a:ext cx="576450" cy="576450"/>
          </a:xfrm>
          <a:prstGeom prst="rect">
            <a:avLst/>
          </a:prstGeom>
          <a:noFill/>
          <a:ln>
            <a:noFill/>
          </a:ln>
        </p:spPr>
      </p:pic>
    </p:spTree>
  </p:cSld>
  <p:clrMapOvr>
    <a:masterClrMapping/>
  </p:clrMapOvr>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3418</Words>
  <Application>Microsoft Office PowerPoint</Application>
  <PresentationFormat>Προβολή στην οθόνη (16:9)</PresentationFormat>
  <Paragraphs>508</Paragraphs>
  <Slides>96</Slides>
  <Notes>92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96</vt:i4>
      </vt:variant>
    </vt:vector>
  </HeadingPairs>
  <TitlesOfParts>
    <vt:vector size="104" baseType="lpstr">
      <vt:lpstr>Arial</vt:lpstr>
      <vt:lpstr>Arial Regular</vt:lpstr>
      <vt:lpstr>Cabin</vt:lpstr>
      <vt:lpstr>Calibri</vt:lpstr>
      <vt:lpstr>Courier</vt:lpstr>
      <vt:lpstr>Courier New</vt:lpstr>
      <vt:lpstr>Gill Sans</vt:lpstr>
      <vt:lpstr>Title &amp; Subtitle</vt:lpstr>
      <vt:lpstr>Σχεσιακές Βάσεις Δεδομένων και SQLite</vt:lpstr>
      <vt:lpstr>SQLite Browser</vt:lpstr>
      <vt:lpstr>Παρουσίαση του PowerPoint</vt:lpstr>
      <vt:lpstr>Τυχαία Προσπέλαση</vt:lpstr>
      <vt:lpstr>Σχεσιακές Βάσεις Δεδομένων</vt:lpstr>
      <vt:lpstr>Ορολογία</vt:lpstr>
      <vt:lpstr>Παρουσίαση του PowerPoint</vt:lpstr>
      <vt:lpstr>Παρουσίαση του PowerPoint</vt:lpstr>
      <vt:lpstr>SQL</vt:lpstr>
      <vt:lpstr>Παρουσίαση του PowerPoint</vt:lpstr>
      <vt:lpstr>Εφαρμογές Ιστού με Βάσεις Δεδομένων</vt:lpstr>
      <vt:lpstr>Παρουσίαση του PowerPoint</vt:lpstr>
      <vt:lpstr>Διαχειριστής Βάσης Δεδομένων </vt:lpstr>
      <vt:lpstr>Μοντέλο Βάσης Δεδομένων</vt:lpstr>
      <vt:lpstr>Συνήθη Συστήματα Βάσεων Δεδομένων</vt:lpstr>
      <vt:lpstr>SQLite βρίσκεται σε Πολλά Λογισμικά...</vt:lpstr>
      <vt:lpstr>Πρόγραμμα Περιήγησης SQLite</vt:lpstr>
      <vt:lpstr>Παρουσίαση του PowerPoint</vt:lpstr>
      <vt:lpstr>Ας Δημιουργήσουμε μια Βάση Δεδομένων</vt:lpstr>
      <vt:lpstr>Ξεκινάμε Απλά - Ένας Ενιαίος Πίνακας</vt:lpstr>
      <vt:lpstr>Παρουσίαση του PowerPoint</vt:lpstr>
      <vt:lpstr>Παρουσίαση του PowerPoint</vt:lpstr>
      <vt:lpstr>SQL</vt:lpstr>
      <vt:lpstr>SQL: Insert</vt:lpstr>
      <vt:lpstr>Παρουσίαση του PowerPoint</vt:lpstr>
      <vt:lpstr>Παρουσίαση του PowerPoint</vt:lpstr>
      <vt:lpstr>SQL: Delete</vt:lpstr>
      <vt:lpstr>Παρουσίαση του PowerPoint</vt:lpstr>
      <vt:lpstr>Παρουσίαση του PowerPoint</vt:lpstr>
      <vt:lpstr>SQL: Update</vt:lpstr>
      <vt:lpstr>Παρουσίαση του PowerPoint</vt:lpstr>
      <vt:lpstr>Παρουσίαση του PowerPoint</vt:lpstr>
      <vt:lpstr>Ανάκτηση Εγγραφών: Select</vt:lpstr>
      <vt:lpstr>Παρουσίαση του PowerPoint</vt:lpstr>
      <vt:lpstr>Παρουσίαση του PowerPoint</vt:lpstr>
      <vt:lpstr>Ταξινόμηση με ORDER BY</vt:lpstr>
      <vt:lpstr>Παρουσίαση του PowerPoint</vt:lpstr>
      <vt:lpstr>Σύνοψη SQL</vt:lpstr>
      <vt:lpstr>Αυτό δεν είναι και πολύ συναρπαστικό (μέχρι στιγμής)</vt:lpstr>
      <vt:lpstr>Σύνθετα Μοντέλα Δεδομένων και Σχέσεις</vt:lpstr>
      <vt:lpstr>Σχεδιασμός Βάσης Δεδομένων</vt:lpstr>
      <vt:lpstr>Παρουσίαση του PowerPoint</vt:lpstr>
      <vt:lpstr>Παρουσίαση του PowerPoint</vt:lpstr>
      <vt:lpstr>Κατασκευάζοντας ένα Μοντέλο Δεδομένων</vt:lpstr>
      <vt:lpstr>Παρουσίαση του PowerPoint</vt:lpstr>
      <vt:lpstr>Για κάθε «κομμάτι πληροφορίας»...</vt:lpstr>
      <vt:lpstr>Παρουσίαση του PowerPoint</vt:lpstr>
      <vt:lpstr>Παρουσίαση του PowerPoint</vt:lpstr>
      <vt:lpstr>Παρουσίαση του PowerPoint</vt:lpstr>
      <vt:lpstr>Αναπαράσταση Σχέσεων σε Βάση Δεδομένων</vt:lpstr>
      <vt:lpstr>Κανονικοποίηση Βάσης Δεδομένων (3NF)</vt:lpstr>
      <vt:lpstr>Παρουσίαση του PowerPoint</vt:lpstr>
      <vt:lpstr>Μοτίβο Ακεραίου Αναφοράς</vt:lpstr>
      <vt:lpstr>Τρία Είδη Κλειδιών</vt:lpstr>
      <vt:lpstr>Βασικοί Κανόνες</vt:lpstr>
      <vt:lpstr>Ξένα Κλειδιά</vt:lpstr>
      <vt:lpstr>Κατασκευή Σχέσεων (σε πίνακες)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Χρήση Ένωσης (Join) σε Πίνακες</vt:lpstr>
      <vt:lpstr>Σχεσιακή Ισχύς</vt:lpstr>
      <vt:lpstr>Η Λειτουργία JOIN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Σχέσεις Πολλά προς Πολλά</vt:lpstr>
      <vt:lpstr>Παρουσίαση του PowerPoint</vt:lpstr>
      <vt:lpstr>Παρουσίαση του PowerPoint</vt:lpstr>
      <vt:lpstr>Πολλά προς Πολλά</vt:lpstr>
      <vt:lpstr>Παρουσίαση του PowerPoint</vt:lpstr>
      <vt:lpstr>Ξεκίνημα με μια Νέα Βάση Δεδομένων</vt:lpstr>
      <vt:lpstr>Παρουσίαση του PowerPoint</vt:lpstr>
      <vt:lpstr>Εισαγωγή Χρηστών και Μαθημάτων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Πολυπλοκότητα Επιτρέπει την Ταχύτητα</vt:lpstr>
      <vt:lpstr>Πρόσθετα Θέματα SQL</vt:lpstr>
      <vt:lpstr>Σύνοψη</vt:lpstr>
      <vt:lpstr>Ευχαριστίες / Συνεισφορές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Relational Databases and SQLite</dc:title>
  <cp:lastModifiedBy>Konstantia Kiourtidou</cp:lastModifiedBy>
  <cp:revision>89</cp:revision>
  <dcterms:modified xsi:type="dcterms:W3CDTF">2021-09-02T06:46:21Z</dcterms:modified>
</cp:coreProperties>
</file>