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5" autoAdjust="0"/>
    <p:restoredTop sz="93566"/>
  </p:normalViewPr>
  <p:slideViewPr>
    <p:cSldViewPr snapToGrid="0" snapToObjects="1">
      <p:cViewPr>
        <p:scale>
          <a:sx n="57" d="100"/>
          <a:sy n="57" d="100"/>
        </p:scale>
        <p:origin x="-738" y="21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33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-RU" dirty="0" smtClean="0">
                <a:solidFill>
                  <a:schemeClr val="dk2"/>
                </a:solidFill>
              </a:rPr>
              <a:t>Заметка</a:t>
            </a:r>
            <a:r>
              <a:rPr lang="ru-RU" baseline="0" dirty="0" smtClean="0">
                <a:solidFill>
                  <a:schemeClr val="dk2"/>
                </a:solidFill>
              </a:rPr>
              <a:t> от Чарльза</a:t>
            </a:r>
            <a:r>
              <a:rPr lang="ru-RU" dirty="0" smtClean="0">
                <a:solidFill>
                  <a:schemeClr val="dk2"/>
                </a:solidFill>
              </a:rPr>
              <a:t>. </a:t>
            </a:r>
            <a:r>
              <a:rPr lang="ru-RU" smtClean="0">
                <a:solidFill>
                  <a:schemeClr val="dk2"/>
                </a:solidFill>
              </a:rPr>
              <a:t>При использовании этих материалов, вы можете удалить логотип университета</a:t>
            </a:r>
            <a:r>
              <a:rPr lang="ru-RU" baseline="0" smtClean="0">
                <a:solidFill>
                  <a:schemeClr val="dk2"/>
                </a:solidFill>
              </a:rPr>
              <a:t> и заменить его собственным</a:t>
            </a:r>
            <a:r>
              <a:rPr lang="ru-RU" smtClean="0">
                <a:solidFill>
                  <a:schemeClr val="dk2"/>
                </a:solidFill>
              </a:rPr>
              <a:t>, но,</a:t>
            </a:r>
            <a:r>
              <a:rPr lang="ru-RU" baseline="0" smtClean="0">
                <a:solidFill>
                  <a:schemeClr val="dk2"/>
                </a:solidFill>
              </a:rPr>
              <a:t> пожалуйста, сохраните </a:t>
            </a:r>
            <a:r>
              <a:rPr lang="ru-RU" smtClean="0">
                <a:solidFill>
                  <a:schemeClr val="dk2"/>
                </a:solidFill>
              </a:rPr>
              <a:t>CC-BY логотип</a:t>
            </a:r>
            <a:r>
              <a:rPr lang="ru-RU" baseline="0" smtClean="0">
                <a:solidFill>
                  <a:schemeClr val="dk2"/>
                </a:solidFill>
              </a:rPr>
              <a:t> на первой странице, а также на последней странице  - «Благодарности».</a:t>
            </a:r>
            <a:endParaRPr lang="ru-RU" smtClean="0">
              <a:solidFill>
                <a:schemeClr val="dk2"/>
              </a:solidFill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7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96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12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40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68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44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00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617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426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04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05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08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36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991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654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811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258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950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182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454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87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31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140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234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023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018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57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378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555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1099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3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964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5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853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5378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719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509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8585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251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23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39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21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16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97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24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 sz="4000"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49300" lvl="0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1pPr>
            <a:lvl2pPr marL="1041400" lvl="1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1333500" lvl="2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16383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9304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876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448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3020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592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02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03" r:id="rId2"/>
    <p:sldLayoutId id="2147483706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5400" b="0" i="0" u="none" strike="noStrike" cap="none">
          <a:solidFill>
            <a:schemeClr val="bg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>
          <a:solidFill>
            <a:schemeClr val="bg1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www.pythonlear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zwuFkn88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zwuFkn88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llan_harris/490807061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llan_harris/4908070612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RaspberryPi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39D4529FM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youtube.com/watch?v=9eMWG3fwiE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arrypotter.wikia.com/wiki/Parseltong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harrypotter.wikia.com/wiki/Salazar_Slyther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www.dr-chuck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zwuFkn88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zwuFkn88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8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Почему программирование</a:t>
            </a:r>
            <a:r>
              <a:rPr lang="en-US" sz="78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7800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Глава 1</a:t>
            </a:r>
            <a:endParaRPr lang="en-US" sz="48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857448" y="7037359"/>
            <a:ext cx="85283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r>
              <a:rPr lang="en-US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для </a:t>
            </a:r>
            <a:r>
              <a:rPr lang="ru-RU" sz="32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всех</a:t>
            </a:r>
            <a:endParaRPr lang="en-US" sz="32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www.py4e.com</a:t>
            </a:r>
            <a:endParaRPr lang="en-US" sz="32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3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0312" y="7363609"/>
            <a:ext cx="1968599" cy="6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250" y="7033009"/>
            <a:ext cx="1024800" cy="10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ru-RU" sz="7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для людей</a:t>
            </a:r>
            <a:r>
              <a:rPr lang="en-US" sz="76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0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 играет музыка</a:t>
            </a:r>
            <a:r>
              <a:rPr lang="en-US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Левая рука вперед и вверх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Правая рука вперед и вверх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Перевернуть левую руку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Перевернуть правую руку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к правому плечу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к левому плечу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к затылку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</a:t>
            </a:r>
            <a:r>
              <a:rPr lang="ru-RU" sz="2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муку</a:t>
            </a:r>
            <a:r>
              <a:rPr lang="en-US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 затылок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правое </a:t>
            </a:r>
            <a:r>
              <a:rPr lang="ru-RU" sz="2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ведро</a:t>
            </a:r>
            <a:endParaRPr lang="en-US" sz="2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на  левое </a:t>
            </a:r>
            <a:r>
              <a:rPr lang="ru-RU" sz="2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ведро</a:t>
            </a:r>
            <a:endParaRPr lang="en-US" sz="2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левую ягодицу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на правую ягодицу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Покачивание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Покачивание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Прыжок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https://www.youtube.com/watch?v=XiBYM6g8Tck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для людей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0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 играет музыка</a:t>
            </a:r>
            <a:r>
              <a:rPr lang="en-US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Левая рука вперед и вверх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Правая рука вперед и вверх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Перевернуть левую руку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Перевернуть правую руку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к правому плечу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к левому плечу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затылок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</a:t>
            </a:r>
            <a:r>
              <a:rPr lang="en-US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400" u="none" strike="noStrike" cap="none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руку</a:t>
            </a:r>
            <a:r>
              <a:rPr lang="en-US" sz="2400" u="none" strike="noStrike" cap="none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 затылок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правое </a:t>
            </a:r>
            <a:r>
              <a:rPr lang="ru-RU" sz="2400" u="none" strike="noStrike" cap="none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бедро</a:t>
            </a:r>
            <a:endParaRPr lang="en-US" sz="24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на левое </a:t>
            </a:r>
            <a:r>
              <a:rPr lang="ru-RU" sz="2400" u="none" strike="noStrike" cap="none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бедро</a:t>
            </a:r>
            <a:endParaRPr lang="en-US" sz="24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левую ягодицу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на правую ягодицу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Покачивание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Покачивание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ru-RU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Прыжок</a:t>
            </a:r>
            <a:endParaRPr lang="en-US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https://www.youtube.com/watch?v=XiBYM6g8Tck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1952625" y="3075709"/>
            <a:ext cx="12420600" cy="28302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лоун побежал за машиной,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машина врезалась в палатку,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палатка упала на клоуна и машину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на Пайтон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2" y="5905976"/>
            <a:ext cx="2600528" cy="175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936" y="7665396"/>
            <a:ext cx="11162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Изображение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https://www.flickr.com/photos/allan_harris/4908070612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schemeClr val="bg1"/>
                </a:solidFill>
              </a:rPr>
              <a:t> Attribution-</a:t>
            </a:r>
            <a:r>
              <a:rPr lang="en-US" sz="1600" dirty="0" err="1" smtClean="0">
                <a:solidFill>
                  <a:schemeClr val="bg1"/>
                </a:solidFill>
              </a:rPr>
              <a:t>NoDerivs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2.0 Generic (CC BY-ND 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3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на Пайтон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2" y="5905976"/>
            <a:ext cx="2600528" cy="175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936" y="7665396"/>
            <a:ext cx="11162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Изображение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https://www.flickr.com/photos/allan_harris/4908070612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schemeClr val="bg1"/>
                </a:solidFill>
              </a:rPr>
              <a:t> Attribution-</a:t>
            </a:r>
            <a:r>
              <a:rPr lang="en-US" sz="1600" dirty="0" err="1" smtClean="0">
                <a:solidFill>
                  <a:schemeClr val="bg1"/>
                </a:solidFill>
              </a:rPr>
              <a:t>NoDerivs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2.0 Generic (CC BY-ND 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574950" y="719847"/>
            <a:ext cx="9772499" cy="7529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name = </a:t>
            </a:r>
            <a:r>
              <a:rPr lang="en-US" sz="2800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input</a:t>
            </a: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('</a:t>
            </a:r>
            <a:r>
              <a:rPr lang="ru-RU" sz="2800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Введите имя файла</a:t>
            </a:r>
            <a:r>
              <a:rPr lang="en-US" sz="2800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:')</a:t>
            </a: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handle = open(name)</a:t>
            </a:r>
          </a:p>
          <a:p>
            <a:pPr lvl="0" algn="ctr"/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 = </a:t>
            </a:r>
            <a:r>
              <a:rPr lang="en-US" sz="28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dict</a:t>
            </a: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8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8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(word,0) + 1</a:t>
            </a:r>
          </a:p>
          <a:p>
            <a:pPr lvl="0">
              <a:buClr>
                <a:srgbClr val="00FF00"/>
              </a:buClr>
            </a:pP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for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word,count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in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():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>
              <a:buClr>
                <a:srgbClr val="00FF00"/>
              </a:buClr>
            </a:pP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28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, </a:t>
            </a:r>
            <a:r>
              <a:rPr lang="en-US" sz="28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10702925" y="1777999"/>
            <a:ext cx="4445099" cy="2145607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Введите имя файла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16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0693400" y="5283199"/>
            <a:ext cx="4445000" cy="2048625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Введите имя файла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clown.txt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155700" y="2594429"/>
            <a:ext cx="13931900" cy="240937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Аппаратная Архитектура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693001" y="7436255"/>
            <a:ext cx="12869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upload.wikimedia.org/wikipedia/commons/3/3d/RaspberryPi.jpg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520" y="758757"/>
            <a:ext cx="10466961" cy="643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6096000" y="1022885"/>
            <a:ext cx="3454399" cy="683894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Программное  обеспечение</a:t>
            </a:r>
            <a:endParaRPr lang="en-US" sz="2600" u="none" strike="noStrike" cap="none" dirty="0">
              <a:solidFill>
                <a:srgbClr val="00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2693324" y="2121435"/>
            <a:ext cx="2323175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Устройства ввода и вывода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6350924" y="2223035"/>
            <a:ext cx="2975956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Центральный процессор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6731000" y="5258335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Основная память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11264900" y="3429535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Вторичная память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60" name="Shape 360"/>
          <p:cNvCxnSpPr/>
          <p:nvPr/>
        </p:nvCxnSpPr>
        <p:spPr>
          <a:xfrm flipH="1">
            <a:off x="5030786" y="3248560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61" name="Shape 361"/>
          <p:cNvCxnSpPr/>
          <p:nvPr/>
        </p:nvCxnSpPr>
        <p:spPr>
          <a:xfrm rot="10800000">
            <a:off x="7391400" y="4232809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8345486" y="4250272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 flipH="1">
            <a:off x="9655175" y="3872447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9620250" y="4877335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65" name="Shape 365"/>
          <p:cNvSpPr txBox="1"/>
          <p:nvPr/>
        </p:nvSpPr>
        <p:spPr>
          <a:xfrm>
            <a:off x="12438060" y="1022885"/>
            <a:ext cx="2325343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Типичный компьютер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9655175" y="1168935"/>
            <a:ext cx="2017712" cy="1270000"/>
          </a:xfrm>
          <a:prstGeom prst="wedgeEllipseCallout">
            <a:avLst>
              <a:gd name="adj1" fmla="val -71018"/>
              <a:gd name="adj2" fmla="val 8284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дальше?</a:t>
            </a:r>
            <a:endParaRPr lang="en-US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Определения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547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Центральный процессор</a:t>
            </a:r>
            <a:r>
              <a:rPr lang="en-US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Запускает программу. ЦП всегда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-US" sz="27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задается вопросом: 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700" b="0" i="0" u="none" strike="noStrike" cap="none" dirty="0" smtClean="0">
                <a:solidFill>
                  <a:srgbClr val="FFFFFF"/>
                </a:solidFill>
                <a:latin typeface="Arial"/>
                <a:sym typeface="Arial"/>
              </a:rPr>
              <a:t>«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дальше?</a:t>
            </a:r>
            <a:r>
              <a:rPr lang="ru-RU" sz="2700" b="0" i="0" u="none" strike="noStrike" cap="none" dirty="0" smtClean="0">
                <a:solidFill>
                  <a:srgbClr val="FFFFFF"/>
                </a:solidFill>
                <a:latin typeface="Arial"/>
                <a:sym typeface="Arial"/>
              </a:rPr>
              <a:t>»</a:t>
            </a:r>
            <a:r>
              <a:rPr lang="en-US" sz="27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является мозговым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7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-US" sz="27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центром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– </a:t>
            </a:r>
            <a:r>
              <a:rPr lang="ru-RU" sz="27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7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глупый, но очень быстрый;</a:t>
            </a:r>
            <a:endParaRPr lang="en-US" sz="27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Устройства ввода</a:t>
            </a:r>
            <a:r>
              <a:rPr lang="en-US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Клавиатура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Мышь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Сенсорный экран;</a:t>
            </a:r>
            <a:endParaRPr lang="en-US" sz="27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Устройства вывода</a:t>
            </a:r>
            <a:r>
              <a:rPr lang="en-US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Экран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Колонки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Принтер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Записывающее 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DVD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-устройство;</a:t>
            </a:r>
            <a:endParaRPr lang="en-US" sz="2700" u="none" strike="noStrike" cap="none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Основная память</a:t>
            </a:r>
            <a:r>
              <a:rPr lang="en-US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Быстрое маленькое временное хранилище. Данные теряются после перезагрузки – он же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RAM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(ЗУПВ);</a:t>
            </a:r>
            <a:endParaRPr lang="en-US" sz="2700" u="none" strike="noStrike" cap="none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27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Вторичная память</a:t>
            </a:r>
            <a:r>
              <a:rPr lang="en-US" sz="27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Более медленное большое постоянное хранилище</a:t>
            </a:r>
            <a:r>
              <a:rPr lang="ru-RU" sz="27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Остается, пока не будет удалено 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диск </a:t>
            </a:r>
            <a:r>
              <a:rPr lang="en-US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 </a:t>
            </a:r>
            <a:r>
              <a:rPr lang="ru-RU" sz="27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карта памяти;</a:t>
            </a:r>
            <a:endParaRPr lang="en-US" sz="27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4600" y="28051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14071600" y="2349500"/>
            <a:ext cx="1803400" cy="1270000"/>
          </a:xfrm>
          <a:prstGeom prst="wedgeEllipseCallout">
            <a:avLst>
              <a:gd name="adj1" fmla="val -36159"/>
              <a:gd name="adj2" fmla="val 66254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дальше?</a:t>
            </a:r>
            <a:endParaRPr lang="en-US" sz="24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6096000" y="964520"/>
            <a:ext cx="3454399" cy="683894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Программное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обеспечение</a:t>
            </a:r>
            <a:endParaRPr lang="en-US" sz="2600" u="none" strike="noStrike" cap="none" dirty="0">
              <a:solidFill>
                <a:srgbClr val="00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2626822" y="2063070"/>
            <a:ext cx="2389677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Устройства ввода и вывода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6434052" y="2164670"/>
            <a:ext cx="2748048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Центральный процессор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6731000" y="5199970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ru-RU" sz="32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Основная память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1264900" y="3371170"/>
            <a:ext cx="2334722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Вторичная память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84" name="Shape 384"/>
          <p:cNvCxnSpPr/>
          <p:nvPr/>
        </p:nvCxnSpPr>
        <p:spPr>
          <a:xfrm flipH="1">
            <a:off x="5030786" y="3190195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85" name="Shape 385"/>
          <p:cNvCxnSpPr/>
          <p:nvPr/>
        </p:nvCxnSpPr>
        <p:spPr>
          <a:xfrm rot="10800000">
            <a:off x="7391400" y="4174444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6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7" name="Shape 387"/>
          <p:cNvCxnSpPr/>
          <p:nvPr/>
        </p:nvCxnSpPr>
        <p:spPr>
          <a:xfrm flipH="1">
            <a:off x="9655175" y="3814082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8" name="Shape 388"/>
          <p:cNvCxnSpPr/>
          <p:nvPr/>
        </p:nvCxnSpPr>
        <p:spPr>
          <a:xfrm>
            <a:off x="9620250" y="4818970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89" name="Shape 389"/>
          <p:cNvSpPr txBox="1"/>
          <p:nvPr/>
        </p:nvSpPr>
        <p:spPr>
          <a:xfrm>
            <a:off x="11787448" y="964520"/>
            <a:ext cx="315883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Типичный компьютер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9396412" y="1110570"/>
            <a:ext cx="1803400" cy="1270000"/>
          </a:xfrm>
          <a:prstGeom prst="wedgeEllipseCallout">
            <a:avLst>
              <a:gd name="adj1" fmla="val -62304"/>
              <a:gd name="adj2" fmla="val 79687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дальше?</a:t>
            </a:r>
            <a:endParaRPr lang="en-US" sz="24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2450" y="5279978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7670800" y="4234770"/>
            <a:ext cx="2768599" cy="1270000"/>
          </a:xfrm>
          <a:prstGeom prst="wedgeEllipseCallout">
            <a:avLst>
              <a:gd name="adj1" fmla="val -17963"/>
              <a:gd name="adj2" fmla="val 84303"/>
            </a:avLst>
          </a:prstGeom>
          <a:solidFill>
            <a:schemeClr val="tx1">
              <a:lumMod val="75000"/>
            </a:schemeClr>
          </a:solidFill>
          <a:ln w="50800" cap="rnd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if x&lt; 3: 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Компьютеры хотят быть полезными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812799" y="2133600"/>
            <a:ext cx="8696961" cy="603408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indent="-345694">
              <a:spcBef>
                <a:spcPts val="0"/>
              </a:spcBef>
              <a:buSzPct val="100000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Компьютеры созданы с одной целью </a:t>
            </a:r>
            <a:r>
              <a:rPr lang="ru-RU" sz="3200" dirty="0"/>
              <a:t>—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быть для нас полезными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 нам необходимо говорить на их языке, чтобы описать, чего мы хотим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 удобству пользователей кто-то уже поместил множество разных програм</a:t>
            </a:r>
            <a:r>
              <a:rPr lang="ru-RU" sz="32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 (инструкций) в компьютер, а пользовате-лям нужно лишь выбрать, какую из них они хотят использовать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982200" y="5118100"/>
            <a:ext cx="5702299" cy="3149600"/>
          </a:xfrm>
          <a:prstGeom prst="roundRect">
            <a:avLst>
              <a:gd name="adj" fmla="val 1306"/>
            </a:avLst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04013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04013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</a:p>
        </p:txBody>
      </p:sp>
      <p:sp>
        <p:nvSpPr>
          <p:cNvPr id="225" name="Shape 225"/>
          <p:cNvSpPr/>
          <p:nvPr/>
        </p:nvSpPr>
        <p:spPr>
          <a:xfrm>
            <a:off x="118237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</a:p>
        </p:txBody>
      </p:sp>
      <p:sp>
        <p:nvSpPr>
          <p:cNvPr id="226" name="Shape 226"/>
          <p:cNvSpPr/>
          <p:nvPr/>
        </p:nvSpPr>
        <p:spPr>
          <a:xfrm>
            <a:off x="118237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</a:p>
        </p:txBody>
      </p:sp>
      <p:sp>
        <p:nvSpPr>
          <p:cNvPr id="227" name="Shape 227"/>
          <p:cNvSpPr/>
          <p:nvPr/>
        </p:nvSpPr>
        <p:spPr>
          <a:xfrm>
            <a:off x="132461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</a:p>
        </p:txBody>
      </p:sp>
      <p:sp>
        <p:nvSpPr>
          <p:cNvPr id="228" name="Shape 228"/>
          <p:cNvSpPr/>
          <p:nvPr/>
        </p:nvSpPr>
        <p:spPr>
          <a:xfrm>
            <a:off x="132461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</a:p>
        </p:txBody>
      </p:sp>
      <p:sp>
        <p:nvSpPr>
          <p:cNvPr id="229" name="Shape 229"/>
          <p:cNvSpPr/>
          <p:nvPr/>
        </p:nvSpPr>
        <p:spPr>
          <a:xfrm>
            <a:off x="14541500" y="62484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7000" y="25892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12992100" y="2171700"/>
            <a:ext cx="1803400" cy="1270000"/>
          </a:xfrm>
          <a:prstGeom prst="wedgeEllipseCallout">
            <a:avLst>
              <a:gd name="adj1" fmla="val -29134"/>
              <a:gd name="adj2" fmla="val 66404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</a:t>
            </a:r>
            <a:r>
              <a:rPr lang="en-US" sz="24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24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16" name="Shape 407"/>
          <p:cNvSpPr txBox="1"/>
          <p:nvPr/>
        </p:nvSpPr>
        <p:spPr>
          <a:xfrm>
            <a:off x="11438313" y="6762750"/>
            <a:ext cx="4139738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Язык программирования</a:t>
            </a:r>
            <a:endParaRPr lang="en-US" sz="3600" u="none" strike="noStrike" cap="none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8" name="Shape 379"/>
          <p:cNvSpPr txBox="1"/>
          <p:nvPr/>
        </p:nvSpPr>
        <p:spPr>
          <a:xfrm>
            <a:off x="6096000" y="964520"/>
            <a:ext cx="3454399" cy="683894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Программное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обеспечение</a:t>
            </a:r>
            <a:endParaRPr lang="en-US" sz="2600" u="none" strike="noStrike" cap="none" dirty="0">
              <a:solidFill>
                <a:srgbClr val="00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9" name="Shape 380"/>
          <p:cNvSpPr txBox="1"/>
          <p:nvPr/>
        </p:nvSpPr>
        <p:spPr>
          <a:xfrm>
            <a:off x="2626822" y="2063070"/>
            <a:ext cx="2389677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Устройства ввода и вывода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0" name="Shape 381"/>
          <p:cNvSpPr txBox="1"/>
          <p:nvPr/>
        </p:nvSpPr>
        <p:spPr>
          <a:xfrm>
            <a:off x="6434052" y="2164670"/>
            <a:ext cx="2748048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Центральный процессор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" name="Shape 382"/>
          <p:cNvSpPr txBox="1"/>
          <p:nvPr/>
        </p:nvSpPr>
        <p:spPr>
          <a:xfrm>
            <a:off x="6731000" y="5199970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ru-RU" sz="32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Основная память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" name="Shape 383"/>
          <p:cNvSpPr txBox="1"/>
          <p:nvPr/>
        </p:nvSpPr>
        <p:spPr>
          <a:xfrm>
            <a:off x="11264900" y="3371170"/>
            <a:ext cx="2334722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Вторичная память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3" name="Shape 384"/>
          <p:cNvCxnSpPr/>
          <p:nvPr/>
        </p:nvCxnSpPr>
        <p:spPr>
          <a:xfrm flipH="1">
            <a:off x="5030786" y="3190195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4" name="Shape 385"/>
          <p:cNvCxnSpPr/>
          <p:nvPr/>
        </p:nvCxnSpPr>
        <p:spPr>
          <a:xfrm rot="10800000">
            <a:off x="7391400" y="4174444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25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26" name="Shape 387"/>
          <p:cNvCxnSpPr/>
          <p:nvPr/>
        </p:nvCxnSpPr>
        <p:spPr>
          <a:xfrm flipH="1">
            <a:off x="9655175" y="3814082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27" name="Shape 388"/>
          <p:cNvCxnSpPr/>
          <p:nvPr/>
        </p:nvCxnSpPr>
        <p:spPr>
          <a:xfrm>
            <a:off x="9620250" y="4818970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28" name="Shape 389"/>
          <p:cNvSpPr txBox="1"/>
          <p:nvPr/>
        </p:nvSpPr>
        <p:spPr>
          <a:xfrm>
            <a:off x="11787448" y="964520"/>
            <a:ext cx="315883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Типичный компьютер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9" name="Shape 390"/>
          <p:cNvSpPr/>
          <p:nvPr/>
        </p:nvSpPr>
        <p:spPr>
          <a:xfrm>
            <a:off x="9396412" y="1110570"/>
            <a:ext cx="1803400" cy="1270000"/>
          </a:xfrm>
          <a:prstGeom prst="wedgeEllipseCallout">
            <a:avLst>
              <a:gd name="adj1" fmla="val -62304"/>
              <a:gd name="adj2" fmla="val 79687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дальше?</a:t>
            </a:r>
            <a:endParaRPr lang="en-US" sz="24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0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2450" y="5279978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410"/>
          <p:cNvSpPr/>
          <p:nvPr/>
        </p:nvSpPr>
        <p:spPr>
          <a:xfrm>
            <a:off x="7670800" y="3962400"/>
            <a:ext cx="2768599" cy="1270000"/>
          </a:xfrm>
          <a:prstGeom prst="wedgeEllipseCallout">
            <a:avLst>
              <a:gd name="adj1" fmla="val -23159"/>
              <a:gd name="adj2" fmla="val 71986"/>
            </a:avLst>
          </a:prstGeom>
          <a:solidFill>
            <a:schemeClr val="tx1">
              <a:lumMod val="75000"/>
            </a:schemeClr>
          </a:solidFill>
          <a:ln w="50800" cap="rnd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 New"/>
              </a:rPr>
              <a:t>01001001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 New"/>
              </a:rPr>
              <a:t>00111001</a:t>
            </a:r>
          </a:p>
        </p:txBody>
      </p:sp>
    </p:spTree>
    <p:extLst>
      <p:ext uri="{BB962C8B-B14F-4D97-AF65-F5344CB8AC3E}">
        <p14:creationId xmlns:p14="http://schemas.microsoft.com/office/powerpoint/2010/main" val="9663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2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Горячий Центральный Процессор</a:t>
            </a:r>
            <a:endParaRPr lang="en-US" sz="72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587148" y="7532185"/>
            <a:ext cx="9602399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http://www.youtube.com/watch?v=y39D4529FM4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654300"/>
            <a:ext cx="5194300" cy="45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9347200" y="3073400"/>
            <a:ext cx="1803400" cy="1270000"/>
          </a:xfrm>
          <a:prstGeom prst="wedgeEllipseCallout">
            <a:avLst>
              <a:gd name="adj1" fmla="val -40790"/>
              <a:gd name="adj2" fmla="val 71581"/>
            </a:avLst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дальше?</a:t>
            </a:r>
            <a:endParaRPr lang="en-US" sz="24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Жесткий диск в работе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100" y="2667000"/>
            <a:ext cx="3771900" cy="4089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3037463" y="7210242"/>
            <a:ext cx="9908700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http://www.youtube.com/watch?v=9eMWG3fwiEU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язык программирования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318350" y="7319254"/>
            <a:ext cx="9639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http://harrypotter.wikia.com/wiki/Parseltongue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558925" y="1612669"/>
            <a:ext cx="10502899" cy="54198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sz="4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Змеиный язык или Парселтанг </a:t>
            </a:r>
            <a:r>
              <a:rPr lang="en-US" sz="4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—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магический язык змей и тех, кто способен с ними общаться. Человека, говорящего на </a:t>
            </a:r>
            <a:r>
              <a:rPr lang="ru-RU" sz="4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Парселтанге</a:t>
            </a:r>
            <a:r>
              <a:rPr lang="ru-RU" sz="4200" u="none" strike="noStrike" cap="none" dirty="0" smtClean="0">
                <a:solidFill>
                  <a:srgbClr val="F3F3F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называют </a:t>
            </a:r>
            <a:r>
              <a:rPr lang="ru-RU" sz="4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Змееуст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очень необычный навык и он может передаваться по наследству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Практически все известные </a:t>
            </a:r>
            <a:r>
              <a:rPr lang="ru-RU" sz="42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Змееусты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произошли от </a:t>
            </a:r>
            <a:r>
              <a:rPr lang="ru-RU" sz="4200" u="sng" strike="noStrike" cap="none" dirty="0" err="1" smtClean="0">
                <a:solidFill>
                  <a:srgbClr val="F6B26B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Салазара</a:t>
            </a:r>
            <a:r>
              <a:rPr lang="ru-RU" sz="4200" u="sng" strike="noStrike" cap="none" dirty="0" smtClean="0">
                <a:solidFill>
                  <a:srgbClr val="F6B26B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 </a:t>
            </a:r>
            <a:r>
              <a:rPr lang="ru-RU" sz="4200" u="sng" strike="noStrike" cap="none" dirty="0" err="1" smtClean="0">
                <a:solidFill>
                  <a:srgbClr val="F6B26B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Слизерина</a:t>
            </a:r>
            <a:r>
              <a:rPr lang="en-US" sz="4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-US" sz="42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09500" y="2755900"/>
            <a:ext cx="3174900" cy="27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1225684" y="1297021"/>
            <a:ext cx="10991783" cy="5585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00FF"/>
              </a:buClr>
              <a:buSzPct val="25000"/>
            </a:pPr>
            <a:r>
              <a:rPr lang="ru-RU" sz="4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—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язык интерпретатора </a:t>
            </a:r>
            <a:r>
              <a:rPr lang="ru-RU" sz="4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тех, кто может с ним общаться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Человека, владеющего </a:t>
            </a:r>
            <a:r>
              <a:rPr lang="ru-RU" sz="4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r>
              <a:rPr lang="ru-RU" sz="4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называют </a:t>
            </a:r>
            <a:r>
              <a:rPr lang="ru-RU" sz="4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Пайтонист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</a:t>
            </a:r>
            <a:r>
              <a:rPr lang="ru-RU" sz="4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очень необычный навык и он может передаваться по наследству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Практически все </a:t>
            </a:r>
            <a:r>
              <a:rPr lang="ru-RU" sz="4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Пайтонисты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используют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программное обеспечение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разработанное</a:t>
            </a:r>
            <a:r>
              <a:rPr lang="en-US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200" u="none" strike="noStrike" cap="none" dirty="0" smtClean="0">
                <a:solidFill>
                  <a:srgbClr val="F6B26B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Гвидо Ван Россумом</a:t>
            </a:r>
            <a:r>
              <a:rPr lang="en-US" sz="4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-US" sz="42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00" y="4470400"/>
            <a:ext cx="2108100" cy="31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6100" y="1041400"/>
            <a:ext cx="2286000" cy="2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912" y="6517178"/>
            <a:ext cx="3517899" cy="207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ru-RU" sz="5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Начало обучения</a:t>
            </a:r>
            <a:r>
              <a:rPr lang="en-US" sz="5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ru-RU" sz="5000" u="none" strike="noStrike" cap="none" dirty="0" smtClean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Синтаксические ошибки</a:t>
            </a:r>
            <a:endParaRPr lang="en-US" sz="5000" u="none" strike="noStrike" cap="none" dirty="0">
              <a:solidFill>
                <a:srgbClr val="E066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indent="-354711">
              <a:spcBef>
                <a:spcPts val="0"/>
              </a:spcBef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Нам нужно изучить </a:t>
            </a:r>
            <a:r>
              <a:rPr lang="ru-RU" sz="30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язык Пайтон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чтобы передавать инструкции Пайтон-интерпретатору. В начале обучения мы будем делать множество ошибок и нести белиберду, словно маленькие дети.</a:t>
            </a:r>
            <a:r>
              <a:rPr lang="en-US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354711"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Когда мы делаем ошибку, компьютеру это не кажется забавным. Он выдает сообщение: </a:t>
            </a:r>
            <a:r>
              <a:rPr lang="en-US" sz="3000" dirty="0" smtClean="0">
                <a:solidFill>
                  <a:srgbClr val="E06666"/>
                </a:solidFill>
              </a:rPr>
              <a:t>“</a:t>
            </a:r>
            <a:r>
              <a:rPr lang="ru-RU" sz="3000" dirty="0" smtClean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синтаксическая ошибка</a:t>
            </a:r>
            <a:r>
              <a:rPr lang="en-US" sz="3000" dirty="0" smtClean="0">
                <a:solidFill>
                  <a:srgbClr val="E06666"/>
                </a:solidFill>
              </a:rPr>
              <a:t>”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как-бы подчеркивая, что он знает язык, а вы его еще только учите. Кажется, Пайтон жесток и бесчувственен.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354711"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 вы должны помнить, что люди умны и наделены способностью учиться. Компьютер простой и очень быстрый, но он не может учиться. Поэтому для вас </a:t>
            </a:r>
            <a:r>
              <a:rPr lang="ru-RU" sz="30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освоить Пайтон </a:t>
            </a:r>
            <a:r>
              <a:rPr lang="ru-RU" sz="3200" dirty="0">
                <a:solidFill>
                  <a:srgbClr val="FFFF00"/>
                </a:solidFill>
              </a:rPr>
              <a:t>—</a:t>
            </a:r>
            <a:r>
              <a:rPr lang="ru-RU" sz="30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гораздо проще, чем компьютеру выучить английский.</a:t>
            </a:r>
            <a:endParaRPr lang="en-US" sz="3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1155700" y="2667000"/>
            <a:ext cx="13931900" cy="250008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Общение с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1336473" y="1325287"/>
            <a:ext cx="12628499" cy="3249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3600" u="none" strike="noStrike" cap="none" dirty="0" err="1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csev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 </a:t>
            </a:r>
            <a:r>
              <a:rPr lang="en-US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python3</a:t>
            </a:r>
          </a:p>
          <a:p>
            <a:pPr lvl="0">
              <a:buClr>
                <a:schemeClr val="lt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3.5.1 (v3.5.1:37a07cee5969, Dec  5 2015, 21:12:44) [GCC 4.2.1 (Apple Inc. build 5666) (dot 3)] on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darwinType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"help", "copyright", "credits" or "license" for more information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</a:p>
          <a:p>
            <a:pPr lvl="0">
              <a:buClr>
                <a:schemeClr val="lt1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endParaRPr lang="en-US" sz="3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463" name="Shape 463"/>
          <p:cNvGrpSpPr/>
          <p:nvPr/>
        </p:nvGrpSpPr>
        <p:grpSpPr>
          <a:xfrm>
            <a:off x="2161309" y="4070913"/>
            <a:ext cx="5636029" cy="1598367"/>
            <a:chOff x="6843291" y="2326012"/>
            <a:chExt cx="4239245" cy="856736"/>
          </a:xfrm>
        </p:grpSpPr>
        <p:sp>
          <p:nvSpPr>
            <p:cNvPr id="464" name="Shape 464"/>
            <p:cNvSpPr txBox="1"/>
            <p:nvPr/>
          </p:nvSpPr>
          <p:spPr>
            <a:xfrm>
              <a:off x="8974181" y="2342275"/>
              <a:ext cx="2108355" cy="84047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ru-RU" sz="3600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Что дальше</a:t>
              </a:r>
              <a:r>
                <a:rPr lang="en-US" sz="3600" u="none" strike="noStrike" cap="none" dirty="0" smtClean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?</a:t>
              </a:r>
              <a:endPara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cxnSp>
          <p:nvCxnSpPr>
            <p:cNvPr id="465" name="Shape 465"/>
            <p:cNvCxnSpPr/>
            <p:nvPr/>
          </p:nvCxnSpPr>
          <p:spPr>
            <a:xfrm>
              <a:off x="6843291" y="2326012"/>
              <a:ext cx="1988318" cy="436499"/>
            </a:xfrm>
            <a:prstGeom prst="straightConnector1">
              <a:avLst/>
            </a:prstGeom>
            <a:noFill/>
            <a:ln w="76200" cap="rnd" cmpd="sng">
              <a:solidFill>
                <a:srgbClr val="FFFF00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1820861" y="1519237"/>
            <a:ext cx="12628562" cy="6092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3600" u="none" strike="noStrike" cap="none" dirty="0" err="1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csev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 </a:t>
            </a:r>
            <a:r>
              <a:rPr lang="en-US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python3</a:t>
            </a:r>
            <a:endParaRPr lang="en-US" sz="36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3.5.1 (v3.5.1:37a07cee5969, Dec  5 2015, 21:12:44) [GCC 4.2.1 (Apple Inc. build 5666) (dot 3)] on </a:t>
            </a:r>
            <a:r>
              <a:rPr lang="en-US" sz="3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darwinType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"help", "copyright", "credits" or "license" for more information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x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</a:t>
            </a: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&gt;&gt;&gt;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exit()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5618835" y="4954385"/>
            <a:ext cx="9536024" cy="2657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отличный тест, чтобы убедиться, что среда разработки на Пайтон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установлена корректно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Обратите внимание, что команда 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quit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также выполняет завершение интерактивного сеанса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2585700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50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Программисты предвидят потребности</a:t>
            </a:r>
            <a:endParaRPr lang="en-US" sz="50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2799" y="2133600"/>
            <a:ext cx="8480829" cy="603408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indent="-345694">
              <a:spcBef>
                <a:spcPts val="0"/>
              </a:spcBef>
              <a:buSzPct val="100000"/>
            </a:pP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iPhone</a:t>
            </a:r>
            <a:r>
              <a:rPr lang="ru-RU" sz="32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-приложения </a:t>
            </a:r>
            <a:r>
              <a:rPr lang="ru-RU" sz="3200" dirty="0"/>
              <a:t>—</a:t>
            </a:r>
            <a:r>
              <a:rPr lang="ru-RU" sz="32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это целый рынок</a:t>
            </a:r>
            <a:endParaRPr lang="en-US" sz="32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iPhone</a:t>
            </a:r>
            <a:r>
              <a:rPr lang="ru-RU" sz="32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ru-RU" sz="32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приложения имеют более 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 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миллиардов скачиваний</a:t>
            </a:r>
            <a:endParaRPr lang="en-US" sz="32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Все больше программистов становятся разработчиками 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iPhone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-приложений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Программисты разбираются в том, как </a:t>
            </a:r>
            <a:r>
              <a:rPr lang="ru-RU" sz="3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работает программа</a:t>
            </a:r>
            <a:endParaRPr lang="en-US" sz="32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9740900" y="5283200"/>
            <a:ext cx="5702299" cy="3149600"/>
          </a:xfrm>
          <a:prstGeom prst="roundRect">
            <a:avLst>
              <a:gd name="adj" fmla="val 1306"/>
            </a:avLst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160000" y="56896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Выбери меня!</a:t>
            </a:r>
            <a:endParaRPr lang="en-US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0160000" y="70739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Выбери меня</a:t>
            </a:r>
            <a:endParaRPr lang="en-US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1582400" y="56896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Выбери меня</a:t>
            </a:r>
            <a:endParaRPr lang="en-US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1582400" y="70739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Выбери меня</a:t>
            </a:r>
            <a:endParaRPr lang="en-US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3004800" y="7073900"/>
            <a:ext cx="1092199" cy="1092199"/>
          </a:xfrm>
          <a:prstGeom prst="roundRect">
            <a:avLst>
              <a:gd name="adj" fmla="val 3767"/>
            </a:avLst>
          </a:prstGeom>
          <a:solidFill>
            <a:srgbClr val="00F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2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Купи меня!</a:t>
            </a:r>
            <a:endParaRPr lang="en-US" sz="22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3004800" y="56896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ru-RU" sz="2000" dirty="0">
                <a:latin typeface="Arial" charset="0"/>
                <a:ea typeface="Arial" charset="0"/>
                <a:cs typeface="Arial" charset="0"/>
                <a:sym typeface="Cabin"/>
              </a:rPr>
              <a:t>Выбери меня</a:t>
            </a:r>
            <a:endParaRPr lang="en-US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4300200" y="64135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98500" y="793750"/>
            <a:ext cx="2171700" cy="40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750" y="3546475"/>
            <a:ext cx="800099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10718800" y="2463800"/>
            <a:ext cx="2412999" cy="1270000"/>
          </a:xfrm>
          <a:prstGeom prst="wedgeEllipseCallout">
            <a:avLst>
              <a:gd name="adj1" fmla="val -47109"/>
              <a:gd name="adj2" fmla="val 66488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508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9" name="Shape 249"/>
          <p:cNvCxnSpPr/>
          <p:nvPr/>
        </p:nvCxnSpPr>
        <p:spPr>
          <a:xfrm>
            <a:off x="12376150" y="3783012"/>
            <a:ext cx="628650" cy="3290888"/>
          </a:xfrm>
          <a:prstGeom prst="straightConnector1">
            <a:avLst/>
          </a:prstGeom>
          <a:noFill/>
          <a:ln w="88900" cap="rnd" cmpd="sng">
            <a:solidFill>
              <a:srgbClr val="00FF00"/>
            </a:solidFill>
            <a:prstDash val="solid"/>
            <a:miter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нам общаться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Элементы языка Пайтон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812800" y="2133600"/>
            <a:ext cx="14630400" cy="437489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87400" lvl="0" indent="-571500">
              <a:spcBef>
                <a:spcPts val="0"/>
              </a:spcBef>
              <a:buSzPct val="171000"/>
              <a:buFont typeface="Arial"/>
              <a:buChar char="•"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Лексика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Слова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/>
              <a:t>—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Переменные и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Ключевые слова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2)</a:t>
            </a:r>
          </a:p>
          <a:p>
            <a:pPr lvl="0" indent="-533400">
              <a:buSzPct val="171000"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Структура предложения </a:t>
            </a:r>
            <a:r>
              <a:rPr lang="ru-RU" sz="3600" dirty="0"/>
              <a:t>—</a:t>
            </a:r>
            <a:r>
              <a:rPr lang="en-US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допустимые синтаксические шаблоны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Главы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3-5)</a:t>
            </a:r>
          </a:p>
          <a:p>
            <a:pPr lvl="0" indent="-533400">
              <a:buSzPct val="171000"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Story </a:t>
            </a:r>
            <a:r>
              <a:rPr lang="ru-RU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структура</a:t>
            </a:r>
            <a:r>
              <a:rPr lang="en-US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/>
              <a:t>—</a:t>
            </a:r>
            <a:r>
              <a:rPr lang="en-US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составление программы для определенной цели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/>
        </p:nvSpPr>
        <p:spPr>
          <a:xfrm>
            <a:off x="419418" y="736781"/>
            <a:ext cx="9839008" cy="756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name = </a:t>
            </a:r>
            <a:r>
              <a:rPr lang="en-US" sz="2800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input</a:t>
            </a: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('</a:t>
            </a:r>
            <a:r>
              <a:rPr lang="ru-RU" sz="2800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Введите имя файла</a:t>
            </a:r>
            <a:r>
              <a:rPr lang="en-US" sz="2800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:')</a:t>
            </a: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handle = open(name)</a:t>
            </a:r>
          </a:p>
          <a:p>
            <a:pPr lvl="0" algn="ctr"/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 = </a:t>
            </a:r>
            <a:r>
              <a:rPr lang="en-US" sz="28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dict</a:t>
            </a: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8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800" dirty="0" err="1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800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(word,0) + 1</a:t>
            </a:r>
          </a:p>
          <a:p>
            <a:pPr lvl="0">
              <a:buClr>
                <a:srgbClr val="00FF00"/>
              </a:buClr>
            </a:pP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for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word,count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in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():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dirty="0" err="1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>
              <a:buClr>
                <a:srgbClr val="00FF00"/>
              </a:buClr>
            </a:pP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28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, </a:t>
            </a:r>
            <a:r>
              <a:rPr lang="en-US" sz="2800" dirty="0" err="1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0258426" y="4690622"/>
            <a:ext cx="5027308" cy="2075937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Введите имя файла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16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9792392" y="736781"/>
            <a:ext cx="5493341" cy="33503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Короткая</a:t>
            </a:r>
            <a:r>
              <a:rPr lang="en-US" sz="4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43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история</a:t>
            </a:r>
            <a:r>
              <a:rPr lang="ru-RU" sz="4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4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 том, как подсчитать слова в файле, используя Пайтон</a:t>
            </a:r>
            <a:endParaRPr lang="en-US" sz="4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Ключевые слова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1298892" y="2529191"/>
            <a:ext cx="14144308" cy="11867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215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стоит использовать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ключевые слова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качестве имен переменных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и других идентификаторов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3346315" y="3482501"/>
            <a:ext cx="10369686" cy="41822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FFFF00"/>
              </a:buClr>
              <a:buSzPct val="25000"/>
            </a:pP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False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class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return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is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finally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None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if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	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for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lambda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continue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True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def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from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while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nonlocal</a:t>
            </a:r>
            <a:endParaRPr lang="de-DE" sz="3200" dirty="0" smtClean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>
              <a:buClr>
                <a:srgbClr val="FFFF00"/>
              </a:buClr>
              <a:buSzPct val="25000"/>
            </a:pP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and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del 	global 	not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with</a:t>
            </a:r>
            <a:endParaRPr lang="de-DE" sz="3200" dirty="0" smtClean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>
              <a:buClr>
                <a:srgbClr val="FFFF00"/>
              </a:buClr>
              <a:buSzPct val="25000"/>
            </a:pP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as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elif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try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	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or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yield</a:t>
            </a:r>
            <a:endParaRPr lang="de-DE" sz="3200" dirty="0" smtClean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>
              <a:buClr>
                <a:srgbClr val="FFFF00"/>
              </a:buClr>
              <a:buSzPct val="25000"/>
            </a:pP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assert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else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import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pass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break 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except</a:t>
            </a:r>
            <a:r>
              <a:rPr lang="de-DE" sz="3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	in 		</a:t>
            </a:r>
            <a:r>
              <a:rPr lang="de-DE" sz="3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raise</a:t>
            </a:r>
            <a:endParaRPr lang="en-US" sz="32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Предложения или линии кода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1554125" y="2730300"/>
            <a:ext cx="4003499" cy="40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4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en-US" sz="4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en-US" sz="4800" i="0" u="none" strike="noStrike" cap="none" dirty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 New"/>
              </a:rPr>
              <a:t>=</a:t>
            </a:r>
            <a:r>
              <a:rPr lang="en-US" sz="4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en-US" sz="4800" i="0" u="none" strike="noStrike" cap="none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4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en-US" sz="4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en-US" sz="4800" i="0" u="none" strike="noStrike" cap="none" dirty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 New"/>
              </a:rPr>
              <a:t>=</a:t>
            </a:r>
            <a:r>
              <a:rPr lang="en-US" sz="4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en-US" sz="4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en-US" sz="4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en-US" sz="4800" i="0" u="none" strike="noStrike" cap="none" dirty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 New"/>
              </a:rPr>
              <a:t>+</a:t>
            </a:r>
            <a:r>
              <a:rPr lang="en-US" sz="4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</a:t>
            </a:r>
            <a:r>
              <a:rPr lang="en-US" sz="4800" i="0" u="none" strike="noStrike" cap="none" dirty="0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 New"/>
              </a:rPr>
              <a:t>2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4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4800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x</a:t>
            </a:r>
            <a:r>
              <a:rPr lang="en-US" sz="4800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  <a:endParaRPr lang="en-US" sz="480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1322915" y="7037422"/>
            <a:ext cx="3373450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4200" u="none" strike="noStrike" cap="none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Переменная</a:t>
            </a:r>
            <a:endParaRPr lang="en-US" sz="4200" u="none" strike="noStrike" cap="none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5273038" y="7037422"/>
            <a:ext cx="2517234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42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Оператор</a:t>
            </a:r>
            <a:endParaRPr lang="en-US" sz="4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8629555" y="7088222"/>
            <a:ext cx="2808758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ru-RU" sz="4200" u="none" strike="noStrike" cap="none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Константа</a:t>
            </a:r>
            <a:endParaRPr lang="en-US" sz="4200" u="none" strike="noStrike" cap="none" dirty="0">
              <a:solidFill>
                <a:srgbClr val="00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11728990" y="7088222"/>
            <a:ext cx="3489300" cy="72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4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Функция</a:t>
            </a:r>
            <a:endParaRPr lang="en-US" sz="42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7213599" y="2717800"/>
            <a:ext cx="8875949" cy="40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5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Присвоение значения</a:t>
            </a:r>
            <a:endParaRPr lang="en-US" sz="5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5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Присвоение с выражением</a:t>
            </a:r>
            <a:endParaRPr lang="en-US" sz="5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5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Функция вывода </a:t>
            </a:r>
            <a:endParaRPr lang="en-US" sz="5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15" name="Shape 515"/>
          <p:cNvCxnSpPr/>
          <p:nvPr/>
        </p:nvCxnSpPr>
        <p:spPr>
          <a:xfrm rot="10800000" flipH="1">
            <a:off x="5308600" y="3886262"/>
            <a:ext cx="1330199" cy="17399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16" name="Shape 516"/>
          <p:cNvCxnSpPr/>
          <p:nvPr/>
        </p:nvCxnSpPr>
        <p:spPr>
          <a:xfrm rot="10800000" flipH="1">
            <a:off x="5816600" y="4734062"/>
            <a:ext cx="933599" cy="78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17" name="Shape 517"/>
          <p:cNvCxnSpPr/>
          <p:nvPr/>
        </p:nvCxnSpPr>
        <p:spPr>
          <a:xfrm rot="10800000" flipH="1">
            <a:off x="5384800" y="5562662"/>
            <a:ext cx="1330199" cy="17399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1155700" y="2685144"/>
            <a:ext cx="13931900" cy="253637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78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Параграфы программы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Пайтон-скрипты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indent="-380111">
              <a:spcBef>
                <a:spcPts val="0"/>
              </a:spcBef>
              <a:buSzPct val="100000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Интерактивная среда 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 отлично подходит для экспериментов и небольших программ длиной в 3-4 строки;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380111">
              <a:buSzPct val="100000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Большинство программ гораздо длиннее, поэтому мы пишем код в файлах, а затем просим 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 выполнить команды из этих файлов;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801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Можно сказать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cs typeface="Arial" charset="0"/>
                <a:sym typeface="Cabin"/>
              </a:rPr>
              <a:t>даем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Пайтону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«сценарий</a:t>
            </a:r>
            <a:r>
              <a:rPr lang="ru-RU" sz="3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»;</a:t>
            </a:r>
            <a:endParaRPr lang="en-US" sz="3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0" indent="-3801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добавляем расширение </a:t>
            </a:r>
            <a:r>
              <a:rPr lang="en-US" sz="3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-US" sz="34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 концу файлов, чтобы обозначить, что они содержат команды на Пайтон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Интерактивная среда или Скрипт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Интерактивная среда</a:t>
            </a:r>
            <a:endParaRPr lang="en-US" sz="3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5080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 вводите непосредственно в Пайтон по одной строке за раз и он отвечает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Скрипт</a:t>
            </a:r>
            <a:endParaRPr lang="en-US" sz="3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508000" lvl="1" indent="0">
              <a:buSzPct val="171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 вводите последовательность инструкций (строк) в файл, используя текстовый редактор, и поручаете 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Пайтону выполнить эти инструкции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Шаги программы или ход программы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indent="-533400">
              <a:spcBef>
                <a:spcPts val="0"/>
              </a:spcBef>
              <a:buSzPct val="171000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Подобно рецепту или инструкции по установке, программа </a:t>
            </a:r>
            <a:r>
              <a:rPr lang="ru-RU" sz="3600" dirty="0" smtClean="0"/>
              <a:t>—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</a:t>
            </a:r>
            <a:r>
              <a:rPr lang="ru-RU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последовательность</a:t>
            </a:r>
            <a:r>
              <a:rPr lang="en-US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шагов, исполняемых в определенном порядке;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533400">
              <a:buSzPct val="171000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Некоторые шаги могут быть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условными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их можно пропустить;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533400">
              <a:buSzPct val="171000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Иногда бывает необходимо 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повторить 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шаг или группу шагов;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533400">
              <a:buSzPct val="171000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Иногда мы храним последовательность шагов, чтобы использовать их снова по мере необходимости в разных местах программы 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Глава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4).</a:t>
            </a: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Последовательные шаги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6582116" y="2826310"/>
            <a:ext cx="3244646" cy="326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= 2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</a:t>
            </a:r>
            <a:r>
              <a:rPr lang="en-US" sz="3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36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= x + 2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</a:t>
            </a:r>
            <a:r>
              <a:rPr lang="en-US" sz="3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36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11812570" y="3325265"/>
            <a:ext cx="2642732" cy="2132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Результат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2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4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1587500" y="2742665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2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1587500" y="3847565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en-US" sz="35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55" name="Shape 555"/>
          <p:cNvCxnSpPr/>
          <p:nvPr/>
        </p:nvCxnSpPr>
        <p:spPr>
          <a:xfrm rot="10800000">
            <a:off x="2940049" y="3339707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1587500" y="4928796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x + 2</a:t>
            </a:r>
          </a:p>
        </p:txBody>
      </p:sp>
      <p:cxnSp>
        <p:nvCxnSpPr>
          <p:cNvPr id="557" name="Shape 557"/>
          <p:cNvCxnSpPr/>
          <p:nvPr/>
        </p:nvCxnSpPr>
        <p:spPr>
          <a:xfrm rot="10800000">
            <a:off x="2940049" y="4436813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8" name="Shape 558"/>
          <p:cNvSpPr txBox="1"/>
          <p:nvPr/>
        </p:nvSpPr>
        <p:spPr>
          <a:xfrm>
            <a:off x="1587500" y="6031965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print(x)</a:t>
            </a:r>
            <a:endParaRPr lang="en-US" sz="35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59" name="Shape 559"/>
          <p:cNvCxnSpPr/>
          <p:nvPr/>
        </p:nvCxnSpPr>
        <p:spPr>
          <a:xfrm rot="10800000">
            <a:off x="2940049" y="5525551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60" name="Shape 560"/>
          <p:cNvCxnSpPr/>
          <p:nvPr/>
        </p:nvCxnSpPr>
        <p:spPr>
          <a:xfrm flipH="1">
            <a:off x="8774349" y="4669277"/>
            <a:ext cx="2762656" cy="72056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61" name="Shape 561"/>
          <p:cNvCxnSpPr/>
          <p:nvPr/>
        </p:nvCxnSpPr>
        <p:spPr>
          <a:xfrm flipH="1">
            <a:off x="8774349" y="5278965"/>
            <a:ext cx="2783186" cy="613835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62" name="Shape 562"/>
          <p:cNvSpPr txBox="1"/>
          <p:nvPr/>
        </p:nvSpPr>
        <p:spPr>
          <a:xfrm>
            <a:off x="2054200" y="7065819"/>
            <a:ext cx="12401102" cy="15461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3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процессе выполнения программа движется от одного шага к другому. Как программисты, мы устанавливаем «пути», по которым следует программа.</a:t>
            </a:r>
            <a:endParaRPr lang="en-US" sz="33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Пользователи</a:t>
            </a:r>
            <a:r>
              <a:rPr lang="en-US" sz="64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64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vs. </a:t>
            </a: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Программисты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indent="-345694">
              <a:spcBef>
                <a:spcPts val="0"/>
              </a:spcBef>
              <a:buSzPct val="100000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Пользователи воспринимают компьютер, как набор инструментов </a:t>
            </a:r>
            <a:r>
              <a:rPr lang="ru-RU" sz="3200" dirty="0" smtClean="0"/>
              <a:t>—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текстовый редактор, электронная таблица, карта, список дел и т.д.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Программисты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изучают как работает компьютер и язык компьютера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Программисты используют специальный инструментарий, который позволяет им создавать новые инструменты (программы)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Иногда программисты создают программы для большого количества пользователей, а иногда пишут код для себя в качестве помощника для автоматизации какой-либо задачи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5854700" y="768096"/>
            <a:ext cx="9588499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Шаги-условия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13217236" y="3562350"/>
            <a:ext cx="2410691" cy="218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Результат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Меньше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Конец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7799386" y="2873375"/>
            <a:ext cx="4535286" cy="4984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 smtClean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=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if</a:t>
            </a:r>
            <a:r>
              <a:rPr lang="en-US" sz="2800" u="none" strike="noStrike" cap="none" dirty="0" smtClean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&lt; 10:</a:t>
            </a:r>
          </a:p>
          <a:p>
            <a:pPr lvl="0">
              <a:buClr>
                <a:srgbClr val="FF7F00"/>
              </a:buClr>
              <a:buSzPct val="25000"/>
            </a:pPr>
            <a:r>
              <a:rPr lang="en-US" sz="2800" u="none" strike="noStrike" cap="none" dirty="0" smtClean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en-US" sz="28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ru-RU" sz="2800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Меньше</a:t>
            </a:r>
            <a:r>
              <a:rPr lang="en-US" sz="2800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2800" u="none" strike="noStrike" cap="none" dirty="0" smtClean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if</a:t>
            </a:r>
            <a:r>
              <a:rPr lang="en-US" sz="2800" u="none" strike="noStrike" cap="none" dirty="0" smtClean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x &gt; 20:</a:t>
            </a:r>
          </a:p>
          <a:p>
            <a:pPr lvl="0">
              <a:buClr>
                <a:srgbClr val="FF7F00"/>
              </a:buClr>
              <a:buSzPct val="25000"/>
            </a:pPr>
            <a:r>
              <a:rPr lang="en-US" sz="2800" u="none" strike="noStrike" cap="none" dirty="0" smtClean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en-US" sz="28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ru-RU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Больше</a:t>
            </a:r>
            <a:r>
              <a:rPr lang="en-US" sz="2800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2800" u="none" strike="noStrike" cap="none" dirty="0" smtClean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u="none" strike="noStrike" cap="none" dirty="0" smtClean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lvl="0">
              <a:buClr>
                <a:srgbClr val="FFFF00"/>
              </a:buClr>
              <a:buSzPct val="25000"/>
            </a:pP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en-US" sz="28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ru-RU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Конец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28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sp>
        <p:nvSpPr>
          <p:cNvPr id="570" name="Shape 570"/>
          <p:cNvSpPr txBox="1"/>
          <p:nvPr/>
        </p:nvSpPr>
        <p:spPr>
          <a:xfrm>
            <a:off x="1244600" y="977900"/>
            <a:ext cx="2743199" cy="5970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 = 5</a:t>
            </a:r>
          </a:p>
        </p:txBody>
      </p:sp>
      <p:cxnSp>
        <p:nvCxnSpPr>
          <p:cNvPr id="571" name="Shape 571"/>
          <p:cNvCxnSpPr/>
          <p:nvPr/>
        </p:nvCxnSpPr>
        <p:spPr>
          <a:xfrm rot="10800000">
            <a:off x="2597149" y="1576387"/>
            <a:ext cx="14287" cy="56673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72" name="Shape 572"/>
          <p:cNvCxnSpPr/>
          <p:nvPr/>
        </p:nvCxnSpPr>
        <p:spPr>
          <a:xfrm flipH="1">
            <a:off x="11603152" y="5091112"/>
            <a:ext cx="1206230" cy="417513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73" name="Shape 573"/>
          <p:cNvSpPr/>
          <p:nvPr/>
        </p:nvSpPr>
        <p:spPr>
          <a:xfrm>
            <a:off x="1181100" y="2120900"/>
            <a:ext cx="2870200" cy="1270000"/>
          </a:xfrm>
          <a:prstGeom prst="diamond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0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&lt; 10 ?</a:t>
            </a:r>
          </a:p>
        </p:txBody>
      </p:sp>
      <p:cxnSp>
        <p:nvCxnSpPr>
          <p:cNvPr id="574" name="Shape 574"/>
          <p:cNvCxnSpPr/>
          <p:nvPr/>
        </p:nvCxnSpPr>
        <p:spPr>
          <a:xfrm rot="10800000">
            <a:off x="2597150" y="3338512"/>
            <a:ext cx="19049" cy="160972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75" name="Shape 575"/>
          <p:cNvSpPr txBox="1"/>
          <p:nvPr/>
        </p:nvSpPr>
        <p:spPr>
          <a:xfrm>
            <a:off x="3327400" y="3352800"/>
            <a:ext cx="2921000" cy="7492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</a:t>
            </a:r>
            <a:r>
              <a:rPr lang="en-US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Меньше</a:t>
            </a:r>
            <a:r>
              <a:rPr lang="en-US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76" name="Shape 576"/>
          <p:cNvCxnSpPr/>
          <p:nvPr/>
        </p:nvCxnSpPr>
        <p:spPr>
          <a:xfrm rot="10800000">
            <a:off x="4038599" y="2749549"/>
            <a:ext cx="777875" cy="1587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7" name="Shape 577"/>
          <p:cNvCxnSpPr/>
          <p:nvPr/>
        </p:nvCxnSpPr>
        <p:spPr>
          <a:xfrm rot="10800000" flipH="1">
            <a:off x="4783137" y="2749550"/>
            <a:ext cx="15875" cy="6445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78" name="Shape 578"/>
          <p:cNvCxnSpPr/>
          <p:nvPr/>
        </p:nvCxnSpPr>
        <p:spPr>
          <a:xfrm flipH="1">
            <a:off x="4783137" y="4087812"/>
            <a:ext cx="15875" cy="3143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9" name="Shape 579"/>
          <p:cNvCxnSpPr/>
          <p:nvPr/>
        </p:nvCxnSpPr>
        <p:spPr>
          <a:xfrm>
            <a:off x="2649536" y="4419600"/>
            <a:ext cx="2149474" cy="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80" name="Shape 580"/>
          <p:cNvSpPr/>
          <p:nvPr/>
        </p:nvSpPr>
        <p:spPr>
          <a:xfrm>
            <a:off x="1181100" y="4864100"/>
            <a:ext cx="2870200" cy="1270000"/>
          </a:xfrm>
          <a:prstGeom prst="diamond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0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&gt; 20 ?</a:t>
            </a:r>
          </a:p>
        </p:txBody>
      </p:sp>
      <p:cxnSp>
        <p:nvCxnSpPr>
          <p:cNvPr id="581" name="Shape 581"/>
          <p:cNvCxnSpPr/>
          <p:nvPr/>
        </p:nvCxnSpPr>
        <p:spPr>
          <a:xfrm rot="10800000">
            <a:off x="2597150" y="6097586"/>
            <a:ext cx="19049" cy="160972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82" name="Shape 582"/>
          <p:cNvSpPr txBox="1"/>
          <p:nvPr/>
        </p:nvSpPr>
        <p:spPr>
          <a:xfrm>
            <a:off x="3327400" y="6096000"/>
            <a:ext cx="2921000" cy="7492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</a:t>
            </a:r>
            <a:r>
              <a:rPr lang="en-US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Больше</a:t>
            </a:r>
            <a:r>
              <a:rPr lang="en-US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83" name="Shape 583"/>
          <p:cNvCxnSpPr/>
          <p:nvPr/>
        </p:nvCxnSpPr>
        <p:spPr>
          <a:xfrm rot="10800000">
            <a:off x="4038599" y="5492749"/>
            <a:ext cx="777875" cy="1587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4" name="Shape 584"/>
          <p:cNvCxnSpPr/>
          <p:nvPr/>
        </p:nvCxnSpPr>
        <p:spPr>
          <a:xfrm rot="10800000" flipH="1">
            <a:off x="4783137" y="5492750"/>
            <a:ext cx="15875" cy="6445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85" name="Shape 585"/>
          <p:cNvCxnSpPr/>
          <p:nvPr/>
        </p:nvCxnSpPr>
        <p:spPr>
          <a:xfrm flipH="1">
            <a:off x="4783137" y="6831011"/>
            <a:ext cx="15875" cy="3143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6" name="Shape 586"/>
          <p:cNvCxnSpPr/>
          <p:nvPr/>
        </p:nvCxnSpPr>
        <p:spPr>
          <a:xfrm>
            <a:off x="2649536" y="7162800"/>
            <a:ext cx="2149474" cy="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87" name="Shape 587"/>
          <p:cNvCxnSpPr/>
          <p:nvPr/>
        </p:nvCxnSpPr>
        <p:spPr>
          <a:xfrm flipH="1">
            <a:off x="10700068" y="5651500"/>
            <a:ext cx="2109314" cy="1654175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88" name="Shape 588"/>
          <p:cNvSpPr txBox="1"/>
          <p:nvPr/>
        </p:nvSpPr>
        <p:spPr>
          <a:xfrm>
            <a:off x="1244600" y="7658100"/>
            <a:ext cx="2743199" cy="5969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</a:t>
            </a:r>
            <a:r>
              <a:rPr lang="en-US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Конец</a:t>
            </a:r>
            <a:r>
              <a:rPr lang="en-US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4414837" y="2108200"/>
            <a:ext cx="725486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</a:t>
            </a:r>
            <a:endParaRPr lang="en-US" sz="3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5747875" y="27850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 txBox="1"/>
          <p:nvPr/>
        </p:nvSpPr>
        <p:spPr>
          <a:xfrm>
            <a:off x="1652280" y="3609265"/>
            <a:ext cx="725399" cy="6221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Нет</a:t>
            </a:r>
            <a:endParaRPr lang="en-US" sz="3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" name="Shape 591"/>
          <p:cNvSpPr txBox="1"/>
          <p:nvPr/>
        </p:nvSpPr>
        <p:spPr>
          <a:xfrm>
            <a:off x="1663560" y="6285823"/>
            <a:ext cx="725399" cy="6221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Нет</a:t>
            </a:r>
            <a:endParaRPr lang="en-US" sz="3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9" name="Shape 589"/>
          <p:cNvSpPr txBox="1"/>
          <p:nvPr/>
        </p:nvSpPr>
        <p:spPr>
          <a:xfrm>
            <a:off x="4414837" y="4802660"/>
            <a:ext cx="725486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</a:t>
            </a:r>
            <a:endParaRPr lang="en-US" sz="3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5889608" y="768096"/>
            <a:ext cx="9553591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Повторяющиеся шаги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97" name="Shape 597"/>
          <p:cNvSpPr txBox="1"/>
          <p:nvPr/>
        </p:nvSpPr>
        <p:spPr>
          <a:xfrm>
            <a:off x="13337271" y="2406332"/>
            <a:ext cx="2406364" cy="4267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Результат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Пуск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!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x="7491961" y="2611795"/>
            <a:ext cx="3895178" cy="387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 =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while</a:t>
            </a:r>
            <a:r>
              <a:rPr lang="en-US" sz="28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n &gt; 0</a:t>
            </a:r>
            <a:r>
              <a:rPr lang="en-US" sz="28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print(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</a:t>
            </a: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</a:t>
            </a:r>
            <a:r>
              <a:rPr lang="en-US" sz="2800" u="none" strike="noStrike" cap="none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n = n – 1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</a:t>
            </a:r>
            <a:r>
              <a:rPr lang="en-US" sz="2800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rint(</a:t>
            </a:r>
            <a:r>
              <a:rPr lang="en-US" sz="280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ru-RU" sz="2800" u="none" strike="noStrike" cap="none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Пуск!</a:t>
            </a:r>
            <a:r>
              <a:rPr lang="en-US" sz="2800" dirty="0" smtClean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'</a:t>
            </a:r>
            <a:r>
              <a:rPr lang="en-US" sz="2800" b="1" u="none" strike="noStrike" cap="none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)</a:t>
            </a:r>
            <a:endParaRPr lang="en-US" sz="2800" b="1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cxnSp>
        <p:nvCxnSpPr>
          <p:cNvPr id="599" name="Shape 599"/>
          <p:cNvCxnSpPr/>
          <p:nvPr/>
        </p:nvCxnSpPr>
        <p:spPr>
          <a:xfrm rot="10800000">
            <a:off x="2838336" y="1981647"/>
            <a:ext cx="14400" cy="566699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00" name="Shape 600"/>
          <p:cNvCxnSpPr/>
          <p:nvPr/>
        </p:nvCxnSpPr>
        <p:spPr>
          <a:xfrm flipH="1">
            <a:off x="10129838" y="3846244"/>
            <a:ext cx="2720973" cy="1231901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01" name="Shape 601"/>
          <p:cNvSpPr/>
          <p:nvPr/>
        </p:nvSpPr>
        <p:spPr>
          <a:xfrm>
            <a:off x="1422400" y="2527567"/>
            <a:ext cx="2870100" cy="1269899"/>
          </a:xfrm>
          <a:prstGeom prst="diamond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 &gt; 0 ?</a:t>
            </a:r>
          </a:p>
        </p:txBody>
      </p:sp>
      <p:cxnSp>
        <p:nvCxnSpPr>
          <p:cNvPr id="602" name="Shape 602"/>
          <p:cNvCxnSpPr/>
          <p:nvPr/>
        </p:nvCxnSpPr>
        <p:spPr>
          <a:xfrm rot="10800000" flipH="1">
            <a:off x="2836861" y="3797517"/>
            <a:ext cx="20699" cy="2317799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stealth" w="med" len="med"/>
          </a:ln>
        </p:spPr>
      </p:cxnSp>
      <p:cxnSp>
        <p:nvCxnSpPr>
          <p:cNvPr id="603" name="Shape 603"/>
          <p:cNvCxnSpPr/>
          <p:nvPr/>
        </p:nvCxnSpPr>
        <p:spPr>
          <a:xfrm rot="10800000">
            <a:off x="4279899" y="3156216"/>
            <a:ext cx="777875" cy="15875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4" name="Shape 604"/>
          <p:cNvCxnSpPr/>
          <p:nvPr/>
        </p:nvCxnSpPr>
        <p:spPr>
          <a:xfrm rot="10800000" flipH="1">
            <a:off x="5024437" y="3156217"/>
            <a:ext cx="15875" cy="64452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05" name="Shape 605"/>
          <p:cNvCxnSpPr>
            <a:stCxn id="606" idx="2"/>
          </p:cNvCxnSpPr>
          <p:nvPr/>
        </p:nvCxnSpPr>
        <p:spPr>
          <a:xfrm flipH="1">
            <a:off x="5024449" y="5778866"/>
            <a:ext cx="4800" cy="30000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7" name="Shape 607"/>
          <p:cNvCxnSpPr/>
          <p:nvPr/>
        </p:nvCxnSpPr>
        <p:spPr>
          <a:xfrm>
            <a:off x="2852736" y="6081979"/>
            <a:ext cx="2187600" cy="1440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8" name="Shape 608"/>
          <p:cNvCxnSpPr/>
          <p:nvPr/>
        </p:nvCxnSpPr>
        <p:spPr>
          <a:xfrm flipH="1">
            <a:off x="1066800" y="3172092"/>
            <a:ext cx="396874" cy="3174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stealth" w="med" len="med"/>
          </a:ln>
        </p:spPr>
      </p:cxnSp>
      <p:cxnSp>
        <p:nvCxnSpPr>
          <p:cNvPr id="609" name="Shape 609"/>
          <p:cNvCxnSpPr/>
          <p:nvPr/>
        </p:nvCxnSpPr>
        <p:spPr>
          <a:xfrm rot="10800000" flipH="1">
            <a:off x="2840036" y="6559941"/>
            <a:ext cx="15899" cy="64440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10" name="Shape 610"/>
          <p:cNvCxnSpPr/>
          <p:nvPr/>
        </p:nvCxnSpPr>
        <p:spPr>
          <a:xfrm flipV="1">
            <a:off x="1100137" y="3156217"/>
            <a:ext cx="1" cy="3478786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611" name="Shape 611"/>
          <p:cNvCxnSpPr/>
          <p:nvPr/>
        </p:nvCxnSpPr>
        <p:spPr>
          <a:xfrm>
            <a:off x="1084262" y="6577279"/>
            <a:ext cx="1752600" cy="0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2" name="Shape 612"/>
          <p:cNvCxnSpPr/>
          <p:nvPr/>
        </p:nvCxnSpPr>
        <p:spPr>
          <a:xfrm flipH="1" flipV="1">
            <a:off x="11387138" y="6115316"/>
            <a:ext cx="1692273" cy="336016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13" name="Shape 613"/>
          <p:cNvSpPr txBox="1"/>
          <p:nvPr/>
        </p:nvSpPr>
        <p:spPr>
          <a:xfrm>
            <a:off x="5158135" y="6997697"/>
            <a:ext cx="10585500" cy="11931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Циклы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повторяющиеся шаги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включают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переменные итерации</a:t>
            </a: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которые изменяются с каждым проходом цикла</a:t>
            </a: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4" name="Shape 614"/>
          <p:cNvSpPr txBox="1"/>
          <p:nvPr/>
        </p:nvSpPr>
        <p:spPr>
          <a:xfrm>
            <a:off x="349135" y="2413267"/>
            <a:ext cx="917690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Нет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x="1338266" y="7175767"/>
            <a:ext cx="3051274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5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</a:t>
            </a:r>
            <a:r>
              <a:rPr lang="en-US" sz="35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</a:t>
            </a:r>
            <a:r>
              <a:rPr lang="ru-RU" sz="35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Пуск!</a:t>
            </a:r>
            <a:r>
              <a:rPr lang="en-US" sz="35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</a:t>
            </a:r>
            <a:endParaRPr lang="en-US" sz="35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6" name="Shape 616"/>
          <p:cNvSpPr txBox="1"/>
          <p:nvPr/>
        </p:nvSpPr>
        <p:spPr>
          <a:xfrm>
            <a:off x="4659311" y="2413267"/>
            <a:ext cx="997649" cy="622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1397000" y="1232167"/>
            <a:ext cx="2921099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 = 5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3581400" y="3810267"/>
            <a:ext cx="2921099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print(</a:t>
            </a:r>
            <a:r>
              <a:rPr lang="en-US" sz="35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n)</a:t>
            </a:r>
            <a:endParaRPr lang="en-US" sz="3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619" name="Shape 619"/>
          <p:cNvCxnSpPr/>
          <p:nvPr/>
        </p:nvCxnSpPr>
        <p:spPr>
          <a:xfrm flipH="1" flipV="1">
            <a:off x="10129838" y="5206732"/>
            <a:ext cx="2798761" cy="636587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3568700" y="5029467"/>
            <a:ext cx="2921099" cy="749399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5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 = n -1</a:t>
            </a:r>
          </a:p>
        </p:txBody>
      </p:sp>
      <p:cxnSp>
        <p:nvCxnSpPr>
          <p:cNvPr id="620" name="Shape 620"/>
          <p:cNvCxnSpPr>
            <a:stCxn id="606" idx="0"/>
            <a:endCxn id="618" idx="2"/>
          </p:cNvCxnSpPr>
          <p:nvPr/>
        </p:nvCxnSpPr>
        <p:spPr>
          <a:xfrm flipV="1">
            <a:off x="5029250" y="4559666"/>
            <a:ext cx="12700" cy="469801"/>
          </a:xfrm>
          <a:prstGeom prst="straightConnector1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/>
        </p:nvSpPr>
        <p:spPr>
          <a:xfrm>
            <a:off x="998325" y="778213"/>
            <a:ext cx="10035299" cy="754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name = </a:t>
            </a:r>
            <a:r>
              <a:rPr lang="en-US" sz="2800" dirty="0">
                <a:solidFill>
                  <a:schemeClr val="bg1"/>
                </a:solidFill>
                <a:latin typeface="Courier"/>
                <a:ea typeface="Courier"/>
                <a:cs typeface="Courier"/>
                <a:sym typeface="Courier New"/>
              </a:rPr>
              <a:t>input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('</a:t>
            </a:r>
            <a:r>
              <a:rPr lang="ru-RU" sz="2800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Введите имя файла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:')</a:t>
            </a:r>
            <a:endParaRPr lang="en-US" sz="280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handle = 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open(name, 'r')</a:t>
            </a:r>
            <a:endParaRPr lang="en-US" sz="2800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 algn="ctr"/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counts = </a:t>
            </a:r>
            <a:r>
              <a:rPr lang="en-US" sz="2800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dict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800" dirty="0" err="1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800" dirty="0" err="1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(word,0) + 1</a:t>
            </a:r>
          </a:p>
          <a:p>
            <a:pPr lvl="0">
              <a:buClr>
                <a:srgbClr val="00FF00"/>
              </a:buClr>
            </a:pP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for </a:t>
            </a:r>
            <a:r>
              <a:rPr lang="en-US" sz="2800" dirty="0" err="1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word,count</a:t>
            </a: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 in </a:t>
            </a:r>
            <a:r>
              <a:rPr lang="en-US" sz="2800" dirty="0" err="1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dirty="0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 New"/>
              </a:rPr>
              <a:t>():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   if </a:t>
            </a:r>
            <a:r>
              <a:rPr lang="en-US" sz="2800" dirty="0" err="1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800" dirty="0" err="1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dirty="0" err="1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dirty="0" err="1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lvl="0">
              <a:buClr>
                <a:srgbClr val="00FF00"/>
              </a:buClr>
            </a:pPr>
            <a:endParaRPr lang="en-US"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2800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11454938" y="615550"/>
            <a:ext cx="3956858" cy="273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Последовательный</a:t>
            </a:r>
            <a:endParaRPr lang="en-US" sz="30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Повторяющийся</a:t>
            </a:r>
            <a:endParaRPr lang="en-US" sz="3000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0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Условный</a:t>
            </a:r>
            <a:endParaRPr lang="en-US" sz="3000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25"/>
          <p:cNvSpPr txBox="1"/>
          <p:nvPr/>
        </p:nvSpPr>
        <p:spPr>
          <a:xfrm>
            <a:off x="998325" y="778213"/>
            <a:ext cx="10035299" cy="754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name = </a:t>
            </a:r>
            <a:r>
              <a:rPr lang="en-US" sz="2800" i="0" u="none" strike="noStrike" cap="none" dirty="0" smtClean="0">
                <a:solidFill>
                  <a:schemeClr val="bg1"/>
                </a:solidFill>
                <a:latin typeface="Courier"/>
                <a:ea typeface="Courier"/>
                <a:cs typeface="Courier"/>
                <a:sym typeface="Courier New"/>
              </a:rPr>
              <a:t>input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'</a:t>
            </a:r>
            <a:r>
              <a:rPr lang="ru-RU" sz="2800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Введите имя файла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:')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handle = open(name, 'r')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counts =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dict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for line in handle: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words = </a:t>
            </a:r>
            <a:r>
              <a:rPr lang="en-US" sz="2800" dirty="0" err="1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line.split</a:t>
            </a: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for word in words: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       counts[word] = </a:t>
            </a:r>
            <a:r>
              <a:rPr lang="en-US" sz="2800" dirty="0" err="1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counts.get</a:t>
            </a:r>
            <a:r>
              <a:rPr lang="en-US" sz="2800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(word,0)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endParaRPr lang="en-US" sz="2800" i="0" u="none" strike="noStrike" cap="none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 = None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 smtClean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for </a:t>
            </a:r>
            <a:r>
              <a:rPr lang="en-US" sz="2800" i="0" u="none" strike="noStrike" cap="none" dirty="0" err="1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word,count</a:t>
            </a:r>
            <a:r>
              <a:rPr lang="en-US" sz="2800" i="0" u="none" strike="noStrike" cap="none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 in </a:t>
            </a:r>
            <a:r>
              <a:rPr lang="en-US" sz="2800" i="0" u="none" strike="noStrike" cap="none" dirty="0" err="1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counts.items</a:t>
            </a:r>
            <a:r>
              <a:rPr lang="en-US" sz="2800" i="0" u="none" strike="noStrike" cap="none" dirty="0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 New"/>
              </a:rPr>
              <a:t>():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 New"/>
              </a:rPr>
              <a:t>  </a:t>
            </a:r>
            <a:r>
              <a:rPr lang="en-US" sz="2800" i="0" u="none" strike="noStrike" cap="none" dirty="0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 New"/>
              </a:rPr>
              <a:t>  </a:t>
            </a: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if </a:t>
            </a:r>
            <a:r>
              <a:rPr lang="en-US" sz="2800" i="0" u="none" strike="noStrike" cap="none" dirty="0" err="1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is None or count &gt; </a:t>
            </a:r>
            <a:r>
              <a:rPr lang="en-US" sz="2800" i="0" u="none" strike="noStrike" cap="none" dirty="0" err="1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i="0" u="none" strike="noStrike" cap="none" dirty="0" err="1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= word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       </a:t>
            </a:r>
            <a:r>
              <a:rPr lang="en-US" sz="2800" i="0" u="none" strike="noStrike" cap="none" dirty="0" err="1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i="0" u="none" strike="noStrike" cap="none" dirty="0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 New"/>
              </a:rPr>
              <a:t> = count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Cabin"/>
              <a:buNone/>
            </a:pPr>
            <a:endParaRPr sz="2800" dirty="0">
              <a:solidFill>
                <a:srgbClr val="00FF00"/>
              </a:solidFill>
              <a:latin typeface="Courier"/>
              <a:ea typeface="Courier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print(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bigword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, 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bigcount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 New"/>
              </a:rPr>
              <a:t>)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"/>
              <a:cs typeface="Courier"/>
              <a:sym typeface="Courier New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12003133" y="349136"/>
            <a:ext cx="3996000" cy="861198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FF00FF"/>
              </a:buClr>
              <a:buSzPct val="25000"/>
            </a:pPr>
            <a:r>
              <a:rPr lang="ru-RU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Короткая </a:t>
            </a:r>
            <a:r>
              <a:rPr lang="ru-RU" sz="27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«история»</a:t>
            </a:r>
            <a:r>
              <a:rPr lang="en-US" sz="27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7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 </a:t>
            </a:r>
            <a:r>
              <a:rPr lang="ru-RU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том, </a:t>
            </a:r>
            <a:r>
              <a:rPr lang="ru-RU" sz="27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 с помощью Пайтон </a:t>
            </a:r>
            <a:r>
              <a:rPr lang="ru-RU" sz="27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подсчитать количество слов в </a:t>
            </a:r>
            <a:r>
              <a:rPr lang="ru-RU" sz="27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файле</a:t>
            </a:r>
          </a:p>
          <a:p>
            <a:pPr lvl="0" algn="ctr">
              <a:lnSpc>
                <a:spcPct val="115000"/>
              </a:lnSpc>
              <a:buClr>
                <a:srgbClr val="FF00FF"/>
              </a:buClr>
              <a:buSzPct val="25000"/>
            </a:pPr>
            <a:endParaRPr sz="2700" dirty="0" smtClean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7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Слово, использующееся для чтения данных пользователя</a:t>
            </a:r>
            <a:endParaRPr lang="en-US" sz="27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Cabin"/>
              <a:buNone/>
            </a:pPr>
            <a:endParaRPr sz="2700" dirty="0">
              <a:solidFill>
                <a:srgbClr val="00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700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Предложение, обновляющее значение счетчика слова</a:t>
            </a:r>
            <a:endParaRPr lang="en-US" sz="2700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Cabin"/>
              <a:buNone/>
            </a:pPr>
            <a:endParaRPr sz="270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7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Параграф о том, как найти самый длинный элемент в списке</a:t>
            </a:r>
            <a:endParaRPr lang="en-US" sz="2700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633" name="Shape 633"/>
          <p:cNvCxnSpPr/>
          <p:nvPr/>
        </p:nvCxnSpPr>
        <p:spPr>
          <a:xfrm>
            <a:off x="6986588" y="1211263"/>
            <a:ext cx="5016545" cy="2446337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4" name="Shape 634"/>
          <p:cNvCxnSpPr/>
          <p:nvPr/>
        </p:nvCxnSpPr>
        <p:spPr>
          <a:xfrm>
            <a:off x="8163098" y="4222865"/>
            <a:ext cx="3873731" cy="1529542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5" name="Shape 635"/>
          <p:cNvCxnSpPr/>
          <p:nvPr/>
        </p:nvCxnSpPr>
        <p:spPr>
          <a:xfrm>
            <a:off x="9890125" y="6737554"/>
            <a:ext cx="1789090" cy="680936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Резюме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812800" y="2138869"/>
            <a:ext cx="14630400" cy="510973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быстрый обзо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 </a:t>
            </a:r>
            <a:r>
              <a:rPr lang="ru-RU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Главы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будем возвращаться к этим концепциям на протяжении всего курса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Сосредоточьтесь на общей картине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Авторы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/ </a:t>
            </a:r>
            <a:r>
              <a:rPr lang="ru-RU" sz="3600" dirty="0" smtClean="0">
                <a:solidFill>
                  <a:srgbClr val="FFFF00"/>
                </a:solidFill>
              </a:rPr>
              <a:t>Благодарности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47" name="Shape 647"/>
          <p:cNvSpPr txBox="1"/>
          <p:nvPr/>
        </p:nvSpPr>
        <p:spPr>
          <a:xfrm>
            <a:off x="1206100" y="2198849"/>
            <a:ext cx="6797699" cy="5914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Авторские права на эти слайды принадлежат  Чарльзу Р. Северансу </a:t>
            </a:r>
            <a:r>
              <a:rPr lang="en-US" sz="1800" dirty="0" smtClean="0">
                <a:solidFill>
                  <a:srgbClr val="FFFFFF"/>
                </a:solidFill>
              </a:rPr>
              <a:t>(</a:t>
            </a:r>
            <a:r>
              <a:rPr lang="en-US" sz="18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en-US" sz="1800" dirty="0">
                <a:solidFill>
                  <a:srgbClr val="FFFFFF"/>
                </a:solidFill>
              </a:rPr>
              <a:t>) </a:t>
            </a:r>
            <a:r>
              <a:rPr lang="ru-RU" sz="1800" dirty="0" smtClean="0">
                <a:solidFill>
                  <a:srgbClr val="FFFFFF"/>
                </a:solidFill>
              </a:rPr>
              <a:t>, 2010 г., Школа Информации Мичиганского Университета  и доступны по лицензии </a:t>
            </a:r>
            <a:r>
              <a:rPr lang="en-US" sz="1800" dirty="0" smtClean="0">
                <a:solidFill>
                  <a:srgbClr val="FFFFFF"/>
                </a:solidFill>
              </a:rPr>
              <a:t>Creative </a:t>
            </a:r>
            <a:r>
              <a:rPr lang="en-US" sz="1800" dirty="0">
                <a:solidFill>
                  <a:srgbClr val="FFFFFF"/>
                </a:solidFill>
              </a:rPr>
              <a:t>Commons Attribution 4.0 License. </a:t>
            </a:r>
            <a:r>
              <a:rPr lang="ru-RU" sz="1800" dirty="0" smtClean="0">
                <a:solidFill>
                  <a:srgbClr val="FFFFFF"/>
                </a:solidFill>
              </a:rPr>
              <a:t>Пожалуйста, сохраняйте этот слайд во всех копиях этого документа, в соответствии с требованиями Лицензии. Если вы внесли изменения, добавьте свое имя или организацию в список участников на этой странице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  <a:endParaRPr lang="en-US"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Исходная разработка</a:t>
            </a:r>
            <a:r>
              <a:rPr lang="en-US" sz="1800" dirty="0" smtClean="0">
                <a:solidFill>
                  <a:srgbClr val="FFFFFF"/>
                </a:solidFill>
              </a:rPr>
              <a:t>: 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Чарльз Северанс, Школа Информации Мичиганского Университета.</a:t>
            </a:r>
            <a:endParaRPr lang="en-US"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Перевод выполнила </a:t>
            </a:r>
            <a:r>
              <a:rPr lang="ru-RU" sz="1800" dirty="0" smtClean="0">
                <a:solidFill>
                  <a:srgbClr val="FFFFFF"/>
                </a:solidFill>
              </a:rPr>
              <a:t>Фомкина</a:t>
            </a:r>
            <a:r>
              <a:rPr lang="en-US" sz="1800" smtClean="0">
                <a:solidFill>
                  <a:srgbClr val="FFFFFF"/>
                </a:solidFill>
              </a:rPr>
              <a:t> </a:t>
            </a:r>
            <a:r>
              <a:rPr lang="ru-RU" sz="1800" smtClean="0">
                <a:solidFill>
                  <a:srgbClr val="FFFFFF"/>
                </a:solidFill>
              </a:rPr>
              <a:t>Виолетта</a:t>
            </a:r>
            <a:r>
              <a:rPr lang="ru-RU" sz="1800" dirty="0" smtClean="0">
                <a:solidFill>
                  <a:srgbClr val="FFFF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</a:rPr>
              <a:t>… </a:t>
            </a:r>
            <a:r>
              <a:rPr lang="ru-RU" sz="1800" dirty="0" smtClean="0">
                <a:solidFill>
                  <a:schemeClr val="lt1"/>
                </a:solidFill>
              </a:rPr>
              <a:t>Добавьте сюда новых авторов и переводчиков</a:t>
            </a:r>
            <a:endParaRPr lang="en-US" sz="1800" dirty="0" smtClean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649" name="Shape 6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7687" y="1129973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8704400" y="2329324"/>
            <a:ext cx="6797699" cy="5783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Продолжение следует</a:t>
            </a:r>
            <a:r>
              <a:rPr lang="is-IS" sz="1800" dirty="0" smtClean="0">
                <a:solidFill>
                  <a:srgbClr val="FFFFFF"/>
                </a:solidFill>
              </a:rPr>
              <a:t>…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Зачем становиться программистом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12800" y="2360815"/>
            <a:ext cx="14630400" cy="580687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71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Чтобы решить некую задачу: в этом случае мы и пользователь, </a:t>
            </a:r>
          </a:p>
          <a:p>
            <a:pPr marL="37820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программист в одном лице</a:t>
            </a:r>
            <a:endParaRPr lang="en-US" sz="3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703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Например, очистить данные опроса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indent="-371094">
              <a:buClr>
                <a:srgbClr val="FFFF00"/>
              </a:buClr>
              <a:buSzPct val="100000"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Чтобы создавать нечто, чем смогут пользоваться другие: профессия программиста</a:t>
            </a:r>
            <a:endParaRPr lang="en-US" sz="3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703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Устранить проблему с производительностью в программном обеспечении 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Sakai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703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Добавить на веб-сайт гостевую книгу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hape 260"/>
          <p:cNvCxnSpPr/>
          <p:nvPr/>
        </p:nvCxnSpPr>
        <p:spPr>
          <a:xfrm rot="10800000" flipH="1">
            <a:off x="5083700" y="4085193"/>
            <a:ext cx="1042306" cy="1261323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 flipH="1">
            <a:off x="7743561" y="4196022"/>
            <a:ext cx="67287" cy="1009322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8919123" y="4176231"/>
            <a:ext cx="2303628" cy="773154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8762" y="1148265"/>
            <a:ext cx="986892" cy="1403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3556000" y="2963725"/>
            <a:ext cx="9062719" cy="13193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ru-RU" sz="44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Компьютер</a:t>
            </a:r>
            <a:endParaRPr lang="en-US" sz="44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ru-RU" sz="26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Аппаратное обеспечение</a:t>
            </a:r>
            <a:r>
              <a:rPr lang="en-US" sz="26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+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 </a:t>
            </a:r>
            <a:r>
              <a:rPr lang="ru-RU" sz="26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Программное обеспечение</a:t>
            </a:r>
            <a:endParaRPr lang="en-US" sz="26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0052467" y="4853071"/>
            <a:ext cx="2417095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ru-RU" sz="38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Сети</a:t>
            </a:r>
            <a:endParaRPr lang="en-US" sz="38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9155292" y="5237008"/>
            <a:ext cx="774898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n-US" sz="3800" b="0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....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4334" y="1053270"/>
            <a:ext cx="3018730" cy="15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92246" y="894945"/>
            <a:ext cx="1026473" cy="1905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895301" y="6469592"/>
            <a:ext cx="12901353" cy="205755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2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 точки зрения создателя программного обеспечения, мы создаем программное обеспечение. Конечные пользователи </a:t>
            </a:r>
            <a:r>
              <a:rPr lang="ru-RU" sz="2800" dirty="0">
                <a:solidFill>
                  <a:schemeClr val="bg1"/>
                </a:solidFill>
              </a:rPr>
              <a:t>—</a:t>
            </a:r>
            <a:r>
              <a:rPr lang="ru-RU" sz="2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наши хозяева, им мы хотим угодить. Они платят нам, когда удовлетворены. Но данные, информаци</a:t>
            </a:r>
            <a:r>
              <a:rPr lang="ru-RU" sz="2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 и сети </a:t>
            </a:r>
            <a:r>
              <a:rPr lang="ru-RU" sz="2800" dirty="0">
                <a:solidFill>
                  <a:schemeClr val="bg1"/>
                </a:solidFill>
              </a:rPr>
              <a:t>—</a:t>
            </a:r>
            <a:r>
              <a:rPr lang="ru-RU" sz="2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наша проблема, нам приходится решать ее от их имени. Оборудование и программное обеспечение </a:t>
            </a:r>
            <a:r>
              <a:rPr lang="ru-RU" sz="2400" dirty="0">
                <a:solidFill>
                  <a:schemeClr val="bg1"/>
                </a:solidFill>
              </a:rPr>
              <a:t>—</a:t>
            </a:r>
            <a:r>
              <a:rPr lang="ru-RU" sz="2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наши друзья и союзники в этом деле</a:t>
            </a:r>
            <a:endParaRPr lang="en-US" sz="2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5946572" y="4843856"/>
            <a:ext cx="3208720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ru-RU" sz="38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Информация</a:t>
            </a:r>
            <a:endParaRPr lang="en-US" sz="38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3363235" y="4843856"/>
            <a:ext cx="2417095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ru-RU" sz="38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Данные</a:t>
            </a:r>
            <a:endParaRPr lang="en-US" sz="38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6593065" y="1639073"/>
            <a:ext cx="2915698" cy="5488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Пользователь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657" y="3352940"/>
            <a:ext cx="379980" cy="54094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2553481" y="3345106"/>
            <a:ext cx="3125907" cy="548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Программист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76" name="Shape 276"/>
          <p:cNvCxnSpPr>
            <a:stCxn id="274" idx="1"/>
          </p:cNvCxnSpPr>
          <p:nvPr/>
        </p:nvCxnSpPr>
        <p:spPr>
          <a:xfrm flipH="1" flipV="1">
            <a:off x="10378229" y="2479514"/>
            <a:ext cx="790428" cy="1143898"/>
          </a:xfrm>
          <a:prstGeom prst="straightConnector1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такое код?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64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Программное обеспечение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</a:t>
            </a: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Программа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812800" y="2460567"/>
            <a:ext cx="14630400" cy="570712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Последовательность сохраненных инструкций</a:t>
            </a:r>
            <a:endParaRPr lang="en-US" sz="3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957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маленькая частичка нашего интеллекта в компьютере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95706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что-то узнаем, затем кодируем и отдаем результат кому-то другому, чтобы он мог сэкономить свои 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силы и время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Произведение искусства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особенно, если мы хорошо поработали над пользовательским интерфейсом (чтобы сделать опыт пользователя приятным)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для людей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https://www.youtube.com/watch?v=XiBYM6g8Tck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Программы для людей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 играет музыка</a:t>
            </a:r>
            <a:r>
              <a:rPr lang="en-US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Левая рука вперед и вверх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Правая рука вперед и вверх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Перевернуть левую руку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Перевернуть правую руку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к правому плечу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к левому плечу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затылок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муку на затылок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правое ведро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на левое ведро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Левую руку на левую ягодицу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Правую руку на правую ягодицу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Покачивание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Покачивание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Прыжок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https://www.youtube.com/watch?v=XiBYM6g8Tck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8805</TotalTime>
  <Words>2099</Words>
  <Application>Microsoft Office PowerPoint</Application>
  <PresentationFormat>Произвольный</PresentationFormat>
  <Paragraphs>388</Paragraphs>
  <Slides>45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Title &amp; Subtitle</vt:lpstr>
      <vt:lpstr>Почему программирование?</vt:lpstr>
      <vt:lpstr>Компьютеры хотят быть полезными...</vt:lpstr>
      <vt:lpstr>Программисты предвидят потребности</vt:lpstr>
      <vt:lpstr>Пользователи vs. Программисты</vt:lpstr>
      <vt:lpstr>Зачем становиться программистом?</vt:lpstr>
      <vt:lpstr>Презентация PowerPoint</vt:lpstr>
      <vt:lpstr>Что такое код?  Программное обеспечение? Программа?</vt:lpstr>
      <vt:lpstr>Программы для людей...</vt:lpstr>
      <vt:lpstr>Программы для людей...</vt:lpstr>
      <vt:lpstr>Программы для людей...</vt:lpstr>
      <vt:lpstr>Программы для людей...</vt:lpstr>
      <vt:lpstr>Программы на Пайтон...</vt:lpstr>
      <vt:lpstr>Программы на Пайтон...</vt:lpstr>
      <vt:lpstr>Презентация PowerPoint</vt:lpstr>
      <vt:lpstr>Аппаратная Архитектура</vt:lpstr>
      <vt:lpstr>Презентация PowerPoint</vt:lpstr>
      <vt:lpstr>Презентация PowerPoint</vt:lpstr>
      <vt:lpstr>Определения</vt:lpstr>
      <vt:lpstr>Презентация PowerPoint</vt:lpstr>
      <vt:lpstr>Презентация PowerPoint</vt:lpstr>
      <vt:lpstr>Горячий Центральный Процессор</vt:lpstr>
      <vt:lpstr>Жесткий диск в работе</vt:lpstr>
      <vt:lpstr>Пайтон как язык программирования</vt:lpstr>
      <vt:lpstr>Презентация PowerPoint</vt:lpstr>
      <vt:lpstr>Презентация PowerPoint</vt:lpstr>
      <vt:lpstr>Начало обучения: Синтаксические ошибки</vt:lpstr>
      <vt:lpstr>Общение с Пайтон</vt:lpstr>
      <vt:lpstr>Презентация PowerPoint</vt:lpstr>
      <vt:lpstr>Презентация PowerPoint</vt:lpstr>
      <vt:lpstr>Как нам общаться?</vt:lpstr>
      <vt:lpstr>Элементы языка Пайтон</vt:lpstr>
      <vt:lpstr>Презентация PowerPoint</vt:lpstr>
      <vt:lpstr>Ключевые слова</vt:lpstr>
      <vt:lpstr>Предложения или линии кода</vt:lpstr>
      <vt:lpstr>Параграфы программы</vt:lpstr>
      <vt:lpstr>Пайтон-скрипты</vt:lpstr>
      <vt:lpstr>Интерактивная среда или Скрипт</vt:lpstr>
      <vt:lpstr>Шаги программы или ход программы</vt:lpstr>
      <vt:lpstr>Последовательные шаги</vt:lpstr>
      <vt:lpstr>Шаги-условия</vt:lpstr>
      <vt:lpstr>Повторяющиеся шаги</vt:lpstr>
      <vt:lpstr>Презентация PowerPoint</vt:lpstr>
      <vt:lpstr>Презентация PowerPoint</vt:lpstr>
      <vt:lpstr>Резюме</vt:lpstr>
      <vt:lpstr>Авторы / 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Program?</dc:title>
  <cp:lastModifiedBy>Vita</cp:lastModifiedBy>
  <cp:revision>222</cp:revision>
  <dcterms:modified xsi:type="dcterms:W3CDTF">2021-05-07T18:59:08Z</dcterms:modified>
</cp:coreProperties>
</file>