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14" r:id="rId1"/>
  </p:sldMasterIdLst>
  <p:notesMasterIdLst>
    <p:notesMasterId r:id="rId36"/>
  </p:notesMasterIdLst>
  <p:sldIdLst>
    <p:sldId id="256" r:id="rId2"/>
    <p:sldId id="257" r:id="rId3"/>
    <p:sldId id="302" r:id="rId4"/>
    <p:sldId id="258" r:id="rId5"/>
    <p:sldId id="291" r:id="rId6"/>
    <p:sldId id="260" r:id="rId7"/>
    <p:sldId id="296" r:id="rId8"/>
    <p:sldId id="297" r:id="rId9"/>
    <p:sldId id="298" r:id="rId10"/>
    <p:sldId id="299" r:id="rId11"/>
    <p:sldId id="293" r:id="rId12"/>
    <p:sldId id="263" r:id="rId13"/>
    <p:sldId id="264" r:id="rId14"/>
    <p:sldId id="294" r:id="rId15"/>
    <p:sldId id="301" r:id="rId16"/>
    <p:sldId id="266" r:id="rId17"/>
    <p:sldId id="267" r:id="rId18"/>
    <p:sldId id="268" r:id="rId19"/>
    <p:sldId id="269" r:id="rId20"/>
    <p:sldId id="270" r:id="rId21"/>
    <p:sldId id="271" r:id="rId22"/>
    <p:sldId id="274" r:id="rId23"/>
    <p:sldId id="275" r:id="rId24"/>
    <p:sldId id="276" r:id="rId25"/>
    <p:sldId id="277" r:id="rId26"/>
    <p:sldId id="295" r:id="rId27"/>
    <p:sldId id="278" r:id="rId28"/>
    <p:sldId id="279" r:id="rId29"/>
    <p:sldId id="280" r:id="rId30"/>
    <p:sldId id="281" r:id="rId31"/>
    <p:sldId id="282" r:id="rId32"/>
    <p:sldId id="289" r:id="rId33"/>
    <p:sldId id="288" r:id="rId34"/>
    <p:sldId id="290" r:id="rId35"/>
  </p:sldIdLst>
  <p:sldSz cx="16256000" cy="9144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5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A00"/>
    <a:srgbClr val="FF40FF"/>
    <a:srgbClr val="FF545A"/>
    <a:srgbClr val="FF898B"/>
    <a:srgbClr val="00FD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4014B03-8F40-49A2-A0EB-D18ED94CC971}">
  <a:tblStyle styleId="{54014B03-8F40-49A2-A0EB-D18ED94CC971}" styleName="Table_0"/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294"/>
    <p:restoredTop sz="93566"/>
  </p:normalViewPr>
  <p:slideViewPr>
    <p:cSldViewPr snapToGrid="0" snapToObjects="1">
      <p:cViewPr>
        <p:scale>
          <a:sx n="57" d="100"/>
          <a:sy n="57" d="100"/>
        </p:scale>
        <p:origin x="-798" y="216"/>
      </p:cViewPr>
      <p:guideLst>
        <p:guide orient="horz" pos="2880"/>
        <p:guide pos="5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rnd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36063135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Shape 23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Clr>
                <a:schemeClr val="dk2"/>
              </a:buClr>
              <a:buSzPct val="78571"/>
              <a:buFont typeface="Arial"/>
              <a:buNone/>
            </a:pPr>
            <a:r>
              <a:rPr lang="ru-RU" dirty="0" smtClean="0">
                <a:solidFill>
                  <a:schemeClr val="dk2"/>
                </a:solidFill>
              </a:rPr>
              <a:t>Заметка</a:t>
            </a:r>
            <a:r>
              <a:rPr lang="ru-RU" baseline="0" dirty="0" smtClean="0">
                <a:solidFill>
                  <a:schemeClr val="dk2"/>
                </a:solidFill>
              </a:rPr>
              <a:t> от Чарльза</a:t>
            </a:r>
            <a:r>
              <a:rPr lang="en-US" dirty="0" smtClean="0">
                <a:solidFill>
                  <a:schemeClr val="dk2"/>
                </a:solidFill>
              </a:rPr>
              <a:t>. </a:t>
            </a:r>
            <a:r>
              <a:rPr lang="ru-RU" dirty="0" smtClean="0">
                <a:solidFill>
                  <a:schemeClr val="dk2"/>
                </a:solidFill>
              </a:rPr>
              <a:t>При использовании этих материалов</a:t>
            </a:r>
            <a:r>
              <a:rPr lang="en-US" dirty="0" smtClean="0">
                <a:solidFill>
                  <a:schemeClr val="dk2"/>
                </a:solidFill>
              </a:rPr>
              <a:t>, </a:t>
            </a:r>
            <a:r>
              <a:rPr lang="ru-RU" dirty="0" smtClean="0">
                <a:solidFill>
                  <a:schemeClr val="dk2"/>
                </a:solidFill>
              </a:rPr>
              <a:t>вы можете удалить логотип университета</a:t>
            </a:r>
            <a:r>
              <a:rPr lang="ru-RU" baseline="0" dirty="0" smtClean="0">
                <a:solidFill>
                  <a:schemeClr val="dk2"/>
                </a:solidFill>
              </a:rPr>
              <a:t> и заменить его собственным</a:t>
            </a:r>
            <a:r>
              <a:rPr lang="en-US" dirty="0" smtClean="0">
                <a:solidFill>
                  <a:schemeClr val="dk2"/>
                </a:solidFill>
              </a:rPr>
              <a:t>, </a:t>
            </a:r>
            <a:r>
              <a:rPr lang="ru-RU" dirty="0" smtClean="0">
                <a:solidFill>
                  <a:schemeClr val="dk2"/>
                </a:solidFill>
              </a:rPr>
              <a:t>но,</a:t>
            </a:r>
            <a:r>
              <a:rPr lang="ru-RU" baseline="0" dirty="0" smtClean="0">
                <a:solidFill>
                  <a:schemeClr val="dk2"/>
                </a:solidFill>
              </a:rPr>
              <a:t> пожалуйста, сохраните </a:t>
            </a:r>
            <a:r>
              <a:rPr lang="en-US" dirty="0" smtClean="0">
                <a:solidFill>
                  <a:schemeClr val="dk2"/>
                </a:solidFill>
              </a:rPr>
              <a:t>CC-BY </a:t>
            </a:r>
            <a:r>
              <a:rPr lang="ru-RU" dirty="0" smtClean="0">
                <a:solidFill>
                  <a:schemeClr val="dk2"/>
                </a:solidFill>
              </a:rPr>
              <a:t>логотип</a:t>
            </a:r>
            <a:r>
              <a:rPr lang="ru-RU" baseline="0" dirty="0" smtClean="0">
                <a:solidFill>
                  <a:schemeClr val="dk2"/>
                </a:solidFill>
              </a:rPr>
              <a:t> на первой странице, а также на последней странице  - «Благодарности»</a:t>
            </a:r>
            <a:r>
              <a:rPr lang="en-US" baseline="0" dirty="0" smtClean="0">
                <a:solidFill>
                  <a:schemeClr val="dk2"/>
                </a:solidFill>
              </a:rPr>
              <a:t>.</a:t>
            </a:r>
            <a:endParaRPr lang="en-US" dirty="0">
              <a:solidFill>
                <a:schemeClr val="dk2"/>
              </a:solidFill>
            </a:endParaRPr>
          </a:p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239" name="Shape 23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294024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3" name="Shape 52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24" name="Shape 52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319832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5" name="Shape 50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06" name="Shape 50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8215328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Shape 30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10" name="Shape 31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5182287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Shape 31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18" name="Shape 31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328117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Shape 31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18" name="Shape 31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9116567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Shape 35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52" name="Shape 35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2188873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" name="Shape 3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59" name="Shape 35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425813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" name="Shape 37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75" name="Shape 37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8916997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Shape 3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82" name="Shape 38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2209095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" name="Shape 39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91" name="Shape 39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93683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Shape 24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48" name="Shape 24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7960269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" name="Shape 40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08" name="Shape 40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4643795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" name="Shape 43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33" name="Shape 43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550020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Shape 44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441" name="Shape 44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5871501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7" name="Shape 44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48" name="Shape 44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4154610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" name="Shape 45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55" name="Shape 45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655166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" name="Shape 41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18" name="Shape 41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634319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Shape 46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62" name="Shape 46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181829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" name="Shape 46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69" name="Shape 46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5534115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6" name="Shape 47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77" name="Shape 47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5130109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" name="Shape 48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86" name="Shape 48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694725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8" name="Shape 49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99" name="Shape 49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15504463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" name="Shape 49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92" name="Shape 49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221111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" name="Shape 53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38" name="Shape 53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2064934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1" name="Shape 53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32" name="Shape 53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41679499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5" name="Shape 54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6" name="Shape 54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423288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Shape 25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55" name="Shape 25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83518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Shape 25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55" name="Shape 25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0292568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Shape 28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83" name="Shape 28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28699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" name="Shape 50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04" name="Shape 50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960597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" name="Shape 51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511" name="Shape 51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9967849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6" name="Shape 51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517" name="Shape 51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972338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 txBox="1">
            <a:spLocks noGrp="1"/>
          </p:cNvSpPr>
          <p:nvPr>
            <p:ph type="title"/>
          </p:nvPr>
        </p:nvSpPr>
        <p:spPr>
          <a:xfrm>
            <a:off x="1155700" y="1536700"/>
            <a:ext cx="13931900" cy="3086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 dirty="0"/>
          </a:p>
        </p:txBody>
      </p:sp>
      <p:sp>
        <p:nvSpPr>
          <p:cNvPr id="40" name="Shape 40"/>
          <p:cNvSpPr txBox="1">
            <a:spLocks noGrp="1"/>
          </p:cNvSpPr>
          <p:nvPr>
            <p:ph type="body" idx="1"/>
          </p:nvPr>
        </p:nvSpPr>
        <p:spPr>
          <a:xfrm>
            <a:off x="1155700" y="4711700"/>
            <a:ext cx="13931900" cy="1054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Shape 154"/>
          <p:cNvSpPr txBox="1">
            <a:spLocks noGrp="1"/>
          </p:cNvSpPr>
          <p:nvPr>
            <p:ph type="title"/>
          </p:nvPr>
        </p:nvSpPr>
        <p:spPr>
          <a:xfrm>
            <a:off x="812800" y="785812"/>
            <a:ext cx="14630400" cy="11048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155" name="Shape 155"/>
          <p:cNvSpPr txBox="1">
            <a:spLocks noGrp="1"/>
          </p:cNvSpPr>
          <p:nvPr>
            <p:ph type="body" idx="1"/>
          </p:nvPr>
        </p:nvSpPr>
        <p:spPr>
          <a:xfrm>
            <a:off x="812800" y="2133600"/>
            <a:ext cx="14630400" cy="60340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749300" lvl="0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1pPr>
            <a:lvl2pPr marL="1041400" lvl="1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2pPr>
            <a:lvl3pPr marL="1333500" lvl="2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3pPr>
            <a:lvl4pPr marL="1638300" lvl="3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4pPr>
            <a:lvl5pPr marL="1930400" lvl="4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5pPr>
            <a:lvl6pPr marL="2387600" lvl="5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6pPr>
            <a:lvl7pPr marL="2844800" lvl="6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7pPr>
            <a:lvl8pPr marL="3302000" lvl="7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8pPr>
            <a:lvl9pPr marL="3759200" lvl="8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Shape 154"/>
          <p:cNvSpPr txBox="1">
            <a:spLocks noGrp="1"/>
          </p:cNvSpPr>
          <p:nvPr>
            <p:ph type="title"/>
          </p:nvPr>
        </p:nvSpPr>
        <p:spPr>
          <a:xfrm>
            <a:off x="812800" y="785812"/>
            <a:ext cx="14630400" cy="11048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827405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888667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1155700" y="1536700"/>
            <a:ext cx="13931900" cy="3086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defRPr/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defRPr/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defRPr/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defRPr/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 dirty="0"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1155700" y="4711700"/>
            <a:ext cx="13931900" cy="1054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defRPr/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defRPr/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defRPr/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defRPr/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 dirty="0"/>
          </a:p>
        </p:txBody>
      </p:sp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0" y="0"/>
            <a:ext cx="16256000" cy="768096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/>
          <a:lstStyle>
            <a:lvl1pPr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>
              <a:defRPr/>
            </a:pPr>
            <a:endParaRPr lang="en-US" altLang="en-US" sz="3600" smtClean="0"/>
          </a:p>
        </p:txBody>
      </p:sp>
      <p:sp>
        <p:nvSpPr>
          <p:cNvPr id="5" name="Rectangle 3"/>
          <p:cNvSpPr>
            <a:spLocks noChangeArrowheads="1"/>
          </p:cNvSpPr>
          <p:nvPr userDrawn="1"/>
        </p:nvSpPr>
        <p:spPr bwMode="auto">
          <a:xfrm>
            <a:off x="0" y="8357616"/>
            <a:ext cx="16256000" cy="786384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/>
          <a:lstStyle>
            <a:lvl1pPr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>
              <a:defRPr/>
            </a:pPr>
            <a:endParaRPr lang="en-US" altLang="en-US" sz="3600" smtClean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7" r:id="rId1"/>
    <p:sldLayoutId id="2147483690" r:id="rId2"/>
    <p:sldLayoutId id="2147483715" r:id="rId3"/>
    <p:sldLayoutId id="2147483716" r:id="rId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5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4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www.pythonlearn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g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hyperlink" Target="www.dr-chuck.com" TargetMode="Externa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.png"/><Relationship Id="rId4" Type="http://schemas.openxmlformats.org/officeDocument/2006/relationships/image" Target="../media/image2.jp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&#1052;&#1085;&#1077;&#1084;&#1086;&#1085;&#1080;&#1082;&#1072;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en.wikipedia.org/wiki/Mnemonic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Shape 24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7800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Переменные</a:t>
            </a:r>
            <a:r>
              <a:rPr lang="en-US" sz="78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 </a:t>
            </a:r>
            <a:r>
              <a:rPr lang="ru-RU" sz="78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Выражения и </a:t>
            </a:r>
            <a:r>
              <a:rPr lang="en-US" sz="78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78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Операторы</a:t>
            </a:r>
            <a:endParaRPr lang="en-US" sz="78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42" name="Shape 24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48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Глава</a:t>
            </a:r>
            <a:r>
              <a:rPr lang="en-US" sz="48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4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2</a:t>
            </a:r>
          </a:p>
        </p:txBody>
      </p:sp>
      <p:sp>
        <p:nvSpPr>
          <p:cNvPr id="243" name="Shape 243"/>
          <p:cNvSpPr txBox="1"/>
          <p:nvPr/>
        </p:nvSpPr>
        <p:spPr>
          <a:xfrm>
            <a:off x="4081448" y="7131044"/>
            <a:ext cx="8328600" cy="1016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32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Пайтон для всех</a:t>
            </a:r>
            <a:endParaRPr lang="en-US" sz="32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200" u="sng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  <a:hlinkClick r:id="rId3"/>
              </a:rPr>
              <a:t>www.py4e.com</a:t>
            </a:r>
            <a:endParaRPr lang="en-US" sz="3200" u="sng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  <a:hlinkClick r:id="rId3"/>
            </a:endParaRPr>
          </a:p>
        </p:txBody>
      </p:sp>
      <p:pic>
        <p:nvPicPr>
          <p:cNvPr id="244" name="Shape 24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3800662" y="7435344"/>
            <a:ext cx="1968599" cy="668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Shape 208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635250" y="6947585"/>
            <a:ext cx="1024800" cy="1024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6" name="Shape 526"/>
          <p:cNvSpPr txBox="1"/>
          <p:nvPr/>
        </p:nvSpPr>
        <p:spPr>
          <a:xfrm>
            <a:off x="1208073" y="1676400"/>
            <a:ext cx="8341499" cy="2336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x1q3z9ocd = 35.0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x1q3z9afd = 12.50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x1q3p9afd = x1q3z9ocd * x1q3z9afd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print(x1q3p9afd)</a:t>
            </a:r>
            <a:endParaRPr lang="en-US"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527" name="Shape 527"/>
          <p:cNvSpPr txBox="1"/>
          <p:nvPr/>
        </p:nvSpPr>
        <p:spPr>
          <a:xfrm>
            <a:off x="7137400" y="5499100"/>
            <a:ext cx="5208599" cy="2336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hours = 35.0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rate = 12.50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pay = hours * rate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print(pay)</a:t>
            </a:r>
            <a:endParaRPr lang="en-US" sz="30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528" name="Shape 528"/>
          <p:cNvSpPr txBox="1"/>
          <p:nvPr/>
        </p:nvSpPr>
        <p:spPr>
          <a:xfrm>
            <a:off x="11531600" y="1676400"/>
            <a:ext cx="2109786" cy="2336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a = 35.0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b = 12.50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c = a * b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i="0" u="none" strike="noStrike" cap="none" dirty="0" smtClean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print(c)</a:t>
            </a:r>
            <a:endParaRPr lang="en-US" sz="3000" i="0" u="none" strike="noStrike" cap="none" dirty="0">
              <a:solidFill>
                <a:srgbClr val="00FFFF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529" name="Shape 529"/>
          <p:cNvSpPr txBox="1"/>
          <p:nvPr/>
        </p:nvSpPr>
        <p:spPr>
          <a:xfrm>
            <a:off x="1505339" y="6057900"/>
            <a:ext cx="4249136" cy="1219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8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Что делают эти блоки кода</a:t>
            </a:r>
            <a:r>
              <a:rPr lang="en-US" sz="38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?</a:t>
            </a:r>
            <a:endParaRPr lang="en-US" sz="38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  <p:extLst>
      <p:ext uri="{BB962C8B-B14F-4D97-AF65-F5344CB8AC3E}">
        <p14:creationId xmlns:p14="http://schemas.microsoft.com/office/powerpoint/2010/main" val="972378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508"/>
          <p:cNvSpPr txBox="1">
            <a:spLocks noGrp="1"/>
          </p:cNvSpPr>
          <p:nvPr>
            <p:ph type="title"/>
          </p:nvPr>
        </p:nvSpPr>
        <p:spPr>
          <a:xfrm>
            <a:off x="812800" y="768096"/>
            <a:ext cx="14630400" cy="1365504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6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Предложения или линии кода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4" name="Shape 509"/>
          <p:cNvSpPr txBox="1"/>
          <p:nvPr/>
        </p:nvSpPr>
        <p:spPr>
          <a:xfrm>
            <a:off x="1554125" y="2730300"/>
            <a:ext cx="4003499" cy="4038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48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48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48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48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48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48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48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48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48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48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48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48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+</a:t>
            </a:r>
            <a:r>
              <a:rPr lang="en-US" sz="48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48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2</a:t>
            </a:r>
          </a:p>
          <a:p>
            <a:pPr>
              <a:buClr>
                <a:srgbClr val="FFFF00"/>
              </a:buClr>
              <a:buSzPct val="25000"/>
            </a:pPr>
            <a:r>
              <a:rPr lang="en-US" sz="48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4800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4800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4800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25" name="Shape 510"/>
          <p:cNvSpPr txBox="1"/>
          <p:nvPr/>
        </p:nvSpPr>
        <p:spPr>
          <a:xfrm>
            <a:off x="1322915" y="7037422"/>
            <a:ext cx="3373450" cy="7239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ru-RU" sz="4200" u="none" strike="noStrike" cap="none" dirty="0" smtClean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Переменная</a:t>
            </a:r>
            <a:endParaRPr lang="en-US" sz="4200" u="none" strike="noStrike" cap="none" dirty="0">
              <a:solidFill>
                <a:srgbClr val="FF99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6" name="Shape 511"/>
          <p:cNvSpPr txBox="1"/>
          <p:nvPr/>
        </p:nvSpPr>
        <p:spPr>
          <a:xfrm>
            <a:off x="5273038" y="7037422"/>
            <a:ext cx="2517234" cy="7239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4200" u="none" strike="noStrike" cap="none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Оператор</a:t>
            </a:r>
            <a:endParaRPr lang="en-US" sz="4200" u="none" strike="noStrike" cap="none" dirty="0">
              <a:solidFill>
                <a:srgbClr val="FFFF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7" name="Shape 512"/>
          <p:cNvSpPr txBox="1"/>
          <p:nvPr/>
        </p:nvSpPr>
        <p:spPr>
          <a:xfrm>
            <a:off x="8629555" y="7088222"/>
            <a:ext cx="2808758" cy="7239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ru-RU" sz="4200" u="none" strike="noStrike" cap="none" dirty="0" smtClean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Константа</a:t>
            </a:r>
            <a:endParaRPr lang="en-US" sz="4200" u="none" strike="noStrike" cap="none" dirty="0">
              <a:solidFill>
                <a:srgbClr val="00FF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8" name="Shape 513"/>
          <p:cNvSpPr txBox="1"/>
          <p:nvPr/>
        </p:nvSpPr>
        <p:spPr>
          <a:xfrm>
            <a:off x="11728990" y="7088222"/>
            <a:ext cx="3489300" cy="7239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42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Функция</a:t>
            </a:r>
            <a:endParaRPr lang="en-US" sz="42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9" name="Shape 514"/>
          <p:cNvSpPr txBox="1"/>
          <p:nvPr/>
        </p:nvSpPr>
        <p:spPr>
          <a:xfrm>
            <a:off x="7213599" y="2717800"/>
            <a:ext cx="8875949" cy="4038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5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Присвоение значения</a:t>
            </a:r>
            <a:endParaRPr lang="en-US" sz="54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5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Присвоение с выражением</a:t>
            </a:r>
            <a:endParaRPr lang="en-US" sz="54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5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Функция вывода </a:t>
            </a:r>
            <a:endParaRPr lang="en-US" sz="54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30" name="Shape 515"/>
          <p:cNvCxnSpPr/>
          <p:nvPr/>
        </p:nvCxnSpPr>
        <p:spPr>
          <a:xfrm rot="10800000" flipH="1">
            <a:off x="5308600" y="3886262"/>
            <a:ext cx="1330199" cy="17399"/>
          </a:xfrm>
          <a:prstGeom prst="straightConnector1">
            <a:avLst/>
          </a:prstGeom>
          <a:noFill/>
          <a:ln w="63500" cap="rnd" cmpd="sng">
            <a:solidFill>
              <a:schemeClr val="lt1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1" name="Shape 516"/>
          <p:cNvCxnSpPr/>
          <p:nvPr/>
        </p:nvCxnSpPr>
        <p:spPr>
          <a:xfrm rot="10800000" flipH="1">
            <a:off x="5816600" y="4734062"/>
            <a:ext cx="933599" cy="7800"/>
          </a:xfrm>
          <a:prstGeom prst="straightConnector1">
            <a:avLst/>
          </a:prstGeom>
          <a:noFill/>
          <a:ln w="63500" cap="rnd" cmpd="sng">
            <a:solidFill>
              <a:schemeClr val="lt1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2" name="Shape 517"/>
          <p:cNvCxnSpPr/>
          <p:nvPr/>
        </p:nvCxnSpPr>
        <p:spPr>
          <a:xfrm rot="10800000" flipH="1">
            <a:off x="5384800" y="5562662"/>
            <a:ext cx="1330199" cy="17399"/>
          </a:xfrm>
          <a:prstGeom prst="straightConnector1">
            <a:avLst/>
          </a:prstGeom>
          <a:noFill/>
          <a:ln w="63500" cap="rnd" cmpd="sng">
            <a:solidFill>
              <a:schemeClr val="lt1"/>
            </a:solidFill>
            <a:prstDash val="solid"/>
            <a:miter/>
            <a:headEnd type="stealth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1309855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Shape 3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ru-RU" sz="76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Операция присвоения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13" name="Shape 313"/>
          <p:cNvSpPr txBox="1">
            <a:spLocks noGrp="1"/>
          </p:cNvSpPr>
          <p:nvPr>
            <p:ph type="body" idx="1"/>
          </p:nvPr>
        </p:nvSpPr>
        <p:spPr>
          <a:xfrm>
            <a:off x="812800" y="2133601"/>
            <a:ext cx="14630400" cy="314324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Cabin"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Мы присваиваем значение переменной, используя символ присвоения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(=)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SzPct val="100000"/>
              <a:buFont typeface="Cabin"/>
            </a:pPr>
            <a:r>
              <a:rPr lang="ru-RU" sz="36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Операция присвоения состоит из </a:t>
            </a:r>
            <a:r>
              <a:rPr lang="ru-RU" sz="36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выражения</a:t>
            </a:r>
            <a:r>
              <a:rPr lang="en-US" sz="36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 правой стороны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и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переменной слева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для хранения результата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14" name="Shape 314"/>
          <p:cNvSpPr txBox="1"/>
          <p:nvPr/>
        </p:nvSpPr>
        <p:spPr>
          <a:xfrm>
            <a:off x="4252109" y="6134100"/>
            <a:ext cx="10078835" cy="9144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4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4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ru-RU" sz="4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4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3.9 </a:t>
            </a:r>
            <a:r>
              <a:rPr lang="en-US" sz="4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*</a:t>
            </a:r>
            <a:r>
              <a:rPr lang="en-US" sz="4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4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 </a:t>
            </a:r>
            <a:r>
              <a:rPr lang="en-US" sz="4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*</a:t>
            </a:r>
            <a:r>
              <a:rPr lang="en-US" sz="4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( 1 </a:t>
            </a:r>
            <a:r>
              <a:rPr lang="en-US" sz="4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-</a:t>
            </a:r>
            <a:r>
              <a:rPr lang="en-US" sz="4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4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4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)</a:t>
            </a:r>
          </a:p>
        </p:txBody>
      </p:sp>
      <p:sp>
        <p:nvSpPr>
          <p:cNvPr id="315" name="Shape 315"/>
          <p:cNvSpPr txBox="1"/>
          <p:nvPr/>
        </p:nvSpPr>
        <p:spPr>
          <a:xfrm>
            <a:off x="5120640" y="6081811"/>
            <a:ext cx="6452584" cy="1066799"/>
          </a:xfrm>
          <a:prstGeom prst="rect">
            <a:avLst/>
          </a:prstGeom>
          <a:noFill/>
          <a:ln w="50800" cap="rnd" cmpd="sng">
            <a:solidFill>
              <a:srgbClr val="FF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4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Shape 320"/>
          <p:cNvSpPr txBox="1"/>
          <p:nvPr/>
        </p:nvSpPr>
        <p:spPr>
          <a:xfrm>
            <a:off x="6362700" y="3397148"/>
            <a:ext cx="8843961" cy="114945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40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x</a:t>
            </a:r>
            <a:r>
              <a:rPr lang="en-US" sz="4000" u="none" strike="noStrike" cap="none" dirty="0">
                <a:solidFill>
                  <a:srgbClr val="FF00FF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</a:t>
            </a:r>
            <a:r>
              <a:rPr lang="en-US" sz="4000" u="none" strike="noStrike" cap="none" dirty="0">
                <a:solidFill>
                  <a:srgbClr val="FFFFFF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=</a:t>
            </a:r>
            <a:r>
              <a:rPr lang="en-US" sz="40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</a:t>
            </a:r>
            <a:r>
              <a:rPr lang="en-US" sz="4000" u="none" strike="noStrike" cap="none" dirty="0" smtClean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3.9 *  x  * ( 1  -  x )</a:t>
            </a:r>
            <a:endParaRPr lang="en-US" sz="4000" u="none" strike="noStrike" cap="none" dirty="0">
              <a:solidFill>
                <a:srgbClr val="FFFF00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</p:txBody>
      </p:sp>
      <p:sp>
        <p:nvSpPr>
          <p:cNvPr id="321" name="Shape 321"/>
          <p:cNvSpPr txBox="1"/>
          <p:nvPr/>
        </p:nvSpPr>
        <p:spPr>
          <a:xfrm>
            <a:off x="10668000" y="850900"/>
            <a:ext cx="5016500" cy="12700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9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49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0.6</a:t>
            </a:r>
          </a:p>
        </p:txBody>
      </p:sp>
      <p:sp>
        <p:nvSpPr>
          <p:cNvPr id="322" name="Shape 322"/>
          <p:cNvSpPr txBox="1"/>
          <p:nvPr/>
        </p:nvSpPr>
        <p:spPr>
          <a:xfrm>
            <a:off x="9813925" y="1047750"/>
            <a:ext cx="444500" cy="863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52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</a:t>
            </a:r>
          </a:p>
        </p:txBody>
      </p:sp>
      <p:sp>
        <p:nvSpPr>
          <p:cNvPr id="323" name="Shape 323"/>
          <p:cNvSpPr txBox="1"/>
          <p:nvPr/>
        </p:nvSpPr>
        <p:spPr>
          <a:xfrm>
            <a:off x="581024" y="6354649"/>
            <a:ext cx="9407891" cy="1663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>
              <a:buClr>
                <a:srgbClr val="FFFF00"/>
              </a:buClr>
              <a:buSzPct val="25000"/>
            </a:pPr>
            <a:r>
              <a:rPr lang="ru-RU" sz="3600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Правая часть </a:t>
            </a:r>
            <a:r>
              <a:rPr lang="ru-RU" sz="3600" dirty="0">
                <a:solidFill>
                  <a:srgbClr val="FFFF00"/>
                </a:solidFill>
              </a:rPr>
              <a:t>—</a:t>
            </a:r>
            <a:r>
              <a:rPr lang="ru-RU" sz="3600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это выражение</a:t>
            </a:r>
            <a:r>
              <a:rPr lang="en-US" sz="36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 </a:t>
            </a: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/>
            </a:r>
            <a:b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</a:br>
            <a:r>
              <a:rPr lang="ru-RU" sz="3600" u="none" strike="noStrike" cap="none" dirty="0" smtClean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Как только выражение вычислено</a:t>
            </a:r>
            <a:r>
              <a:rPr lang="en-US" sz="3600" u="none" strike="noStrike" cap="none" dirty="0" smtClean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результат помещается в </a:t>
            </a:r>
            <a:r>
              <a:rPr lang="en-US" sz="36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</a:t>
            </a:r>
            <a:r>
              <a:rPr lang="ru-RU" sz="36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присваивается</a:t>
            </a:r>
            <a:r>
              <a:rPr lang="en-US" sz="36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 x</a:t>
            </a: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</a:t>
            </a:r>
          </a:p>
        </p:txBody>
      </p:sp>
      <p:sp>
        <p:nvSpPr>
          <p:cNvPr id="324" name="Shape 324"/>
          <p:cNvSpPr txBox="1"/>
          <p:nvPr/>
        </p:nvSpPr>
        <p:spPr>
          <a:xfrm>
            <a:off x="9423511" y="3086048"/>
            <a:ext cx="9000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0.6</a:t>
            </a:r>
          </a:p>
        </p:txBody>
      </p:sp>
      <p:sp>
        <p:nvSpPr>
          <p:cNvPr id="325" name="Shape 325"/>
          <p:cNvSpPr txBox="1"/>
          <p:nvPr/>
        </p:nvSpPr>
        <p:spPr>
          <a:xfrm>
            <a:off x="13244725" y="3192011"/>
            <a:ext cx="10632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0.6</a:t>
            </a:r>
          </a:p>
        </p:txBody>
      </p:sp>
      <p:cxnSp>
        <p:nvCxnSpPr>
          <p:cNvPr id="326" name="Shape 326"/>
          <p:cNvCxnSpPr/>
          <p:nvPr/>
        </p:nvCxnSpPr>
        <p:spPr>
          <a:xfrm flipV="1">
            <a:off x="10100344" y="2129110"/>
            <a:ext cx="606425" cy="956938"/>
          </a:xfrm>
          <a:prstGeom prst="straightConnector1">
            <a:avLst/>
          </a:prstGeom>
          <a:noFill/>
          <a:ln w="63500" cap="rnd" cmpd="sng">
            <a:solidFill>
              <a:schemeClr val="lt1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27" name="Shape 327"/>
          <p:cNvCxnSpPr/>
          <p:nvPr/>
        </p:nvCxnSpPr>
        <p:spPr>
          <a:xfrm flipH="1" flipV="1">
            <a:off x="11739325" y="2129111"/>
            <a:ext cx="1696621" cy="1147467"/>
          </a:xfrm>
          <a:prstGeom prst="straightConnector1">
            <a:avLst/>
          </a:prstGeom>
          <a:noFill/>
          <a:ln w="63500" cap="rnd" cmpd="sng">
            <a:solidFill>
              <a:schemeClr val="lt1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28" name="Shape 328"/>
          <p:cNvSpPr txBox="1"/>
          <p:nvPr/>
        </p:nvSpPr>
        <p:spPr>
          <a:xfrm>
            <a:off x="12150725" y="5054600"/>
            <a:ext cx="10632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0.4</a:t>
            </a:r>
          </a:p>
        </p:txBody>
      </p:sp>
      <p:cxnSp>
        <p:nvCxnSpPr>
          <p:cNvPr id="329" name="Shape 329"/>
          <p:cNvCxnSpPr/>
          <p:nvPr/>
        </p:nvCxnSpPr>
        <p:spPr>
          <a:xfrm flipH="1" flipV="1">
            <a:off x="8085136" y="4457799"/>
            <a:ext cx="2393950" cy="2117626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30" name="Shape 330"/>
          <p:cNvCxnSpPr>
            <a:stCxn id="332" idx="0"/>
          </p:cNvCxnSpPr>
          <p:nvPr/>
        </p:nvCxnSpPr>
        <p:spPr>
          <a:xfrm flipH="1" flipV="1">
            <a:off x="9988916" y="4457799"/>
            <a:ext cx="993034" cy="2117626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32" name="Shape 332"/>
          <p:cNvSpPr txBox="1"/>
          <p:nvPr/>
        </p:nvSpPr>
        <p:spPr>
          <a:xfrm>
            <a:off x="10115550" y="6575425"/>
            <a:ext cx="17328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0.936</a:t>
            </a:r>
          </a:p>
        </p:txBody>
      </p:sp>
      <p:cxnSp>
        <p:nvCxnSpPr>
          <p:cNvPr id="333" name="Shape 333"/>
          <p:cNvCxnSpPr/>
          <p:nvPr/>
        </p:nvCxnSpPr>
        <p:spPr>
          <a:xfrm rot="10800000" flipH="1">
            <a:off x="13166725" y="4580012"/>
            <a:ext cx="485699" cy="485699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34" name="Shape 334"/>
          <p:cNvCxnSpPr/>
          <p:nvPr/>
        </p:nvCxnSpPr>
        <p:spPr>
          <a:xfrm rot="10800000">
            <a:off x="11902974" y="4457799"/>
            <a:ext cx="520800" cy="660300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35" name="Shape 335"/>
          <p:cNvSpPr txBox="1"/>
          <p:nvPr/>
        </p:nvSpPr>
        <p:spPr>
          <a:xfrm>
            <a:off x="581025" y="1085849"/>
            <a:ext cx="6578599" cy="152172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>
              <a:buClr>
                <a:srgbClr val="00FF00"/>
              </a:buClr>
              <a:buSzPct val="25000"/>
            </a:pPr>
            <a:r>
              <a:rPr lang="ru-RU" sz="36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Переменная </a:t>
            </a:r>
            <a:r>
              <a:rPr lang="ru-RU" sz="3600" dirty="0">
                <a:solidFill>
                  <a:srgbClr val="00FA00"/>
                </a:solidFill>
              </a:rPr>
              <a:t>—</a:t>
            </a:r>
            <a:r>
              <a:rPr lang="ru-RU" sz="36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это место в памяти, используемое для хранения значения</a:t>
            </a:r>
            <a:r>
              <a:rPr lang="en-US" sz="36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(</a:t>
            </a:r>
            <a:r>
              <a:rPr lang="en-US" sz="36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0.6</a:t>
            </a: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</a:p>
        </p:txBody>
      </p:sp>
      <p:cxnSp>
        <p:nvCxnSpPr>
          <p:cNvPr id="24" name="Shape 331"/>
          <p:cNvCxnSpPr/>
          <p:nvPr/>
        </p:nvCxnSpPr>
        <p:spPr>
          <a:xfrm flipV="1">
            <a:off x="11453192" y="5676799"/>
            <a:ext cx="1075640" cy="898626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Shape 320"/>
          <p:cNvSpPr txBox="1"/>
          <p:nvPr/>
        </p:nvSpPr>
        <p:spPr>
          <a:xfrm>
            <a:off x="6362700" y="3397148"/>
            <a:ext cx="8843961" cy="114945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40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x</a:t>
            </a:r>
            <a:r>
              <a:rPr lang="en-US" sz="4000" u="none" strike="noStrike" cap="none" dirty="0">
                <a:solidFill>
                  <a:srgbClr val="FF00FF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</a:t>
            </a:r>
            <a:r>
              <a:rPr lang="en-US" sz="4000" u="none" strike="noStrike" cap="none" dirty="0">
                <a:solidFill>
                  <a:srgbClr val="FFFFFF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=</a:t>
            </a:r>
            <a:r>
              <a:rPr lang="en-US" sz="40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</a:t>
            </a:r>
            <a:r>
              <a:rPr lang="en-US" sz="4000" u="none" strike="noStrike" cap="none" dirty="0" smtClean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3.9 *  x  * ( 1  -  x )</a:t>
            </a:r>
            <a:endParaRPr lang="en-US" sz="4000" u="none" strike="noStrike" cap="none" dirty="0">
              <a:solidFill>
                <a:srgbClr val="FFFF00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</p:txBody>
      </p:sp>
      <p:sp>
        <p:nvSpPr>
          <p:cNvPr id="321" name="Shape 321"/>
          <p:cNvSpPr txBox="1"/>
          <p:nvPr/>
        </p:nvSpPr>
        <p:spPr>
          <a:xfrm>
            <a:off x="10668000" y="850900"/>
            <a:ext cx="5016500" cy="12700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>
              <a:buClr>
                <a:schemeClr val="lt1"/>
              </a:buClr>
              <a:buSzPct val="25000"/>
            </a:pPr>
            <a:r>
              <a:rPr lang="en-US" sz="49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0.6    0.936</a:t>
            </a:r>
            <a:endParaRPr lang="en-US" sz="4900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22" name="Shape 322"/>
          <p:cNvSpPr txBox="1"/>
          <p:nvPr/>
        </p:nvSpPr>
        <p:spPr>
          <a:xfrm>
            <a:off x="9813925" y="1047750"/>
            <a:ext cx="444500" cy="863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52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</a:t>
            </a:r>
          </a:p>
        </p:txBody>
      </p:sp>
      <p:sp>
        <p:nvSpPr>
          <p:cNvPr id="328" name="Shape 328"/>
          <p:cNvSpPr txBox="1"/>
          <p:nvPr/>
        </p:nvSpPr>
        <p:spPr>
          <a:xfrm>
            <a:off x="12150725" y="5054600"/>
            <a:ext cx="10632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0.4</a:t>
            </a:r>
          </a:p>
        </p:txBody>
      </p:sp>
      <p:cxnSp>
        <p:nvCxnSpPr>
          <p:cNvPr id="331" name="Shape 331"/>
          <p:cNvCxnSpPr/>
          <p:nvPr/>
        </p:nvCxnSpPr>
        <p:spPr>
          <a:xfrm flipV="1">
            <a:off x="11453192" y="5676799"/>
            <a:ext cx="1075640" cy="898626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32" name="Shape 332"/>
          <p:cNvSpPr txBox="1"/>
          <p:nvPr/>
        </p:nvSpPr>
        <p:spPr>
          <a:xfrm>
            <a:off x="10115550" y="6575425"/>
            <a:ext cx="17328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0.936</a:t>
            </a:r>
          </a:p>
        </p:txBody>
      </p:sp>
      <p:cxnSp>
        <p:nvCxnSpPr>
          <p:cNvPr id="333" name="Shape 333"/>
          <p:cNvCxnSpPr/>
          <p:nvPr/>
        </p:nvCxnSpPr>
        <p:spPr>
          <a:xfrm rot="10800000" flipH="1">
            <a:off x="13166725" y="4580012"/>
            <a:ext cx="485699" cy="485699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34" name="Shape 334"/>
          <p:cNvCxnSpPr/>
          <p:nvPr/>
        </p:nvCxnSpPr>
        <p:spPr>
          <a:xfrm rot="10800000">
            <a:off x="11902974" y="4457799"/>
            <a:ext cx="520800" cy="660300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18" name="Shape 348"/>
          <p:cNvCxnSpPr/>
          <p:nvPr/>
        </p:nvCxnSpPr>
        <p:spPr>
          <a:xfrm flipH="1">
            <a:off x="10944311" y="1039812"/>
            <a:ext cx="763500" cy="885900"/>
          </a:xfrm>
          <a:prstGeom prst="straightConnector1">
            <a:avLst/>
          </a:prstGeom>
          <a:noFill/>
          <a:ln w="63500" cap="rnd" cmpd="sng">
            <a:solidFill>
              <a:srgbClr val="FFFF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19" name="Shape 349"/>
          <p:cNvCxnSpPr/>
          <p:nvPr/>
        </p:nvCxnSpPr>
        <p:spPr>
          <a:xfrm>
            <a:off x="10944225" y="1022350"/>
            <a:ext cx="795100" cy="903362"/>
          </a:xfrm>
          <a:prstGeom prst="straightConnector1">
            <a:avLst/>
          </a:prstGeom>
          <a:noFill/>
          <a:ln w="63500" cap="rnd" cmpd="sng">
            <a:solidFill>
              <a:srgbClr val="FFFF00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0" name="Shape 343"/>
          <p:cNvSpPr txBox="1"/>
          <p:nvPr/>
        </p:nvSpPr>
        <p:spPr>
          <a:xfrm>
            <a:off x="618357" y="5851475"/>
            <a:ext cx="8076756" cy="2070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>
              <a:buClr>
                <a:srgbClr val="FFFF00"/>
              </a:buClr>
              <a:buSzPct val="25000"/>
            </a:pPr>
            <a:r>
              <a:rPr lang="ru-RU" sz="3200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Правая часть </a:t>
            </a:r>
            <a:r>
              <a:rPr lang="ru-RU" sz="3200" dirty="0">
                <a:solidFill>
                  <a:srgbClr val="FFFF00"/>
                </a:solidFill>
              </a:rPr>
              <a:t>—</a:t>
            </a:r>
            <a:r>
              <a:rPr lang="ru-RU" sz="3200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это выражение</a:t>
            </a:r>
            <a:r>
              <a:rPr lang="en-US" sz="32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 </a:t>
            </a:r>
            <a:r>
              <a:rPr lang="ru-RU" sz="3200" u="none" strike="noStrike" cap="none" dirty="0" smtClean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Как</a:t>
            </a:r>
            <a:r>
              <a:rPr lang="en-US" sz="3200" u="none" strike="noStrike" cap="none" dirty="0" smtClean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200" u="none" strike="noStrike" cap="none" dirty="0" smtClean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только выражение вычислено</a:t>
            </a:r>
            <a:r>
              <a:rPr lang="en-US" sz="3200" u="none" strike="noStrike" cap="none" dirty="0" smtClean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</a:t>
            </a:r>
            <a:r>
              <a:rPr lang="en-US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2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результат</a:t>
            </a:r>
            <a:r>
              <a:rPr lang="en-US" sz="32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2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помещается в</a:t>
            </a:r>
            <a:r>
              <a:rPr lang="en-US" sz="32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(</a:t>
            </a:r>
            <a:r>
              <a:rPr lang="ru-RU" sz="32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присваивается</a:t>
            </a:r>
            <a:r>
              <a:rPr lang="en-US" sz="32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 </a:t>
            </a:r>
            <a:r>
              <a:rPr lang="ru-RU" sz="32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переменной</a:t>
            </a:r>
            <a:r>
              <a:rPr lang="en-US" sz="32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2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 левой части</a:t>
            </a:r>
            <a:r>
              <a:rPr lang="en-US" sz="32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(</a:t>
            </a:r>
            <a:r>
              <a:rPr lang="ru-RU" sz="32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т.е.</a:t>
            </a:r>
            <a:r>
              <a:rPr lang="en-US" sz="32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 </a:t>
            </a:r>
            <a:r>
              <a:rPr lang="en-US" sz="32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x).</a:t>
            </a:r>
          </a:p>
        </p:txBody>
      </p:sp>
      <p:sp>
        <p:nvSpPr>
          <p:cNvPr id="21" name="Shape 346"/>
          <p:cNvSpPr txBox="1"/>
          <p:nvPr/>
        </p:nvSpPr>
        <p:spPr>
          <a:xfrm>
            <a:off x="581025" y="850899"/>
            <a:ext cx="7504111" cy="285734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>
              <a:buClr>
                <a:srgbClr val="00FF00"/>
              </a:buClr>
              <a:buSzPct val="25000"/>
            </a:pPr>
            <a:r>
              <a:rPr lang="ru-RU" sz="32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Переменная </a:t>
            </a:r>
            <a:r>
              <a:rPr lang="ru-RU" sz="3200" dirty="0">
                <a:solidFill>
                  <a:srgbClr val="00FA00"/>
                </a:solidFill>
              </a:rPr>
              <a:t>—</a:t>
            </a:r>
            <a:r>
              <a:rPr lang="ru-RU" sz="32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это место в памяти, используемое для хранения значения.</a:t>
            </a:r>
            <a:r>
              <a:rPr lang="en-US" sz="32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2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Значение, хранимое в переменной, может быть обновлено, старое значение</a:t>
            </a:r>
            <a:r>
              <a:rPr lang="en-US" sz="32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2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</a:t>
            </a:r>
            <a:r>
              <a:rPr lang="en-US" sz="32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0.6</a:t>
            </a:r>
            <a:r>
              <a:rPr lang="en-US" sz="32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 </a:t>
            </a:r>
            <a:r>
              <a:rPr lang="ru-RU" sz="32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может быть заменено новым </a:t>
            </a:r>
            <a:r>
              <a:rPr lang="en-US" sz="32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</a:t>
            </a:r>
            <a:r>
              <a:rPr lang="en-US" sz="3200" u="none" strike="noStrike" cap="none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0.936</a:t>
            </a:r>
            <a:r>
              <a:rPr lang="en-US" sz="32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).</a:t>
            </a:r>
            <a:r>
              <a:rPr lang="ru-RU" sz="32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endParaRPr lang="en-US" sz="3200" u="none" strike="noStrike" cap="none" dirty="0">
              <a:solidFill>
                <a:srgbClr val="00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3" name="Shape 324"/>
          <p:cNvSpPr txBox="1"/>
          <p:nvPr/>
        </p:nvSpPr>
        <p:spPr>
          <a:xfrm>
            <a:off x="9423511" y="3086048"/>
            <a:ext cx="9000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0.6</a:t>
            </a:r>
          </a:p>
        </p:txBody>
      </p:sp>
      <p:sp>
        <p:nvSpPr>
          <p:cNvPr id="34" name="Shape 325"/>
          <p:cNvSpPr txBox="1"/>
          <p:nvPr/>
        </p:nvSpPr>
        <p:spPr>
          <a:xfrm>
            <a:off x="13244725" y="3192011"/>
            <a:ext cx="10632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0.6</a:t>
            </a:r>
          </a:p>
        </p:txBody>
      </p:sp>
      <p:cxnSp>
        <p:nvCxnSpPr>
          <p:cNvPr id="35" name="Shape 326"/>
          <p:cNvCxnSpPr/>
          <p:nvPr/>
        </p:nvCxnSpPr>
        <p:spPr>
          <a:xfrm flipV="1">
            <a:off x="10100344" y="2129110"/>
            <a:ext cx="606425" cy="956938"/>
          </a:xfrm>
          <a:prstGeom prst="straightConnector1">
            <a:avLst/>
          </a:prstGeom>
          <a:noFill/>
          <a:ln w="63500" cap="rnd" cmpd="sng">
            <a:solidFill>
              <a:schemeClr val="lt1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6" name="Shape 327"/>
          <p:cNvCxnSpPr/>
          <p:nvPr/>
        </p:nvCxnSpPr>
        <p:spPr>
          <a:xfrm flipH="1" flipV="1">
            <a:off x="11739325" y="2129111"/>
            <a:ext cx="1696621" cy="1147467"/>
          </a:xfrm>
          <a:prstGeom prst="straightConnector1">
            <a:avLst/>
          </a:prstGeom>
          <a:noFill/>
          <a:ln w="63500" cap="rnd" cmpd="sng">
            <a:solidFill>
              <a:schemeClr val="lt1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7" name="Shape 329"/>
          <p:cNvCxnSpPr/>
          <p:nvPr/>
        </p:nvCxnSpPr>
        <p:spPr>
          <a:xfrm flipH="1" flipV="1">
            <a:off x="8085136" y="4457799"/>
            <a:ext cx="2393950" cy="2117626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8" name="Shape 330"/>
          <p:cNvCxnSpPr/>
          <p:nvPr/>
        </p:nvCxnSpPr>
        <p:spPr>
          <a:xfrm flipH="1" flipV="1">
            <a:off x="9988916" y="4457799"/>
            <a:ext cx="993034" cy="2117626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322023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7800" dirty="0" smtClean="0">
                <a:solidFill>
                  <a:srgbClr val="FFD966"/>
                </a:solidFill>
              </a:rPr>
              <a:t>Выражения</a:t>
            </a:r>
            <a:r>
              <a:rPr lang="is-IS" sz="7800" dirty="0" smtClean="0">
                <a:solidFill>
                  <a:srgbClr val="FFD966"/>
                </a:solidFill>
              </a:rPr>
              <a:t>…</a:t>
            </a:r>
            <a:endParaRPr lang="en-US" sz="7800" dirty="0">
              <a:solidFill>
                <a:srgbClr val="FFD9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979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Shape 35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76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Числовые выражения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55" name="Shape 355"/>
          <p:cNvSpPr txBox="1">
            <a:spLocks noGrp="1"/>
          </p:cNvSpPr>
          <p:nvPr>
            <p:ph type="body" idx="1"/>
          </p:nvPr>
        </p:nvSpPr>
        <p:spPr>
          <a:xfrm>
            <a:off x="812800" y="2133600"/>
            <a:ext cx="9036050" cy="6034087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710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Из-за нехватки математических символов на клавиатуре компьютера, мы используем понятные компьютеру символы для передачи математических операци</a:t>
            </a:r>
            <a:r>
              <a:rPr lang="ru-RU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й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lvl="0" indent="-371094">
              <a:buSzPct val="100000"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Звездочка </a:t>
            </a:r>
            <a:r>
              <a:rPr lang="ru-RU" sz="3600" dirty="0">
                <a:solidFill>
                  <a:schemeClr val="bg1"/>
                </a:solidFill>
              </a:rPr>
              <a:t>—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это умножение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Возведение в степень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выглядит не так, как в математике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graphicFrame>
        <p:nvGraphicFramePr>
          <p:cNvPr id="356" name="Shape 356"/>
          <p:cNvGraphicFramePr/>
          <p:nvPr>
            <p:extLst>
              <p:ext uri="{D42A27DB-BD31-4B8C-83A1-F6EECF244321}">
                <p14:modId xmlns:p14="http://schemas.microsoft.com/office/powerpoint/2010/main" val="3692976584"/>
              </p:ext>
            </p:extLst>
          </p:nvPr>
        </p:nvGraphicFramePr>
        <p:xfrm>
          <a:off x="10337800" y="2289175"/>
          <a:ext cx="5025250" cy="5567275"/>
        </p:xfrm>
        <a:graphic>
          <a:graphicData uri="http://schemas.openxmlformats.org/drawingml/2006/table">
            <a:tbl>
              <a:tblPr>
                <a:noFill/>
                <a:tableStyleId>{54014B03-8F40-49A2-A0EB-D18ED94CC971}</a:tableStyleId>
              </a:tblPr>
              <a:tblGrid>
                <a:gridCol w="2398575"/>
                <a:gridCol w="2626675"/>
              </a:tblGrid>
              <a:tr h="79532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ru-RU" sz="3200" b="0" i="0" u="none" dirty="0" smtClean="0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Оператор</a:t>
                      </a:r>
                      <a:endParaRPr lang="en-US" sz="3200" b="0" i="0" u="none" dirty="0">
                        <a:solidFill>
                          <a:srgbClr val="00FFFF"/>
                        </a:solidFill>
                        <a:latin typeface="Arial" charset="0"/>
                        <a:ea typeface="Arial" charset="0"/>
                        <a:cs typeface="Arial" charset="0"/>
                        <a:sym typeface="Cabin"/>
                      </a:endParaRP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>
                        <a:alpha val="4941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ru-RU" sz="3200" b="0" i="0" u="none" dirty="0" smtClean="0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Действие</a:t>
                      </a:r>
                      <a:endParaRPr lang="en-US" sz="3200" b="0" i="0" u="none" dirty="0">
                        <a:solidFill>
                          <a:schemeClr val="lt1"/>
                        </a:solidFill>
                        <a:latin typeface="Arial" charset="0"/>
                        <a:ea typeface="Arial" charset="0"/>
                        <a:cs typeface="Arial" charset="0"/>
                        <a:sym typeface="Cabin"/>
                      </a:endParaRP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>
                        <a:alpha val="49411"/>
                      </a:srgbClr>
                    </a:solidFill>
                  </a:tcPr>
                </a:tc>
              </a:tr>
              <a:tr h="79532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100" b="0" i="0" u="none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+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ru-RU" sz="3100" b="0" i="0" u="none" dirty="0" smtClean="0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Сложение</a:t>
                      </a:r>
                      <a:endParaRPr lang="en-US" sz="3100" b="0" i="0" u="none" dirty="0">
                        <a:solidFill>
                          <a:schemeClr val="lt1"/>
                        </a:solidFill>
                        <a:latin typeface="Arial" charset="0"/>
                        <a:ea typeface="Arial" charset="0"/>
                        <a:cs typeface="Arial" charset="0"/>
                        <a:sym typeface="Cabin"/>
                      </a:endParaRP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532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100" b="0" i="0" u="none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-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ru-RU" sz="3100" b="0" i="0" u="none" dirty="0" smtClean="0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Вычитание</a:t>
                      </a:r>
                      <a:endParaRPr lang="en-US" sz="3100" b="0" i="0" u="none" dirty="0">
                        <a:solidFill>
                          <a:schemeClr val="lt1"/>
                        </a:solidFill>
                        <a:latin typeface="Arial" charset="0"/>
                        <a:ea typeface="Arial" charset="0"/>
                        <a:cs typeface="Arial" charset="0"/>
                        <a:sym typeface="Cabin"/>
                      </a:endParaRP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532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100" b="0" i="0" u="none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*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ru-RU" sz="3100" b="0" i="0" u="none" dirty="0" smtClean="0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Умножение</a:t>
                      </a:r>
                      <a:endParaRPr lang="en-US" sz="3100" b="0" i="0" u="none" dirty="0">
                        <a:solidFill>
                          <a:schemeClr val="lt1"/>
                        </a:solidFill>
                        <a:latin typeface="Arial" charset="0"/>
                        <a:ea typeface="Arial" charset="0"/>
                        <a:cs typeface="Arial" charset="0"/>
                        <a:sym typeface="Cabin"/>
                      </a:endParaRP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532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100" b="0" i="0" u="none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/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ru-RU" sz="3100" b="0" i="0" u="none" dirty="0" smtClean="0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Деление</a:t>
                      </a:r>
                      <a:endParaRPr lang="en-US" sz="3100" b="0" i="0" u="none" dirty="0">
                        <a:solidFill>
                          <a:schemeClr val="lt1"/>
                        </a:solidFill>
                        <a:latin typeface="Arial" charset="0"/>
                        <a:ea typeface="Arial" charset="0"/>
                        <a:cs typeface="Arial" charset="0"/>
                        <a:sym typeface="Cabin"/>
                      </a:endParaRP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532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100" b="0" i="0" u="none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**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ru-RU" sz="3100" b="0" i="0" u="none" dirty="0" smtClean="0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Степень</a:t>
                      </a:r>
                      <a:endParaRPr lang="en-US" sz="3100" b="0" i="0" u="none" dirty="0">
                        <a:solidFill>
                          <a:schemeClr val="lt1"/>
                        </a:solidFill>
                        <a:latin typeface="Arial" charset="0"/>
                        <a:ea typeface="Arial" charset="0"/>
                        <a:cs typeface="Arial" charset="0"/>
                        <a:sym typeface="Cabin"/>
                      </a:endParaRP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532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100" b="0" i="0" u="none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%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ru-RU" sz="3100" b="0" i="0" u="none" dirty="0" smtClean="0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Остаток</a:t>
                      </a:r>
                      <a:endParaRPr lang="en-US" sz="3100" b="0" i="0" u="none" dirty="0">
                        <a:solidFill>
                          <a:schemeClr val="lt1"/>
                        </a:solidFill>
                        <a:latin typeface="Arial" charset="0"/>
                        <a:ea typeface="Arial" charset="0"/>
                        <a:cs typeface="Arial" charset="0"/>
                        <a:sym typeface="Cabin"/>
                      </a:endParaRP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Shape 361"/>
          <p:cNvSpPr txBox="1"/>
          <p:nvPr/>
        </p:nvSpPr>
        <p:spPr>
          <a:xfrm>
            <a:off x="1727200" y="2230157"/>
            <a:ext cx="4460999" cy="53085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+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2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xx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yy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440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*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12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 err="1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yy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5280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zz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yy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/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1000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 err="1" smtClean="0">
                <a:solidFill>
                  <a:srgbClr val="00FA00"/>
                </a:solidFill>
                <a:latin typeface="Courier"/>
                <a:ea typeface="Courier"/>
                <a:cs typeface="Courier"/>
                <a:sym typeface="Courier New"/>
              </a:rPr>
              <a:t>zz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5.28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362" name="Shape 362"/>
          <p:cNvSpPr txBox="1"/>
          <p:nvPr/>
        </p:nvSpPr>
        <p:spPr>
          <a:xfrm>
            <a:off x="7073900" y="2298700"/>
            <a:ext cx="4026600" cy="32258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jj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23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kk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jj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%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5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 err="1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kk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3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4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**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3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64</a:t>
            </a:r>
          </a:p>
        </p:txBody>
      </p:sp>
      <p:graphicFrame>
        <p:nvGraphicFramePr>
          <p:cNvPr id="363" name="Shape 363"/>
          <p:cNvGraphicFramePr/>
          <p:nvPr>
            <p:extLst>
              <p:ext uri="{D42A27DB-BD31-4B8C-83A1-F6EECF244321}">
                <p14:modId xmlns:p14="http://schemas.microsoft.com/office/powerpoint/2010/main" val="3137486699"/>
              </p:ext>
            </p:extLst>
          </p:nvPr>
        </p:nvGraphicFramePr>
        <p:xfrm>
          <a:off x="11783875" y="2965450"/>
          <a:ext cx="3752000" cy="4556125"/>
        </p:xfrm>
        <a:graphic>
          <a:graphicData uri="http://schemas.openxmlformats.org/drawingml/2006/table">
            <a:tbl>
              <a:tblPr>
                <a:noFill/>
                <a:tableStyleId>{54014B03-8F40-49A2-A0EB-D18ED94CC971}</a:tableStyleId>
              </a:tblPr>
              <a:tblGrid>
                <a:gridCol w="1876000"/>
                <a:gridCol w="1876000"/>
              </a:tblGrid>
              <a:tr h="6508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ru-RU" sz="2400" b="0" i="0" u="none" dirty="0" smtClean="0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Оператор</a:t>
                      </a:r>
                      <a:endParaRPr lang="en-US" sz="2400" b="0" i="0" u="none" dirty="0">
                        <a:solidFill>
                          <a:srgbClr val="00FFFF"/>
                        </a:solidFill>
                        <a:latin typeface="Arial" charset="0"/>
                        <a:ea typeface="Arial" charset="0"/>
                        <a:cs typeface="Arial" charset="0"/>
                        <a:sym typeface="Cabin"/>
                      </a:endParaRP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>
                        <a:alpha val="4941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ru-RU" sz="2400" b="0" i="0" u="none" dirty="0" smtClean="0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Действие</a:t>
                      </a:r>
                      <a:endParaRPr lang="en-US" sz="2400" b="0" i="0" u="none" dirty="0">
                        <a:solidFill>
                          <a:schemeClr val="lt1"/>
                        </a:solidFill>
                        <a:latin typeface="Arial" charset="0"/>
                        <a:ea typeface="Arial" charset="0"/>
                        <a:cs typeface="Arial" charset="0"/>
                        <a:sym typeface="Cabin"/>
                      </a:endParaRP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>
                        <a:alpha val="49411"/>
                      </a:srgbClr>
                    </a:solidFill>
                  </a:tcPr>
                </a:tc>
              </a:tr>
              <a:tr h="6508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2300" b="0" i="0" u="none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+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ru-RU" sz="2300" b="0" i="0" u="none" dirty="0" smtClean="0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Сложение</a:t>
                      </a:r>
                      <a:endParaRPr lang="en-US" sz="2300" b="0" i="0" u="none" dirty="0">
                        <a:solidFill>
                          <a:schemeClr val="lt1"/>
                        </a:solidFill>
                        <a:latin typeface="Arial" charset="0"/>
                        <a:ea typeface="Arial" charset="0"/>
                        <a:cs typeface="Arial" charset="0"/>
                        <a:sym typeface="Cabin"/>
                      </a:endParaRP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08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2300" b="0" i="0" u="none" dirty="0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-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ru-RU" sz="2300" b="0" i="0" u="none" dirty="0" smtClean="0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Вычитание</a:t>
                      </a:r>
                      <a:endParaRPr lang="en-US" sz="2300" b="0" i="0" u="none" dirty="0">
                        <a:solidFill>
                          <a:schemeClr val="lt1"/>
                        </a:solidFill>
                        <a:latin typeface="Arial" charset="0"/>
                        <a:ea typeface="Arial" charset="0"/>
                        <a:cs typeface="Arial" charset="0"/>
                        <a:sym typeface="Cabin"/>
                      </a:endParaRP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08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2300" b="0" i="0" u="none" dirty="0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*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ru-RU" sz="2300" b="0" i="0" u="none" dirty="0" smtClean="0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Умножение</a:t>
                      </a:r>
                      <a:endParaRPr lang="en-US" sz="2300" b="0" i="0" u="none" dirty="0">
                        <a:solidFill>
                          <a:schemeClr val="lt1"/>
                        </a:solidFill>
                        <a:latin typeface="Arial" charset="0"/>
                        <a:ea typeface="Arial" charset="0"/>
                        <a:cs typeface="Arial" charset="0"/>
                        <a:sym typeface="Cabin"/>
                      </a:endParaRP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08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2300" b="0" i="0" u="none" dirty="0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/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ru-RU" sz="2300" b="0" i="0" u="none" dirty="0" smtClean="0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Деление</a:t>
                      </a:r>
                      <a:endParaRPr lang="en-US" sz="2300" b="0" i="0" u="none" dirty="0">
                        <a:solidFill>
                          <a:schemeClr val="lt1"/>
                        </a:solidFill>
                        <a:latin typeface="Arial" charset="0"/>
                        <a:ea typeface="Arial" charset="0"/>
                        <a:cs typeface="Arial" charset="0"/>
                        <a:sym typeface="Cabin"/>
                      </a:endParaRP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08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2300" b="0" i="0" u="none" dirty="0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**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ru-RU" sz="2300" b="0" i="0" u="none" dirty="0" smtClean="0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Степень</a:t>
                      </a:r>
                      <a:endParaRPr lang="en-US" sz="2300" b="0" i="0" u="none" dirty="0">
                        <a:solidFill>
                          <a:schemeClr val="lt1"/>
                        </a:solidFill>
                        <a:latin typeface="Arial" charset="0"/>
                        <a:ea typeface="Arial" charset="0"/>
                        <a:cs typeface="Arial" charset="0"/>
                        <a:sym typeface="Cabin"/>
                      </a:endParaRP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08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2300" b="0" i="0" u="none" dirty="0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%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ru-RU" sz="2300" b="0" i="0" u="none" dirty="0" smtClean="0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Остаток</a:t>
                      </a:r>
                      <a:endParaRPr lang="en-US" sz="2300" b="0" i="0" u="none" dirty="0">
                        <a:solidFill>
                          <a:schemeClr val="lt1"/>
                        </a:solidFill>
                        <a:latin typeface="Arial" charset="0"/>
                        <a:ea typeface="Arial" charset="0"/>
                        <a:cs typeface="Arial" charset="0"/>
                        <a:sym typeface="Cabin"/>
                      </a:endParaRP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364" name="Shape 364"/>
          <p:cNvCxnSpPr/>
          <p:nvPr/>
        </p:nvCxnSpPr>
        <p:spPr>
          <a:xfrm>
            <a:off x="8432800" y="6225788"/>
            <a:ext cx="12699" cy="595311"/>
          </a:xfrm>
          <a:prstGeom prst="straightConnector1">
            <a:avLst/>
          </a:prstGeom>
          <a:noFill/>
          <a:ln w="25400" cap="rnd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65" name="Shape 365"/>
          <p:cNvCxnSpPr/>
          <p:nvPr/>
        </p:nvCxnSpPr>
        <p:spPr>
          <a:xfrm rot="10800000" flipH="1">
            <a:off x="8432800" y="6210300"/>
            <a:ext cx="2035175" cy="25399"/>
          </a:xfrm>
          <a:prstGeom prst="straightConnector1">
            <a:avLst/>
          </a:prstGeom>
          <a:noFill/>
          <a:ln w="25400" cap="rnd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366" name="Shape 366"/>
          <p:cNvSpPr txBox="1"/>
          <p:nvPr/>
        </p:nvSpPr>
        <p:spPr>
          <a:xfrm>
            <a:off x="7807325" y="6273800"/>
            <a:ext cx="342899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</a:t>
            </a:r>
          </a:p>
        </p:txBody>
      </p:sp>
      <p:sp>
        <p:nvSpPr>
          <p:cNvPr id="367" name="Shape 367"/>
          <p:cNvSpPr txBox="1"/>
          <p:nvPr/>
        </p:nvSpPr>
        <p:spPr>
          <a:xfrm>
            <a:off x="8572500" y="6273800"/>
            <a:ext cx="571500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23</a:t>
            </a:r>
          </a:p>
        </p:txBody>
      </p:sp>
      <p:sp>
        <p:nvSpPr>
          <p:cNvPr id="368" name="Shape 368"/>
          <p:cNvSpPr txBox="1"/>
          <p:nvPr/>
        </p:nvSpPr>
        <p:spPr>
          <a:xfrm>
            <a:off x="8816975" y="5605462"/>
            <a:ext cx="1100136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 R 3</a:t>
            </a:r>
          </a:p>
        </p:txBody>
      </p:sp>
      <p:sp>
        <p:nvSpPr>
          <p:cNvPr id="369" name="Shape 369"/>
          <p:cNvSpPr txBox="1"/>
          <p:nvPr/>
        </p:nvSpPr>
        <p:spPr>
          <a:xfrm>
            <a:off x="8572500" y="6731000"/>
            <a:ext cx="571500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20</a:t>
            </a:r>
          </a:p>
        </p:txBody>
      </p:sp>
      <p:cxnSp>
        <p:nvCxnSpPr>
          <p:cNvPr id="370" name="Shape 370"/>
          <p:cNvCxnSpPr/>
          <p:nvPr/>
        </p:nvCxnSpPr>
        <p:spPr>
          <a:xfrm>
            <a:off x="8496300" y="7440611"/>
            <a:ext cx="584200" cy="0"/>
          </a:xfrm>
          <a:prstGeom prst="straightConnector1">
            <a:avLst/>
          </a:prstGeom>
          <a:noFill/>
          <a:ln w="25400" cap="rnd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371" name="Shape 371"/>
          <p:cNvSpPr txBox="1"/>
          <p:nvPr/>
        </p:nvSpPr>
        <p:spPr>
          <a:xfrm>
            <a:off x="8801100" y="7505700"/>
            <a:ext cx="342899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C0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</p:txBody>
      </p:sp>
      <p:sp>
        <p:nvSpPr>
          <p:cNvPr id="372" name="Shape 37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76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Числовые выражения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Shape 37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ru-RU" sz="76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Порядок вычислений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78" name="Shape 378"/>
          <p:cNvSpPr txBox="1">
            <a:spLocks noGrp="1"/>
          </p:cNvSpPr>
          <p:nvPr>
            <p:ph type="body" idx="1"/>
          </p:nvPr>
        </p:nvSpPr>
        <p:spPr>
          <a:xfrm>
            <a:off x="812800" y="2133600"/>
            <a:ext cx="14630400" cy="40004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710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Когда мы используем несколько операторов, 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Пайтон должен знать, с какого начать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Это называется </a:t>
            </a:r>
            <a:r>
              <a:rPr lang="ru-RU" sz="3600" b="0" i="0" u="none" strike="noStrike" cap="none" dirty="0" smtClean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«</a:t>
            </a:r>
            <a:r>
              <a:rPr lang="ru-RU" sz="3600" u="none" strike="noStrike" cap="none" dirty="0" smtClean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приоритет оператора</a:t>
            </a:r>
            <a:r>
              <a:rPr lang="ru-RU" sz="3600" b="0" i="0" u="none" strike="noStrike" cap="none" dirty="0" smtClean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»</a:t>
            </a:r>
            <a:endParaRPr lang="en-US" sz="36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Какой оператор имеет больший приоритет над остальными?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79" name="Shape 379"/>
          <p:cNvSpPr txBox="1"/>
          <p:nvPr/>
        </p:nvSpPr>
        <p:spPr>
          <a:xfrm>
            <a:off x="3756025" y="6640900"/>
            <a:ext cx="874395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44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x</a:t>
            </a:r>
            <a:r>
              <a:rPr lang="en-US" sz="44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= 1</a:t>
            </a:r>
            <a:r>
              <a:rPr lang="en-US" sz="4400" u="none" strike="noStrike" cap="none" dirty="0">
                <a:solidFill>
                  <a:srgbClr val="00FFFF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+</a:t>
            </a:r>
            <a:r>
              <a:rPr lang="en-US" sz="44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2 </a:t>
            </a:r>
            <a:r>
              <a:rPr lang="en-US" sz="4400" u="none" strike="noStrike" cap="none" dirty="0">
                <a:solidFill>
                  <a:srgbClr val="00FFFF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* </a:t>
            </a:r>
            <a:r>
              <a:rPr lang="en-US" sz="44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3 </a:t>
            </a:r>
            <a:r>
              <a:rPr lang="en-US" sz="4400" u="none" strike="noStrike" cap="none" dirty="0">
                <a:solidFill>
                  <a:srgbClr val="00FFFF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- </a:t>
            </a:r>
            <a:r>
              <a:rPr lang="en-US" sz="44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4</a:t>
            </a:r>
            <a:r>
              <a:rPr lang="en-US" sz="4400" u="none" strike="noStrike" cap="none" dirty="0">
                <a:solidFill>
                  <a:srgbClr val="00FFFF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/ </a:t>
            </a:r>
            <a:r>
              <a:rPr lang="en-US" sz="44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5 </a:t>
            </a:r>
            <a:r>
              <a:rPr lang="en-US" sz="4400" u="none" strike="noStrike" cap="none" dirty="0">
                <a:solidFill>
                  <a:srgbClr val="00FFFF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** </a:t>
            </a:r>
            <a:r>
              <a:rPr lang="en-US" sz="44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Shape 38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64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Правила приоритета операторов</a:t>
            </a:r>
            <a:endParaRPr lang="en-US" sz="64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85" name="Shape 385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От наивысшего приоритета к низшему:</a:t>
            </a:r>
            <a:endParaRPr lang="en-US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1041400" marR="0" lvl="1" indent="-3456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</a:pPr>
            <a:r>
              <a:rPr lang="ru-RU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Круглые скобки</a:t>
            </a:r>
            <a:endParaRPr lang="en-US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1041400" marR="0" lvl="1" indent="-3456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</a:pPr>
            <a:r>
              <a:rPr lang="ru-RU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Возведение в степень</a:t>
            </a:r>
            <a:endParaRPr lang="en-US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1041400" marR="0" lvl="1" indent="-3456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</a:pPr>
            <a:r>
              <a:rPr lang="ru-RU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Умножение</a:t>
            </a:r>
            <a:r>
              <a:rPr lang="en-US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 </a:t>
            </a:r>
            <a:r>
              <a:rPr lang="ru-RU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Деление</a:t>
            </a:r>
            <a:r>
              <a:rPr lang="en-US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 </a:t>
            </a:r>
            <a:r>
              <a:rPr lang="ru-RU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Остаток</a:t>
            </a:r>
            <a:endParaRPr lang="en-US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1041400" marR="0" lvl="1" indent="-3456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</a:pPr>
            <a:r>
              <a:rPr lang="ru-RU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Сложение</a:t>
            </a:r>
            <a:r>
              <a:rPr lang="en-US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и Вычитание</a:t>
            </a:r>
            <a:endParaRPr lang="en-US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1041400" marR="0" lvl="1" indent="-3456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</a:pPr>
            <a:r>
              <a:rPr lang="ru-RU" sz="32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Левая часть по отношению к правой</a:t>
            </a:r>
            <a:endParaRPr lang="en-US" sz="32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grpSp>
        <p:nvGrpSpPr>
          <p:cNvPr id="386" name="Shape 386"/>
          <p:cNvGrpSpPr/>
          <p:nvPr/>
        </p:nvGrpSpPr>
        <p:grpSpPr>
          <a:xfrm>
            <a:off x="11720946" y="3276577"/>
            <a:ext cx="3697042" cy="3456731"/>
            <a:chOff x="0" y="-349272"/>
            <a:chExt cx="2522536" cy="3020428"/>
          </a:xfrm>
        </p:grpSpPr>
        <p:sp>
          <p:nvSpPr>
            <p:cNvPr id="387" name="Shape 387"/>
            <p:cNvSpPr txBox="1"/>
            <p:nvPr/>
          </p:nvSpPr>
          <p:spPr>
            <a:xfrm>
              <a:off x="0" y="-349272"/>
              <a:ext cx="2262187" cy="3020428"/>
            </a:xfrm>
            <a:prstGeom prst="rect">
              <a:avLst/>
            </a:prstGeom>
            <a:noFill/>
            <a:ln>
              <a:noFill/>
            </a:ln>
          </p:spPr>
          <p:txBody>
            <a:bodyPr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FF"/>
                </a:buClr>
                <a:buSzPct val="25000"/>
                <a:buFont typeface="Cabin"/>
                <a:buNone/>
              </a:pPr>
              <a:r>
                <a:rPr lang="ru-RU" sz="3600" u="none" strike="noStrike" cap="none" dirty="0" smtClean="0">
                  <a:solidFill>
                    <a:srgbClr val="FF00FF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Скобки</a:t>
              </a:r>
              <a:endParaRPr lang="en-US" sz="36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endParaRP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25000"/>
                <a:buFont typeface="Cabin"/>
                <a:buNone/>
              </a:pPr>
              <a:r>
                <a:rPr lang="ru-RU" sz="3600" u="none" strike="noStrike" cap="none" dirty="0" smtClean="0">
                  <a:solidFill>
                    <a:srgbClr val="00FFFF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Степень</a:t>
              </a:r>
              <a:endPara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endParaRP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FF00"/>
                </a:buClr>
                <a:buSzPct val="25000"/>
                <a:buFont typeface="Cabin"/>
                <a:buNone/>
              </a:pPr>
              <a:r>
                <a:rPr lang="ru-RU" sz="3600" u="none" strike="noStrike" cap="none" dirty="0" smtClean="0">
                  <a:solidFill>
                    <a:srgbClr val="00FF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Умножение</a:t>
              </a:r>
              <a:endPara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endParaRP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7F00"/>
                </a:buClr>
                <a:buSzPct val="25000"/>
                <a:buFont typeface="Cabin"/>
                <a:buNone/>
              </a:pPr>
              <a:r>
                <a:rPr lang="ru-RU" sz="3600" u="none" strike="noStrike" cap="none" dirty="0" smtClean="0">
                  <a:solidFill>
                    <a:srgbClr val="FF99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Сложение</a:t>
              </a:r>
              <a:endParaRPr lang="en-US" sz="3600" u="none" strike="noStrike" cap="none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endParaRP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00"/>
                </a:buClr>
                <a:buSzPct val="25000"/>
                <a:buFont typeface="Cabin"/>
                <a:buNone/>
              </a:pPr>
              <a:r>
                <a:rPr lang="ru-RU" sz="3600" u="none" strike="noStrike" cap="none" dirty="0" smtClean="0">
                  <a:solidFill>
                    <a:srgbClr val="FFFF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Левая часть </a:t>
              </a: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00"/>
                </a:buClr>
                <a:buSzPct val="25000"/>
                <a:buFont typeface="Cabin"/>
                <a:buNone/>
              </a:pPr>
              <a:r>
                <a:rPr lang="ru-RU" sz="3600" u="none" strike="noStrike" cap="none" dirty="0" smtClean="0">
                  <a:solidFill>
                    <a:srgbClr val="FFFF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к  правой</a:t>
              </a:r>
              <a:endPara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endParaRPr>
            </a:p>
          </p:txBody>
        </p:sp>
        <p:cxnSp>
          <p:nvCxnSpPr>
            <p:cNvPr id="388" name="Shape 388"/>
            <p:cNvCxnSpPr/>
            <p:nvPr/>
          </p:nvCxnSpPr>
          <p:spPr>
            <a:xfrm flipV="1">
              <a:off x="2522536" y="134936"/>
              <a:ext cx="0" cy="2051050"/>
            </a:xfrm>
            <a:prstGeom prst="straightConnector1">
              <a:avLst/>
            </a:prstGeom>
            <a:noFill/>
            <a:ln w="88900" cap="rnd" cmpd="sng">
              <a:solidFill>
                <a:schemeClr val="lt1"/>
              </a:solidFill>
              <a:prstDash val="solid"/>
              <a:miter/>
              <a:headEnd type="stealth" w="med" len="med"/>
              <a:tailEnd type="none" w="med" len="med"/>
            </a:ln>
          </p:spPr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Shape 250"/>
          <p:cNvSpPr txBox="1">
            <a:spLocks noGrp="1"/>
          </p:cNvSpPr>
          <p:nvPr>
            <p:ph type="title"/>
          </p:nvPr>
        </p:nvSpPr>
        <p:spPr>
          <a:xfrm>
            <a:off x="812800" y="785812"/>
            <a:ext cx="14070626" cy="1104899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ru-RU" sz="7600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Константы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51" name="Shape 251"/>
          <p:cNvSpPr txBox="1">
            <a:spLocks noGrp="1"/>
          </p:cNvSpPr>
          <p:nvPr>
            <p:ph type="body" idx="1"/>
          </p:nvPr>
        </p:nvSpPr>
        <p:spPr>
          <a:xfrm>
            <a:off x="812800" y="1890711"/>
            <a:ext cx="14630400" cy="5536274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1104900" lvl="0" indent="-603377">
              <a:spcBef>
                <a:spcPts val="0"/>
              </a:spcBef>
              <a:buClr>
                <a:srgbClr val="FF9900"/>
              </a:buClr>
              <a:buSzPct val="100000"/>
            </a:pPr>
            <a:r>
              <a:rPr lang="ru-RU" sz="3600" u="none" strike="noStrike" cap="none" dirty="0" smtClean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Неизменяемые значения</a:t>
            </a:r>
            <a:r>
              <a:rPr lang="ru-RU" sz="3600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 такие как: </a:t>
            </a:r>
            <a:r>
              <a:rPr lang="en-US" sz="3600" u="none" strike="noStrike" cap="none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u="none" strike="noStrike" cap="none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числа</a:t>
            </a:r>
            <a:r>
              <a:rPr lang="en-US" sz="3600" u="none" strike="noStrike" cap="none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 </a:t>
            </a:r>
            <a:r>
              <a:rPr lang="ru-RU" sz="3600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буквы </a:t>
            </a:r>
            <a:r>
              <a:rPr lang="ru-RU" sz="3600" u="none" strike="noStrike" cap="none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и</a:t>
            </a:r>
            <a:r>
              <a:rPr lang="en-US" sz="3600" u="none" strike="noStrike" cap="none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u="none" strike="noStrike" cap="none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строки называются </a:t>
            </a:r>
            <a:r>
              <a:rPr lang="ru-RU" sz="3600" b="0" i="0" u="none" strike="noStrike" cap="none" dirty="0" smtClean="0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«</a:t>
            </a:r>
            <a:r>
              <a:rPr lang="ru-RU" sz="3600" u="none" strike="noStrike" cap="none" dirty="0" smtClean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константами»</a:t>
            </a:r>
            <a:r>
              <a:rPr lang="ru-RU" sz="3600" u="none" strike="noStrike" cap="none" dirty="0" smtClean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 потому что их значение не изменяется</a:t>
            </a:r>
            <a:endParaRPr lang="en-US" sz="3600" u="none" strike="noStrike" cap="none" dirty="0">
              <a:solidFill>
                <a:srgbClr val="FFFF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1104900" marR="0" lvl="0" indent="-603377" algn="l" rtl="0">
              <a:lnSpc>
                <a:spcPct val="100000"/>
              </a:lnSpc>
              <a:spcBef>
                <a:spcPts val="23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Числовые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u="none" strike="noStrike" cap="none" dirty="0" smtClean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константы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не оформляются</a:t>
            </a:r>
            <a:r>
              <a:rPr lang="en-US" sz="36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кавычками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1104900" lvl="0" indent="-603377">
              <a:spcBef>
                <a:spcPts val="2300"/>
              </a:spcBef>
              <a:buSzPct val="100000"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Для </a:t>
            </a:r>
            <a:r>
              <a:rPr lang="ru-RU" sz="3600" u="none" strike="noStrike" cap="none" dirty="0" smtClean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констант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типа «Строка» используются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/>
            </a:r>
            <a:b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</a:br>
            <a:r>
              <a:rPr lang="ru-RU" sz="36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одинарные </a:t>
            </a:r>
            <a:r>
              <a:rPr lang="en-US" sz="36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(')</a:t>
            </a:r>
            <a:r>
              <a:rPr lang="ru-RU" sz="36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или</a:t>
            </a:r>
            <a:r>
              <a:rPr lang="en-US" sz="36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двойные кавычки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(")</a:t>
            </a:r>
            <a:b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</a:b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52" name="Shape 252"/>
          <p:cNvSpPr txBox="1"/>
          <p:nvPr/>
        </p:nvSpPr>
        <p:spPr>
          <a:xfrm>
            <a:off x="11471563" y="5041900"/>
            <a:ext cx="4630449" cy="312578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 smtClean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123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123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 smtClean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98.6</a:t>
            </a:r>
            <a:r>
              <a:rPr lang="en-US" sz="3000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FF99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98.6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3000" i="0" u="none" strike="noStrike" cap="none" dirty="0" smtClean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Привет, мир!</a:t>
            </a:r>
            <a:r>
              <a:rPr lang="en-US" sz="3000" i="0" u="none" strike="noStrike" cap="none" dirty="0" smtClean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FF99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Привет, мир!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" name="Shape 396"/>
          <p:cNvSpPr txBox="1"/>
          <p:nvPr/>
        </p:nvSpPr>
        <p:spPr>
          <a:xfrm>
            <a:off x="10307636" y="990600"/>
            <a:ext cx="4627564" cy="800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1 + </a:t>
            </a:r>
            <a:r>
              <a:rPr lang="en-US" sz="3200" u="none" strike="noStrike" cap="none" dirty="0">
                <a:solidFill>
                  <a:srgbClr val="00FFFF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2 ** 3</a:t>
            </a:r>
            <a:r>
              <a:rPr lang="en-US" sz="32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/ 4 * 5</a:t>
            </a:r>
          </a:p>
        </p:txBody>
      </p:sp>
      <p:sp>
        <p:nvSpPr>
          <p:cNvPr id="397" name="Shape 397"/>
          <p:cNvSpPr txBox="1"/>
          <p:nvPr/>
        </p:nvSpPr>
        <p:spPr>
          <a:xfrm>
            <a:off x="10891836" y="2540000"/>
            <a:ext cx="4043364" cy="800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1 + </a:t>
            </a:r>
            <a:r>
              <a:rPr lang="en-US" sz="32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8 / 4</a:t>
            </a:r>
            <a:r>
              <a:rPr lang="en-US" sz="32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* 5</a:t>
            </a:r>
          </a:p>
        </p:txBody>
      </p:sp>
      <p:cxnSp>
        <p:nvCxnSpPr>
          <p:cNvPr id="398" name="Shape 398"/>
          <p:cNvCxnSpPr/>
          <p:nvPr/>
        </p:nvCxnSpPr>
        <p:spPr>
          <a:xfrm rot="10800000">
            <a:off x="11917975" y="1686224"/>
            <a:ext cx="277199" cy="837900"/>
          </a:xfrm>
          <a:prstGeom prst="straightConnector1">
            <a:avLst/>
          </a:prstGeom>
          <a:noFill/>
          <a:ln w="635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99" name="Shape 399"/>
          <p:cNvSpPr txBox="1"/>
          <p:nvPr/>
        </p:nvSpPr>
        <p:spPr>
          <a:xfrm>
            <a:off x="11298236" y="4000500"/>
            <a:ext cx="3217864" cy="800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1 + </a:t>
            </a:r>
            <a:r>
              <a:rPr lang="en-US" sz="32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2 * 5</a:t>
            </a:r>
          </a:p>
        </p:txBody>
      </p:sp>
      <p:cxnSp>
        <p:nvCxnSpPr>
          <p:cNvPr id="400" name="Shape 400"/>
          <p:cNvCxnSpPr/>
          <p:nvPr/>
        </p:nvCxnSpPr>
        <p:spPr>
          <a:xfrm flipV="1">
            <a:off x="12322173" y="3348026"/>
            <a:ext cx="74752" cy="652474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01" name="Shape 401"/>
          <p:cNvSpPr txBox="1"/>
          <p:nvPr/>
        </p:nvSpPr>
        <p:spPr>
          <a:xfrm>
            <a:off x="11590336" y="5638800"/>
            <a:ext cx="2259014" cy="800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rgbClr val="FF99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1 + 10</a:t>
            </a:r>
          </a:p>
        </p:txBody>
      </p:sp>
      <p:cxnSp>
        <p:nvCxnSpPr>
          <p:cNvPr id="402" name="Shape 402"/>
          <p:cNvCxnSpPr>
            <a:endCxn id="399" idx="2"/>
          </p:cNvCxnSpPr>
          <p:nvPr/>
        </p:nvCxnSpPr>
        <p:spPr>
          <a:xfrm flipV="1">
            <a:off x="12785524" y="4800599"/>
            <a:ext cx="121644" cy="863725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03" name="Shape 403"/>
          <p:cNvSpPr txBox="1"/>
          <p:nvPr/>
        </p:nvSpPr>
        <p:spPr>
          <a:xfrm>
            <a:off x="12085636" y="6934200"/>
            <a:ext cx="723900" cy="800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rgbClr val="FF99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11</a:t>
            </a:r>
          </a:p>
        </p:txBody>
      </p:sp>
      <p:cxnSp>
        <p:nvCxnSpPr>
          <p:cNvPr id="404" name="Shape 404"/>
          <p:cNvCxnSpPr/>
          <p:nvPr/>
        </p:nvCxnSpPr>
        <p:spPr>
          <a:xfrm rot="10800000">
            <a:off x="12225274" y="6308749"/>
            <a:ext cx="96899" cy="708000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05" name="Shape 405"/>
          <p:cNvSpPr txBox="1"/>
          <p:nvPr/>
        </p:nvSpPr>
        <p:spPr>
          <a:xfrm>
            <a:off x="1455723" y="1309675"/>
            <a:ext cx="7351799" cy="29559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x = 1 + 2 ** 3 / 4 * 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print(x)</a:t>
            </a:r>
            <a:endParaRPr lang="en-US" sz="36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11.0</a:t>
            </a:r>
            <a:endParaRPr lang="en-US" sz="36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</a:t>
            </a: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</a:p>
        </p:txBody>
      </p:sp>
      <p:grpSp>
        <p:nvGrpSpPr>
          <p:cNvPr id="17" name="Shape 386"/>
          <p:cNvGrpSpPr/>
          <p:nvPr/>
        </p:nvGrpSpPr>
        <p:grpSpPr>
          <a:xfrm>
            <a:off x="2802385" y="4277568"/>
            <a:ext cx="3697042" cy="3456731"/>
            <a:chOff x="0" y="-349272"/>
            <a:chExt cx="2522536" cy="3020428"/>
          </a:xfrm>
        </p:grpSpPr>
        <p:sp>
          <p:nvSpPr>
            <p:cNvPr id="21" name="Shape 387"/>
            <p:cNvSpPr txBox="1"/>
            <p:nvPr/>
          </p:nvSpPr>
          <p:spPr>
            <a:xfrm>
              <a:off x="0" y="-349272"/>
              <a:ext cx="2262187" cy="3020428"/>
            </a:xfrm>
            <a:prstGeom prst="rect">
              <a:avLst/>
            </a:prstGeom>
            <a:noFill/>
            <a:ln>
              <a:noFill/>
            </a:ln>
          </p:spPr>
          <p:txBody>
            <a:bodyPr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FF"/>
                </a:buClr>
                <a:buSzPct val="25000"/>
                <a:buFont typeface="Cabin"/>
                <a:buNone/>
              </a:pPr>
              <a:r>
                <a:rPr lang="ru-RU" sz="3600" u="none" strike="noStrike" cap="none" dirty="0" smtClean="0">
                  <a:solidFill>
                    <a:srgbClr val="FF00FF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Скобки</a:t>
              </a:r>
              <a:endParaRPr lang="en-US" sz="36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endParaRP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25000"/>
                <a:buFont typeface="Cabin"/>
                <a:buNone/>
              </a:pPr>
              <a:r>
                <a:rPr lang="ru-RU" sz="3600" u="none" strike="noStrike" cap="none" dirty="0" smtClean="0">
                  <a:solidFill>
                    <a:srgbClr val="00FFFF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Степень</a:t>
              </a:r>
              <a:endPara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endParaRP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FF00"/>
                </a:buClr>
                <a:buSzPct val="25000"/>
                <a:buFont typeface="Cabin"/>
                <a:buNone/>
              </a:pPr>
              <a:r>
                <a:rPr lang="ru-RU" sz="3600" u="none" strike="noStrike" cap="none" dirty="0" smtClean="0">
                  <a:solidFill>
                    <a:srgbClr val="00FF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Умножение</a:t>
              </a:r>
              <a:endPara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endParaRP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7F00"/>
                </a:buClr>
                <a:buSzPct val="25000"/>
                <a:buFont typeface="Cabin"/>
                <a:buNone/>
              </a:pPr>
              <a:r>
                <a:rPr lang="ru-RU" sz="3600" u="none" strike="noStrike" cap="none" dirty="0" smtClean="0">
                  <a:solidFill>
                    <a:srgbClr val="FF99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Сложение</a:t>
              </a:r>
              <a:endParaRPr lang="en-US" sz="3600" u="none" strike="noStrike" cap="none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endParaRP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00"/>
                </a:buClr>
                <a:buSzPct val="25000"/>
                <a:buFont typeface="Cabin"/>
                <a:buNone/>
              </a:pPr>
              <a:r>
                <a:rPr lang="ru-RU" sz="3600" u="none" strike="noStrike" cap="none" dirty="0" smtClean="0">
                  <a:solidFill>
                    <a:srgbClr val="FFFF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Левая часть </a:t>
              </a: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00"/>
                </a:buClr>
                <a:buSzPct val="25000"/>
                <a:buFont typeface="Cabin"/>
                <a:buNone/>
              </a:pPr>
              <a:r>
                <a:rPr lang="ru-RU" sz="3600" u="none" strike="noStrike" cap="none" dirty="0" smtClean="0">
                  <a:solidFill>
                    <a:srgbClr val="FFFF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к правой</a:t>
              </a:r>
              <a:endPara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endParaRPr>
            </a:p>
          </p:txBody>
        </p:sp>
        <p:cxnSp>
          <p:nvCxnSpPr>
            <p:cNvPr id="22" name="Shape 388"/>
            <p:cNvCxnSpPr/>
            <p:nvPr/>
          </p:nvCxnSpPr>
          <p:spPr>
            <a:xfrm flipV="1">
              <a:off x="2522536" y="134936"/>
              <a:ext cx="0" cy="2051050"/>
            </a:xfrm>
            <a:prstGeom prst="straightConnector1">
              <a:avLst/>
            </a:prstGeom>
            <a:noFill/>
            <a:ln w="88900" cap="rnd" cmpd="sng">
              <a:solidFill>
                <a:schemeClr val="lt1"/>
              </a:solidFill>
              <a:prstDash val="solid"/>
              <a:miter/>
              <a:headEnd type="stealth" w="med" len="med"/>
              <a:tailEnd type="none" w="med" len="med"/>
            </a:ln>
          </p:spPr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" name="Shape 410"/>
          <p:cNvSpPr txBox="1">
            <a:spLocks noGrp="1"/>
          </p:cNvSpPr>
          <p:nvPr>
            <p:ph type="title"/>
          </p:nvPr>
        </p:nvSpPr>
        <p:spPr>
          <a:xfrm>
            <a:off x="812800" y="785812"/>
            <a:ext cx="10621667" cy="11048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6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Приоритет операторов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11" name="Shape 411"/>
          <p:cNvSpPr txBox="1">
            <a:spLocks noGrp="1"/>
          </p:cNvSpPr>
          <p:nvPr>
            <p:ph type="body" idx="1"/>
          </p:nvPr>
        </p:nvSpPr>
        <p:spPr>
          <a:xfrm>
            <a:off x="812800" y="2133601"/>
            <a:ext cx="14630400" cy="506730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710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Запомните правила приоритета (сверху вниз)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При написании кода используйте скобки</a:t>
            </a:r>
            <a:endParaRPr lang="en-US" sz="3600" u="none" strike="noStrike" cap="none" dirty="0" smtClean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При написании кода старайтесь сохранять математические операции простыми, чтобы их было легко понять</a:t>
            </a:r>
            <a:endParaRPr lang="en-US" sz="3600" u="none" strike="noStrike" cap="none" dirty="0" smtClean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Разбивайте длинные серии математических операций, чтобы сделать их более понятными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grpSp>
        <p:nvGrpSpPr>
          <p:cNvPr id="412" name="Shape 412"/>
          <p:cNvGrpSpPr/>
          <p:nvPr/>
        </p:nvGrpSpPr>
        <p:grpSpPr>
          <a:xfrm>
            <a:off x="11767343" y="1543050"/>
            <a:ext cx="3249614" cy="2696441"/>
            <a:chOff x="0" y="0"/>
            <a:chExt cx="2541586" cy="2324099"/>
          </a:xfrm>
        </p:grpSpPr>
        <p:sp>
          <p:nvSpPr>
            <p:cNvPr id="413" name="Shape 413"/>
            <p:cNvSpPr txBox="1"/>
            <p:nvPr/>
          </p:nvSpPr>
          <p:spPr>
            <a:xfrm>
              <a:off x="0" y="0"/>
              <a:ext cx="2262187" cy="2324099"/>
            </a:xfrm>
            <a:prstGeom prst="rect">
              <a:avLst/>
            </a:prstGeom>
            <a:noFill/>
            <a:ln>
              <a:noFill/>
            </a:ln>
          </p:spPr>
          <p:txBody>
            <a:bodyPr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FF"/>
                </a:buClr>
                <a:buSzPct val="25000"/>
                <a:buFont typeface="Cabin"/>
                <a:buNone/>
              </a:pPr>
              <a:r>
                <a:rPr lang="ru-RU" sz="3100" u="none" strike="noStrike" cap="none" dirty="0" smtClean="0">
                  <a:solidFill>
                    <a:srgbClr val="FF00FF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Скобки</a:t>
              </a:r>
              <a:endParaRPr lang="en-US" sz="31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endParaRP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25000"/>
                <a:buFont typeface="Cabin"/>
                <a:buNone/>
              </a:pPr>
              <a:r>
                <a:rPr lang="ru-RU" sz="3100" u="none" strike="noStrike" cap="none" dirty="0" smtClean="0">
                  <a:solidFill>
                    <a:srgbClr val="00FFFF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Степень</a:t>
              </a:r>
              <a:endParaRPr lang="en-US" sz="31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endParaRP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FF00"/>
                </a:buClr>
                <a:buSzPct val="25000"/>
                <a:buFont typeface="Cabin"/>
                <a:buNone/>
              </a:pPr>
              <a:r>
                <a:rPr lang="ru-RU" sz="3100" u="none" strike="noStrike" cap="none" dirty="0" smtClean="0">
                  <a:solidFill>
                    <a:srgbClr val="00FF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Умножение</a:t>
              </a:r>
              <a:endParaRPr lang="en-US" sz="31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endParaRP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7F00"/>
                </a:buClr>
                <a:buSzPct val="25000"/>
                <a:buFont typeface="Cabin"/>
                <a:buNone/>
              </a:pPr>
              <a:r>
                <a:rPr lang="ru-RU" sz="3100" u="none" strike="noStrike" cap="none" dirty="0" smtClean="0">
                  <a:solidFill>
                    <a:srgbClr val="FF99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Сложение</a:t>
              </a:r>
              <a:endParaRPr lang="en-US" sz="3100" u="none" strike="noStrike" cap="none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endParaRP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00"/>
                </a:buClr>
                <a:buSzPct val="25000"/>
                <a:buFont typeface="Cabin"/>
                <a:buNone/>
              </a:pPr>
              <a:r>
                <a:rPr lang="ru-RU" sz="3100" u="none" strike="noStrike" cap="none" dirty="0" smtClean="0">
                  <a:solidFill>
                    <a:srgbClr val="FFFF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Левая часть к правой</a:t>
              </a:r>
              <a:endParaRPr lang="en-US" sz="31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endParaRPr>
            </a:p>
          </p:txBody>
        </p:sp>
        <p:cxnSp>
          <p:nvCxnSpPr>
            <p:cNvPr id="414" name="Shape 414"/>
            <p:cNvCxnSpPr/>
            <p:nvPr/>
          </p:nvCxnSpPr>
          <p:spPr>
            <a:xfrm rot="10800000">
              <a:off x="2522536" y="134936"/>
              <a:ext cx="19049" cy="2051050"/>
            </a:xfrm>
            <a:prstGeom prst="straightConnector1">
              <a:avLst/>
            </a:prstGeom>
            <a:noFill/>
            <a:ln w="88900" cap="rnd" cmpd="sng">
              <a:solidFill>
                <a:schemeClr val="lt1"/>
              </a:solidFill>
              <a:prstDash val="solid"/>
              <a:miter/>
              <a:headEnd type="stealth" w="med" len="med"/>
              <a:tailEnd type="none" w="med" len="med"/>
            </a:ln>
          </p:spPr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" name="Shape 43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76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Что такое </a:t>
            </a:r>
            <a:r>
              <a:rPr lang="ru-RU" sz="7600" b="0" i="0" u="none" strike="noStrike" cap="none" dirty="0" smtClean="0">
                <a:solidFill>
                  <a:srgbClr val="FFD966"/>
                </a:solidFill>
                <a:latin typeface="Arial"/>
                <a:ea typeface="Arial"/>
                <a:cs typeface="Arial"/>
                <a:sym typeface="Arial"/>
              </a:rPr>
              <a:t>«</a:t>
            </a:r>
            <a:r>
              <a:rPr lang="ru-RU" sz="76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Тип</a:t>
            </a:r>
            <a:r>
              <a:rPr lang="ru-RU" sz="7600" b="0" i="0" u="none" strike="noStrike" cap="none" dirty="0" smtClean="0">
                <a:solidFill>
                  <a:srgbClr val="FFD966"/>
                </a:solidFill>
                <a:latin typeface="Arial"/>
                <a:ea typeface="Arial"/>
                <a:cs typeface="Arial"/>
                <a:sym typeface="Arial"/>
              </a:rPr>
              <a:t>»</a:t>
            </a:r>
            <a:r>
              <a:rPr lang="en-US" sz="76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?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36" name="Shape 436"/>
          <p:cNvSpPr txBox="1">
            <a:spLocks noGrp="1"/>
          </p:cNvSpPr>
          <p:nvPr>
            <p:ph type="body" idx="1"/>
          </p:nvPr>
        </p:nvSpPr>
        <p:spPr>
          <a:xfrm>
            <a:off x="812800" y="2133600"/>
            <a:ext cx="8540750" cy="6034087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710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 Пайтон переменные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 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литералы</a:t>
            </a:r>
            <a:r>
              <a:rPr lang="ru-RU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и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константы имеют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«</a:t>
            </a:r>
            <a:r>
              <a:rPr lang="ru-RU" sz="36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тип</a:t>
            </a:r>
            <a:r>
              <a:rPr lang="ru-RU" sz="3600" b="0" i="0" u="none" strike="noStrike" cap="none" dirty="0" smtClean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» данных</a:t>
            </a:r>
            <a:endParaRPr lang="en-US" sz="36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Пайтон </a:t>
            </a:r>
            <a:r>
              <a:rPr lang="ru-RU" sz="36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различает 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целые числа и строки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lvl="0" indent="-371094">
              <a:buSzPct val="100000"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Например, символ </a:t>
            </a:r>
            <a:r>
              <a:rPr lang="en-US" sz="3600" dirty="0" smtClean="0">
                <a:solidFill>
                  <a:schemeClr val="lt1"/>
                </a:solidFill>
              </a:rPr>
              <a:t>“</a:t>
            </a:r>
            <a:r>
              <a:rPr lang="en-US" sz="3600" u="none" strike="noStrike" cap="none" dirty="0" smtClean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+</a:t>
            </a:r>
            <a:r>
              <a:rPr lang="en-US" sz="3600" dirty="0" smtClean="0">
                <a:solidFill>
                  <a:schemeClr val="lt1"/>
                </a:solidFill>
              </a:rPr>
              <a:t>”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означает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600" dirty="0">
                <a:solidFill>
                  <a:schemeClr val="lt1"/>
                </a:solidFill>
              </a:rPr>
              <a:t>“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сложение</a:t>
            </a:r>
            <a:r>
              <a:rPr lang="en-US" sz="3600" dirty="0" smtClean="0">
                <a:solidFill>
                  <a:schemeClr val="lt1"/>
                </a:solidFill>
              </a:rPr>
              <a:t>”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 случае с числом, и </a:t>
            </a:r>
            <a:r>
              <a:rPr lang="en-US" sz="3600" b="0" i="0" u="none" strike="noStrike" cap="none" dirty="0" smtClean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объединение</a:t>
            </a:r>
            <a:r>
              <a:rPr lang="en-US" sz="3600" b="0" i="0" u="none" strike="noStrike" cap="none" dirty="0" smtClean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r>
              <a:rPr lang="ru-RU" sz="3600" b="0" i="0" u="none" strike="noStrike" cap="none" dirty="0" smtClean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если имеет дело с данными типа «строка»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37" name="Shape 437"/>
          <p:cNvSpPr txBox="1"/>
          <p:nvPr/>
        </p:nvSpPr>
        <p:spPr>
          <a:xfrm>
            <a:off x="9696450" y="3224956"/>
            <a:ext cx="6076799" cy="32258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ddd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= 1 + 4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800" i="0" u="none" strike="noStrike" cap="none" dirty="0" err="1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ddd</a:t>
            </a:r>
            <a:r>
              <a:rPr lang="en-US" sz="28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8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5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eee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800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28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Привет</a:t>
            </a:r>
            <a:r>
              <a:rPr lang="en-US" sz="28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 + </a:t>
            </a:r>
            <a:r>
              <a:rPr lang="en-US" sz="2800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28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всем</a:t>
            </a:r>
            <a:r>
              <a:rPr lang="en-US" sz="28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endParaRPr lang="en-US" sz="28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800" i="0" u="none" strike="noStrike" cap="none" dirty="0" err="1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eee</a:t>
            </a:r>
            <a:r>
              <a:rPr lang="en-US" sz="28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8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28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Привет всем</a:t>
            </a:r>
            <a:endParaRPr lang="en-US" sz="28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438" name="Shape 438"/>
          <p:cNvSpPr txBox="1"/>
          <p:nvPr/>
        </p:nvSpPr>
        <p:spPr>
          <a:xfrm>
            <a:off x="8395855" y="7694909"/>
            <a:ext cx="7141221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600" u="none" strike="noStrike" cap="none" dirty="0" smtClean="0">
                <a:solidFill>
                  <a:srgbClr val="00FA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конкатенировать</a:t>
            </a:r>
            <a:r>
              <a:rPr lang="en-US" sz="3600" u="none" strike="noStrike" cap="none" dirty="0" smtClean="0">
                <a:solidFill>
                  <a:srgbClr val="00FA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600" u="none" strike="noStrike" cap="none" dirty="0">
                <a:solidFill>
                  <a:srgbClr val="00FA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= </a:t>
            </a:r>
            <a:r>
              <a:rPr lang="ru-RU" sz="3600" u="none" strike="noStrike" cap="none" dirty="0" smtClean="0">
                <a:solidFill>
                  <a:srgbClr val="00FA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объединять</a:t>
            </a:r>
            <a:endParaRPr lang="en-US" sz="3600" u="none" strike="noStrike" cap="none" dirty="0">
              <a:solidFill>
                <a:srgbClr val="00FA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" name="Shape 443"/>
          <p:cNvSpPr txBox="1">
            <a:spLocks noGrp="1"/>
          </p:cNvSpPr>
          <p:nvPr>
            <p:ph type="title"/>
          </p:nvPr>
        </p:nvSpPr>
        <p:spPr>
          <a:xfrm>
            <a:off x="812800" y="785812"/>
            <a:ext cx="13822827" cy="11048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6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Тип имеет</a:t>
            </a:r>
            <a:r>
              <a:rPr lang="en-US" sz="76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76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значение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44" name="Shape 444"/>
          <p:cNvSpPr txBox="1">
            <a:spLocks noGrp="1"/>
          </p:cNvSpPr>
          <p:nvPr>
            <p:ph type="body" idx="1"/>
          </p:nvPr>
        </p:nvSpPr>
        <p:spPr>
          <a:xfrm>
            <a:off x="812800" y="2133600"/>
            <a:ext cx="7169150" cy="6544887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710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5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Пайтон автоматически определяет </a:t>
            </a:r>
            <a:r>
              <a:rPr lang="ru-RU" sz="3500" b="0" i="0" u="none" strike="noStrike" cap="none" dirty="0" smtClean="0">
                <a:solidFill>
                  <a:schemeClr val="lt1"/>
                </a:solidFill>
                <a:sym typeface="Arial"/>
              </a:rPr>
              <a:t>«</a:t>
            </a:r>
            <a:r>
              <a:rPr lang="ru-RU" sz="35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тип</a:t>
            </a:r>
            <a:r>
              <a:rPr lang="ru-RU" sz="3500" b="0" i="0" u="none" strike="noStrike" cap="none" dirty="0" smtClean="0">
                <a:solidFill>
                  <a:schemeClr val="lt1"/>
                </a:solidFill>
                <a:sym typeface="Arial"/>
              </a:rPr>
              <a:t>»</a:t>
            </a:r>
            <a:r>
              <a:rPr lang="en-US" sz="35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5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всех объектов</a:t>
            </a:r>
            <a:r>
              <a:rPr lang="en-US" sz="35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5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Некоторые операции запрещены</a:t>
            </a:r>
            <a:endParaRPr lang="en-US" sz="3500" u="none" strike="noStrike" cap="none" dirty="0" smtClean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rgbClr val="00FFFF"/>
              </a:buClr>
              <a:buSzPct val="100000"/>
              <a:buFont typeface="Cabin"/>
              <a:buChar char="•"/>
            </a:pPr>
            <a:r>
              <a:rPr lang="ru-RU" sz="3500" u="none" strike="noStrike" cap="none" dirty="0" smtClean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Вы не можете сложить единицу (число) и строку</a:t>
            </a:r>
            <a:endParaRPr lang="en-US" sz="3500" u="none" strike="noStrike" cap="none" dirty="0" smtClean="0">
              <a:solidFill>
                <a:srgbClr val="00FF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5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 Пайтон мы можем узнать у тип любого элемента, используя функцию</a:t>
            </a:r>
            <a:r>
              <a:rPr lang="en-US" sz="35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5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type()</a:t>
            </a:r>
            <a:endParaRPr lang="en-US" sz="35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45" name="Shape 445"/>
          <p:cNvSpPr txBox="1"/>
          <p:nvPr/>
        </p:nvSpPr>
        <p:spPr>
          <a:xfrm>
            <a:off x="8586779" y="2120900"/>
            <a:ext cx="7315200" cy="604678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>
              <a:buClr>
                <a:srgbClr val="FFFF00"/>
              </a:buClr>
              <a:buSzPct val="25000"/>
            </a:pP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eee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800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28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Привет</a:t>
            </a:r>
            <a:r>
              <a:rPr lang="en-US" sz="28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 + </a:t>
            </a:r>
            <a:r>
              <a:rPr lang="en-US" sz="2800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28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всем</a:t>
            </a:r>
            <a:r>
              <a:rPr lang="en-US" sz="28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endParaRPr lang="en-US" sz="28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eee</a:t>
            </a:r>
            <a:r>
              <a:rPr lang="en-US" sz="28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8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eee</a:t>
            </a:r>
            <a:r>
              <a:rPr lang="en-US" sz="28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+ 1</a:t>
            </a:r>
          </a:p>
          <a:p>
            <a:pPr lvl="0">
              <a:buClr>
                <a:srgbClr val="FF0000"/>
              </a:buClr>
              <a:buSzPct val="25000"/>
            </a:pPr>
            <a:r>
              <a:rPr lang="en-US" sz="2800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Traceback</a:t>
            </a:r>
            <a:r>
              <a:rPr lang="en-US" sz="2800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 (most recent call last):  File "&lt;</a:t>
            </a:r>
            <a:r>
              <a:rPr lang="en-US" sz="2800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stdin</a:t>
            </a:r>
            <a:r>
              <a:rPr lang="en-US" sz="2800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&gt;", line 1, in &lt;module&gt;</a:t>
            </a:r>
            <a:r>
              <a:rPr lang="en-US" sz="2800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TypeError</a:t>
            </a:r>
            <a:r>
              <a:rPr lang="en-US" sz="2800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: Can't convert '</a:t>
            </a:r>
            <a:r>
              <a:rPr lang="en-US" sz="2800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2800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' object to </a:t>
            </a:r>
            <a:r>
              <a:rPr lang="en-US" sz="2800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str</a:t>
            </a:r>
            <a:r>
              <a:rPr lang="en-US" sz="2800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800" dirty="0" smtClean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implicitly</a:t>
            </a:r>
          </a:p>
          <a:p>
            <a:pPr lvl="0">
              <a:buClr>
                <a:srgbClr val="FF0000"/>
              </a:buClr>
              <a:buSzPct val="25000"/>
            </a:pPr>
            <a:r>
              <a:rPr lang="en-US" sz="28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type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8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eee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&lt;</a:t>
            </a:r>
            <a:r>
              <a:rPr lang="en-US" sz="2800" i="0" u="none" strike="noStrike" cap="none" dirty="0" err="1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class'str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'&gt;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type</a:t>
            </a:r>
            <a:r>
              <a:rPr lang="en-US" sz="28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('</a:t>
            </a:r>
            <a:r>
              <a:rPr lang="ru-RU" sz="28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Привет</a:t>
            </a:r>
            <a:r>
              <a:rPr lang="en-US" sz="28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  <a:endParaRPr lang="en-US" sz="28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&lt;</a:t>
            </a:r>
            <a:r>
              <a:rPr lang="en-US" sz="2800" i="0" u="none" strike="noStrike" cap="none" dirty="0" err="1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class'str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type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(1)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&lt;</a:t>
            </a:r>
            <a:r>
              <a:rPr lang="en-US" sz="2800" i="0" u="none" strike="noStrike" cap="none" dirty="0" err="1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class'int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" name="Shape 45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76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Несколько типов чисел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51" name="Shape 451"/>
          <p:cNvSpPr txBox="1">
            <a:spLocks noGrp="1"/>
          </p:cNvSpPr>
          <p:nvPr>
            <p:ph type="body" idx="1"/>
          </p:nvPr>
        </p:nvSpPr>
        <p:spPr>
          <a:xfrm>
            <a:off x="812799" y="2133600"/>
            <a:ext cx="8597207" cy="6034087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710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Числа бывают двух основных типов:</a:t>
            </a:r>
            <a:endParaRPr lang="en-US" sz="34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670306" marR="0" lvl="1" indent="0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rPr lang="en-US" sz="3400" u="none" strike="noStrike" cap="none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-  </a:t>
            </a:r>
            <a:r>
              <a:rPr lang="ru-RU" sz="34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Целые числа</a:t>
            </a:r>
            <a:r>
              <a:rPr lang="en-US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: 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/>
            </a:r>
            <a:b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</a:b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 -14, -2, 0, 1, 100, 401233</a:t>
            </a:r>
          </a:p>
          <a:p>
            <a:pPr marL="670306" marR="0" lvl="1" indent="0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rPr lang="en-US" sz="34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- </a:t>
            </a:r>
            <a:r>
              <a:rPr lang="en-US" sz="34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4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Числа с плавающей точкой</a:t>
            </a:r>
            <a:r>
              <a:rPr lang="en-US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4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имеют</a:t>
            </a:r>
            <a:r>
              <a:rPr lang="en-US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</a:t>
            </a:r>
            <a:r>
              <a:rPr lang="ru-RU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десятичную часть</a:t>
            </a:r>
            <a:r>
              <a:rPr lang="en-US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:  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-2.5 , 0.0, 98.6, 14.0</a:t>
            </a:r>
          </a:p>
          <a:p>
            <a:pPr lvl="0" indent="-371094">
              <a:buSzPct val="100000"/>
            </a:pPr>
            <a:r>
              <a:rPr lang="ru-RU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Существуют и другие числовые типы, но они </a:t>
            </a:r>
            <a:r>
              <a:rPr lang="ru-RU" sz="3600" dirty="0">
                <a:solidFill>
                  <a:schemeClr val="bg1"/>
                </a:solidFill>
              </a:rPr>
              <a:t>—</a:t>
            </a:r>
            <a:r>
              <a:rPr lang="ru-RU" sz="34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вариации чисел с плавающей точкой и целых чисел</a:t>
            </a:r>
            <a:endParaRPr lang="en-US" sz="34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52" name="Shape 452"/>
          <p:cNvSpPr txBox="1"/>
          <p:nvPr/>
        </p:nvSpPr>
        <p:spPr>
          <a:xfrm>
            <a:off x="10598100" y="2235993"/>
            <a:ext cx="5238599" cy="5829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xx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type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(</a:t>
            </a:r>
            <a:r>
              <a:rPr lang="en-US" sz="3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xx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4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&lt;class '</a:t>
            </a:r>
            <a:r>
              <a:rPr lang="en-US" sz="3400" i="0" u="none" strike="noStrike" cap="none" dirty="0" err="1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temp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98.6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type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temp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4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&lt;</a:t>
            </a:r>
            <a:r>
              <a:rPr lang="en-US" sz="3400" i="0" u="none" strike="noStrike" cap="none" dirty="0" err="1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class'float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type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(1)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4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&lt;class '</a:t>
            </a:r>
            <a:r>
              <a:rPr lang="en-US" sz="3400" i="0" u="none" strike="noStrike" cap="none" dirty="0" err="1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type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(1.0)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4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&lt;</a:t>
            </a:r>
            <a:r>
              <a:rPr lang="en-US" sz="3400" i="0" u="none" strike="noStrike" cap="none" dirty="0" err="1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class'float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7" name="Shape 45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76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Преобразование типов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58" name="Shape 458"/>
          <p:cNvSpPr txBox="1">
            <a:spLocks noGrp="1"/>
          </p:cNvSpPr>
          <p:nvPr>
            <p:ph type="body" idx="1"/>
          </p:nvPr>
        </p:nvSpPr>
        <p:spPr>
          <a:xfrm>
            <a:off x="812800" y="2133600"/>
            <a:ext cx="6921500" cy="6034087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533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71000"/>
              <a:buFont typeface="Cabin"/>
              <a:buChar char="•"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Если вы помещаете в одно выражение целое число и число с плавающей точкой, целое число </a:t>
            </a:r>
            <a:r>
              <a:rPr lang="ru-RU" sz="36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преобразуется</a:t>
            </a:r>
            <a:r>
              <a:rPr lang="en-US" sz="36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 число с плавающей точкой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749300" marR="0" lvl="0" indent="-533400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71000"/>
              <a:buFont typeface="Cabin"/>
              <a:buChar char="•"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Вы можете контролировать тип с помощью встроенных функций: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600" u="none" strike="noStrike" cap="none" dirty="0" err="1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int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() 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и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float()</a:t>
            </a:r>
          </a:p>
        </p:txBody>
      </p:sp>
      <p:sp>
        <p:nvSpPr>
          <p:cNvPr id="459" name="Shape 459"/>
          <p:cNvSpPr txBox="1"/>
          <p:nvPr/>
        </p:nvSpPr>
        <p:spPr>
          <a:xfrm>
            <a:off x="9048750" y="1890711"/>
            <a:ext cx="7010399" cy="59816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2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200" i="0" u="none" strike="noStrike" cap="none" dirty="0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float</a:t>
            </a:r>
            <a:r>
              <a:rPr lang="en-US" sz="32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(99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 </a:t>
            </a:r>
            <a:r>
              <a:rPr lang="en-US" sz="3200" i="0" u="none" strike="noStrike" cap="none" dirty="0" smtClean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+</a:t>
            </a:r>
            <a:r>
              <a:rPr lang="en-US" sz="32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100</a:t>
            </a:r>
            <a:r>
              <a:rPr lang="en-US" sz="32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2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199.0</a:t>
            </a:r>
            <a:endParaRPr lang="en-US" sz="32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2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42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2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type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2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&lt;</a:t>
            </a:r>
            <a:r>
              <a:rPr lang="en-US" sz="3200" i="0" u="none" strike="noStrike" cap="none" dirty="0" err="1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class'int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f = </a:t>
            </a:r>
            <a:r>
              <a:rPr lang="en-US" sz="32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float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2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2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2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f</a:t>
            </a:r>
            <a:r>
              <a:rPr lang="en-US" sz="32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2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42.0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2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type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(f)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&lt;</a:t>
            </a:r>
            <a:r>
              <a:rPr lang="en-US" sz="3200" i="0" u="none" strike="noStrike" cap="none" dirty="0" err="1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class'float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endParaRPr lang="en-US" sz="32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" name="Shape 420"/>
          <p:cNvSpPr txBox="1">
            <a:spLocks noGrp="1"/>
          </p:cNvSpPr>
          <p:nvPr>
            <p:ph type="title"/>
          </p:nvPr>
        </p:nvSpPr>
        <p:spPr>
          <a:xfrm>
            <a:off x="812800" y="785812"/>
            <a:ext cx="13791852" cy="11048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76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Деление целых чисел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21" name="Shape 421"/>
          <p:cNvSpPr txBox="1">
            <a:spLocks noGrp="1"/>
          </p:cNvSpPr>
          <p:nvPr>
            <p:ph type="body" idx="1"/>
          </p:nvPr>
        </p:nvSpPr>
        <p:spPr>
          <a:xfrm>
            <a:off x="812800" y="2457449"/>
            <a:ext cx="8235950" cy="3905251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378206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Деление целых чисел дает результат с плавающей точкой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22" name="Shape 422"/>
          <p:cNvSpPr txBox="1"/>
          <p:nvPr/>
        </p:nvSpPr>
        <p:spPr>
          <a:xfrm>
            <a:off x="9527775" y="2647950"/>
            <a:ext cx="6417075" cy="4686301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10 </a:t>
            </a:r>
            <a:r>
              <a:rPr lang="en-US" sz="3000" i="0" u="none" strike="noStrike" cap="none" dirty="0" smtClean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/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2</a:t>
            </a:r>
            <a:r>
              <a:rPr lang="en-US" sz="3000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r>
              <a:rPr lang="en-US" sz="30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endParaRPr lang="en-US" sz="3000" i="0" u="none" strike="noStrike" cap="none" dirty="0" smtClean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 smtClean="0">
                <a:solidFill>
                  <a:srgbClr val="FF40FF"/>
                </a:solidFill>
                <a:latin typeface="Courier"/>
                <a:ea typeface="Courier"/>
                <a:cs typeface="Courier"/>
                <a:sym typeface="Courier New"/>
              </a:rPr>
              <a:t>5.0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9 </a:t>
            </a:r>
            <a:r>
              <a:rPr lang="en-US" sz="3000" i="0" u="none" strike="noStrike" cap="none" dirty="0" smtClean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/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2</a:t>
            </a:r>
            <a:r>
              <a:rPr lang="en-US" sz="3000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r>
              <a:rPr lang="en-US" sz="30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endParaRPr lang="en-US" sz="3000" i="0" u="none" strike="noStrike" cap="none" dirty="0" smtClean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 smtClean="0">
                <a:solidFill>
                  <a:srgbClr val="FF40FF"/>
                </a:solidFill>
                <a:latin typeface="Courier"/>
                <a:ea typeface="Courier"/>
                <a:cs typeface="Courier"/>
                <a:sym typeface="Courier New"/>
              </a:rPr>
              <a:t>4.5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99 </a:t>
            </a:r>
            <a:r>
              <a:rPr lang="en-US" sz="3000" i="0" u="none" strike="noStrike" cap="none" dirty="0" smtClean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/ 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100</a:t>
            </a:r>
            <a:r>
              <a:rPr lang="en-US" sz="3000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r>
              <a:rPr lang="en-US" sz="30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endParaRPr lang="en-US" sz="3000" i="0" u="none" strike="noStrike" cap="none" dirty="0" smtClean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 smtClean="0">
                <a:solidFill>
                  <a:srgbClr val="FF40FF"/>
                </a:solidFill>
                <a:latin typeface="Courier"/>
                <a:ea typeface="Courier"/>
                <a:cs typeface="Courier"/>
                <a:sym typeface="Courier New"/>
              </a:rPr>
              <a:t>0.99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10.0 </a:t>
            </a:r>
            <a:r>
              <a:rPr lang="en-US" sz="3000" i="0" u="none" strike="noStrike" cap="none" dirty="0" smtClean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/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2.0</a:t>
            </a:r>
            <a:r>
              <a:rPr lang="en-US" sz="3000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r>
              <a:rPr lang="en-US" sz="30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endParaRPr lang="en-US" sz="3000" i="0" u="none" strike="noStrike" cap="none" dirty="0" smtClean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5.0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99.0 </a:t>
            </a:r>
            <a:r>
              <a:rPr lang="en-US" sz="3000" i="0" u="none" strike="noStrike" cap="none" dirty="0" smtClean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/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100.0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endParaRPr lang="en-US" sz="3000" i="0" u="none" strike="noStrike" cap="none" dirty="0" smtClean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0.99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423" name="Shape 423"/>
          <p:cNvSpPr txBox="1"/>
          <p:nvPr/>
        </p:nvSpPr>
        <p:spPr>
          <a:xfrm>
            <a:off x="812799" y="7334251"/>
            <a:ext cx="7799185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3600" dirty="0" smtClean="0">
                <a:solidFill>
                  <a:srgbClr val="FF4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 отличие от Пайтон версии </a:t>
            </a:r>
            <a:r>
              <a:rPr lang="en-US" sz="3600" u="none" strike="noStrike" cap="none" dirty="0" smtClean="0">
                <a:solidFill>
                  <a:srgbClr val="FF4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2.x</a:t>
            </a:r>
            <a:endParaRPr lang="en-US" sz="3600" u="none" strike="noStrike" cap="none" dirty="0">
              <a:solidFill>
                <a:srgbClr val="FF40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  <p:extLst>
      <p:ext uri="{BB962C8B-B14F-4D97-AF65-F5344CB8AC3E}">
        <p14:creationId xmlns:p14="http://schemas.microsoft.com/office/powerpoint/2010/main" val="524514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" name="Shape 464"/>
          <p:cNvSpPr txBox="1">
            <a:spLocks noGrp="1"/>
          </p:cNvSpPr>
          <p:nvPr>
            <p:ph type="title"/>
          </p:nvPr>
        </p:nvSpPr>
        <p:spPr>
          <a:xfrm>
            <a:off x="598516" y="785812"/>
            <a:ext cx="7680960" cy="2166938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76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Преобразование строк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65" name="Shape 465"/>
          <p:cNvSpPr txBox="1">
            <a:spLocks noGrp="1"/>
          </p:cNvSpPr>
          <p:nvPr>
            <p:ph type="body" idx="1"/>
          </p:nvPr>
        </p:nvSpPr>
        <p:spPr>
          <a:xfrm>
            <a:off x="812800" y="3105150"/>
            <a:ext cx="7283450" cy="5062537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lvl="0" indent="-533400">
              <a:spcBef>
                <a:spcPts val="0"/>
              </a:spcBef>
              <a:buSzPct val="171000"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Вы так </a:t>
            </a:r>
            <a:r>
              <a:rPr lang="ru-RU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же </a:t>
            </a:r>
            <a:r>
              <a:rPr lang="ru-RU" sz="36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можете использовать </a:t>
            </a:r>
            <a:r>
              <a:rPr lang="en-US" sz="3600" u="none" strike="noStrike" cap="none" dirty="0" err="1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int</a:t>
            </a: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()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и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float()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для преобразования строк и чисел</a:t>
            </a:r>
            <a:endParaRPr lang="en-US" sz="3600" u="none" strike="noStrike" cap="none" dirty="0" smtClean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749300" marR="0" lvl="0" indent="-533400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71000"/>
              <a:buFont typeface="Cabin"/>
              <a:buChar char="•"/>
            </a:pPr>
            <a:r>
              <a:rPr lang="ru-RU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Е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сли строка не содержит числовых символов, вы получите сообщение об </a:t>
            </a:r>
            <a:r>
              <a:rPr lang="ru-RU" sz="3600" u="none" strike="noStrike" cap="none" dirty="0" smtClean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ошибке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66" name="Shape 466"/>
          <p:cNvSpPr txBox="1"/>
          <p:nvPr/>
        </p:nvSpPr>
        <p:spPr>
          <a:xfrm>
            <a:off x="8470900" y="730250"/>
            <a:ext cx="7607300" cy="7658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 </a:t>
            </a: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sval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'123'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type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sval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&lt;class '</a:t>
            </a:r>
            <a:r>
              <a:rPr lang="en-US" sz="2600" i="0" u="none" strike="noStrike" cap="none" dirty="0" err="1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str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 err="1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sval</a:t>
            </a:r>
            <a:r>
              <a:rPr lang="en-US" sz="26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+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1)</a:t>
            </a:r>
            <a:endParaRPr lang="en-US" sz="26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rgbClr val="FF0000"/>
              </a:buClr>
              <a:buSzPct val="25000"/>
            </a:pPr>
            <a:r>
              <a:rPr lang="en-US" sz="2600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Traceback</a:t>
            </a:r>
            <a:r>
              <a:rPr lang="en-US" sz="2600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 (most recent call last):  File "&lt;</a:t>
            </a:r>
            <a:r>
              <a:rPr lang="en-US" sz="2600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stdin</a:t>
            </a:r>
            <a:r>
              <a:rPr lang="en-US" sz="2600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&gt;", line 1, in &lt;module</a:t>
            </a:r>
            <a:r>
              <a:rPr lang="en-US" sz="2600" dirty="0" smtClean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&gt;</a:t>
            </a:r>
          </a:p>
          <a:p>
            <a:pPr lvl="0">
              <a:buClr>
                <a:srgbClr val="FF0000"/>
              </a:buClr>
              <a:buSzPct val="25000"/>
            </a:pPr>
            <a:r>
              <a:rPr lang="en-US" sz="2600" dirty="0" err="1" smtClean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TypeError</a:t>
            </a:r>
            <a:r>
              <a:rPr lang="en-US" sz="2600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: Can't convert '</a:t>
            </a:r>
            <a:r>
              <a:rPr lang="en-US" sz="2600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2600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' object to </a:t>
            </a:r>
            <a:r>
              <a:rPr lang="en-US" sz="2600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str</a:t>
            </a:r>
            <a:r>
              <a:rPr lang="en-US" sz="2600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 implicitly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ival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6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sval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type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ival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&lt;class '</a:t>
            </a:r>
            <a:r>
              <a:rPr lang="en-US" sz="2600" i="0" u="none" strike="noStrike" cap="none" dirty="0" err="1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 err="1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ival</a:t>
            </a:r>
            <a:r>
              <a:rPr lang="en-US" sz="26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+ </a:t>
            </a:r>
            <a:r>
              <a:rPr lang="en-US" sz="26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1)</a:t>
            </a:r>
            <a:endParaRPr lang="en-US" sz="26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124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nsv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'hello bob'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niv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6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nsv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lvl="0">
              <a:buClr>
                <a:srgbClr val="FF0000"/>
              </a:buClr>
              <a:buSzPct val="25000"/>
            </a:pPr>
            <a:r>
              <a:rPr lang="en-US" sz="2600" dirty="0" err="1" smtClean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Traceback</a:t>
            </a:r>
            <a:r>
              <a:rPr lang="en-US" sz="2600" dirty="0" smtClean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(most recent call last):  File "&lt;</a:t>
            </a:r>
            <a:r>
              <a:rPr lang="en-US" sz="2600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stdin</a:t>
            </a:r>
            <a:r>
              <a:rPr lang="en-US" sz="2600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&gt;", line 1, in &lt;module</a:t>
            </a:r>
            <a:r>
              <a:rPr lang="en-US" sz="2600" dirty="0" smtClean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&gt;</a:t>
            </a:r>
          </a:p>
          <a:p>
            <a:pPr lvl="0">
              <a:buClr>
                <a:srgbClr val="FF0000"/>
              </a:buClr>
              <a:buSzPct val="25000"/>
            </a:pPr>
            <a:r>
              <a:rPr lang="en-US" sz="2600" dirty="0" err="1" smtClean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ValueError</a:t>
            </a:r>
            <a:r>
              <a:rPr lang="en-US" sz="2600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: invalid literal for </a:t>
            </a:r>
            <a:r>
              <a:rPr lang="en-US" sz="2600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2600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() with base 10: 'x'</a:t>
            </a:r>
            <a:endParaRPr lang="en-US" sz="2600" i="0" u="none" strike="noStrike" cap="none" dirty="0">
              <a:solidFill>
                <a:srgbClr val="E06666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" name="Shape 471"/>
          <p:cNvSpPr txBox="1">
            <a:spLocks noGrp="1"/>
          </p:cNvSpPr>
          <p:nvPr>
            <p:ph type="title"/>
          </p:nvPr>
        </p:nvSpPr>
        <p:spPr>
          <a:xfrm>
            <a:off x="812800" y="785812"/>
            <a:ext cx="13652465" cy="1104899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76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Пользовательский</a:t>
            </a:r>
            <a:r>
              <a:rPr lang="ru-RU" sz="78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ввод</a:t>
            </a:r>
            <a:endParaRPr lang="en-US" sz="78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72" name="Shape 472"/>
          <p:cNvSpPr txBox="1">
            <a:spLocks noGrp="1"/>
          </p:cNvSpPr>
          <p:nvPr>
            <p:ph type="body" idx="1"/>
          </p:nvPr>
        </p:nvSpPr>
        <p:spPr>
          <a:xfrm>
            <a:off x="812800" y="2133601"/>
            <a:ext cx="7416800" cy="5295900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1104900" marR="0" lvl="0" indent="-787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71000"/>
              <a:buFont typeface="Cabin"/>
              <a:buChar char="•"/>
            </a:pPr>
            <a:r>
              <a:rPr lang="ru-RU" sz="38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Мы можем дать указание Пайтон приостановиться и прочесть данные от пользователя, используя функцию </a:t>
            </a:r>
            <a:r>
              <a:rPr lang="en-US" sz="38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input</a:t>
            </a:r>
            <a:r>
              <a:rPr lang="en-US" sz="38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()</a:t>
            </a:r>
            <a:r>
              <a:rPr lang="en-US" sz="38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endParaRPr lang="en-US" sz="38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1104900" marR="0" lvl="0" indent="-787400" algn="l" rtl="0">
              <a:lnSpc>
                <a:spcPct val="100000"/>
              </a:lnSpc>
              <a:spcBef>
                <a:spcPts val="2300"/>
              </a:spcBef>
              <a:spcAft>
                <a:spcPts val="0"/>
              </a:spcAft>
              <a:buClr>
                <a:schemeClr val="lt1"/>
              </a:buClr>
              <a:buSzPct val="171000"/>
              <a:buFont typeface="Cabin"/>
              <a:buChar char="•"/>
            </a:pPr>
            <a:r>
              <a:rPr lang="ru-RU" sz="38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Функция</a:t>
            </a:r>
            <a:r>
              <a:rPr lang="en-US" sz="38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8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input</a:t>
            </a:r>
            <a:r>
              <a:rPr lang="en-US" sz="38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()</a:t>
            </a:r>
            <a:r>
              <a:rPr lang="en-US" sz="38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8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возвращает строку</a:t>
            </a:r>
            <a:endParaRPr lang="en-US" sz="38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73" name="Shape 473"/>
          <p:cNvSpPr txBox="1"/>
          <p:nvPr/>
        </p:nvSpPr>
        <p:spPr>
          <a:xfrm>
            <a:off x="8822673" y="3226594"/>
            <a:ext cx="7077727" cy="1219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>
              <a:buClr>
                <a:srgbClr val="00FF00"/>
              </a:buClr>
              <a:buSzPct val="25000"/>
            </a:pP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nam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input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30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Кто ты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?</a:t>
            </a:r>
            <a:r>
              <a:rPr lang="ru-RU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rgbClr val="FFFF00"/>
              </a:buClr>
              <a:buSzPct val="25000"/>
            </a:pP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</a:t>
            </a: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rint(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Привет</a:t>
            </a:r>
            <a:r>
              <a:rPr lang="en-US" sz="30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</a:t>
            </a:r>
            <a:r>
              <a:rPr lang="en-US" sz="3000" i="0" u="none" strike="noStrike" cap="none" dirty="0" err="1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nam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474" name="Shape 474"/>
          <p:cNvSpPr txBox="1"/>
          <p:nvPr/>
        </p:nvSpPr>
        <p:spPr>
          <a:xfrm>
            <a:off x="9385497" y="5781676"/>
            <a:ext cx="4679870" cy="1921274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8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Кто ты</a:t>
            </a:r>
            <a:r>
              <a:rPr lang="en-US" sz="38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? </a:t>
            </a:r>
            <a:r>
              <a:rPr lang="ru-RU" sz="38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Чак</a:t>
            </a:r>
            <a:endParaRPr lang="en-US" sz="38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8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Привет</a:t>
            </a:r>
            <a:r>
              <a:rPr lang="en-US" sz="38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8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Чак</a:t>
            </a:r>
            <a:endParaRPr lang="en-US" sz="38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9" name="Shape 479"/>
          <p:cNvSpPr txBox="1">
            <a:spLocks noGrp="1"/>
          </p:cNvSpPr>
          <p:nvPr>
            <p:ph type="title"/>
          </p:nvPr>
        </p:nvSpPr>
        <p:spPr>
          <a:xfrm>
            <a:off x="812799" y="814648"/>
            <a:ext cx="10858269" cy="1817716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ru-RU" sz="64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Преобразование поль</a:t>
            </a:r>
            <a:r>
              <a:rPr lang="ru-RU" sz="6400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зовательского ввода</a:t>
            </a:r>
            <a:endParaRPr lang="en-US" sz="64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80" name="Shape 480"/>
          <p:cNvSpPr txBox="1">
            <a:spLocks noGrp="1"/>
          </p:cNvSpPr>
          <p:nvPr>
            <p:ph type="body" idx="1"/>
          </p:nvPr>
        </p:nvSpPr>
        <p:spPr>
          <a:xfrm>
            <a:off x="812800" y="2632363"/>
            <a:ext cx="7245350" cy="6034087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1104900" marR="0" lvl="0" indent="-787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71000"/>
              <a:buFont typeface="Cabin"/>
              <a:buChar char="•"/>
            </a:pPr>
            <a:r>
              <a:rPr lang="ru-RU" sz="35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Если мы запрашиваем у пользователя число,</a:t>
            </a:r>
            <a:r>
              <a:rPr lang="en-US" sz="35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5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нам затем необходимо преобразовать его из строки в число, используя функцию преобразования типа</a:t>
            </a:r>
            <a:endParaRPr lang="en-US" sz="35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1104900" marR="0" lvl="0" indent="-787400" algn="l" rtl="0">
              <a:lnSpc>
                <a:spcPct val="100000"/>
              </a:lnSpc>
              <a:spcBef>
                <a:spcPts val="2300"/>
              </a:spcBef>
              <a:spcAft>
                <a:spcPts val="0"/>
              </a:spcAft>
              <a:buClr>
                <a:schemeClr val="lt1"/>
              </a:buClr>
              <a:buSzPct val="171000"/>
              <a:buFont typeface="Cabin"/>
              <a:buChar char="•"/>
            </a:pPr>
            <a:r>
              <a:rPr lang="ru-RU" sz="35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Позже мы разберем ситуации с некорректными входными данными</a:t>
            </a:r>
            <a:endParaRPr lang="en-US" sz="35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81" name="Shape 481"/>
          <p:cNvSpPr txBox="1"/>
          <p:nvPr/>
        </p:nvSpPr>
        <p:spPr>
          <a:xfrm>
            <a:off x="8862999" y="3683000"/>
            <a:ext cx="6831899" cy="1778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>
              <a:buClr>
                <a:srgbClr val="00FF00"/>
              </a:buClr>
              <a:buSzPct val="25000"/>
            </a:pPr>
            <a:r>
              <a:rPr lang="en-US" sz="28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inp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8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input(</a:t>
            </a:r>
            <a:r>
              <a:rPr lang="en-US" sz="28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28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Этаж в Европе</a:t>
            </a:r>
            <a:r>
              <a:rPr lang="en-US" sz="28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?</a:t>
            </a:r>
            <a:r>
              <a:rPr lang="en-US" sz="2800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8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8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8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usf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8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8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inp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8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+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1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28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8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ru-RU" sz="28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Этаж в США</a:t>
            </a:r>
            <a:r>
              <a:rPr lang="en-US" sz="28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', </a:t>
            </a:r>
            <a:r>
              <a:rPr lang="en-US" sz="2800" i="0" u="none" strike="noStrike" cap="none" dirty="0" err="1" smtClean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usf</a:t>
            </a:r>
            <a:r>
              <a:rPr lang="en-US" sz="28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8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482" name="Shape 482"/>
          <p:cNvSpPr txBox="1"/>
          <p:nvPr/>
        </p:nvSpPr>
        <p:spPr>
          <a:xfrm>
            <a:off x="10198100" y="6515100"/>
            <a:ext cx="4569900" cy="1219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8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Этаж в Европе</a:t>
            </a:r>
            <a:r>
              <a:rPr lang="en-US" sz="38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? </a:t>
            </a:r>
            <a:r>
              <a:rPr lang="en-US" sz="38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8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Этаж в США </a:t>
            </a:r>
            <a:r>
              <a:rPr lang="en-US" sz="38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</a:t>
            </a:r>
            <a:endParaRPr lang="en-US" sz="38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pic>
        <p:nvPicPr>
          <p:cNvPr id="483" name="Shape 48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2153875" y="1193800"/>
            <a:ext cx="3174900" cy="2121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" name="Shape 50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76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Ключевые слова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02" name="Shape 502"/>
          <p:cNvSpPr txBox="1">
            <a:spLocks noGrp="1"/>
          </p:cNvSpPr>
          <p:nvPr>
            <p:ph type="body" idx="1"/>
          </p:nvPr>
        </p:nvSpPr>
        <p:spPr>
          <a:xfrm>
            <a:off x="812800" y="2529191"/>
            <a:ext cx="14630400" cy="1186775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21590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71000"/>
              <a:buNone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Не стоит использовать </a:t>
            </a:r>
            <a:r>
              <a:rPr lang="ru-RU" sz="36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ключевые слова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 качестве имен переменных или других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идентификаторов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03" name="Shape 503"/>
          <p:cNvSpPr txBox="1"/>
          <p:nvPr/>
        </p:nvSpPr>
        <p:spPr>
          <a:xfrm>
            <a:off x="3346315" y="3482501"/>
            <a:ext cx="10369686" cy="418226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>
              <a:buClr>
                <a:srgbClr val="FFFF00"/>
              </a:buClr>
              <a:buSzPct val="25000"/>
            </a:pPr>
            <a:r>
              <a:rPr lang="de-DE" sz="3200" dirty="0" err="1" smtClean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False</a:t>
            </a:r>
            <a:r>
              <a:rPr lang="de-DE" sz="3200" dirty="0" smtClean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</a:t>
            </a:r>
            <a:r>
              <a:rPr lang="de-DE" sz="3200" dirty="0" err="1" smtClean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class</a:t>
            </a:r>
            <a:r>
              <a:rPr lang="de-DE" sz="3200" dirty="0" smtClean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</a:t>
            </a:r>
            <a:r>
              <a:rPr lang="de-DE" sz="3200" dirty="0" err="1" smtClean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return</a:t>
            </a:r>
            <a:r>
              <a:rPr lang="de-DE" sz="3200" dirty="0" smtClean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	</a:t>
            </a:r>
            <a:r>
              <a:rPr lang="de-DE" sz="3200" dirty="0" err="1" smtClean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is</a:t>
            </a:r>
            <a:r>
              <a:rPr lang="de-DE" sz="3200" dirty="0" smtClean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	</a:t>
            </a:r>
            <a:r>
              <a:rPr lang="de-DE" sz="3200" dirty="0" err="1" smtClean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finally</a:t>
            </a:r>
            <a:r>
              <a:rPr lang="de-DE" sz="3200" dirty="0" smtClean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de-DE" sz="3200" dirty="0" smtClean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None 	</a:t>
            </a:r>
            <a:r>
              <a:rPr lang="de-DE" sz="3200" dirty="0" err="1" smtClean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if</a:t>
            </a:r>
            <a:r>
              <a:rPr lang="de-DE" sz="3200" dirty="0" smtClean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		</a:t>
            </a:r>
            <a:r>
              <a:rPr lang="de-DE" sz="3200" dirty="0" err="1" smtClean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for</a:t>
            </a:r>
            <a:r>
              <a:rPr lang="de-DE" sz="3200" dirty="0" smtClean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</a:t>
            </a:r>
            <a:r>
              <a:rPr lang="de-DE" sz="3200" dirty="0" err="1" smtClean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lambda</a:t>
            </a:r>
            <a:r>
              <a:rPr lang="de-DE" sz="3200" dirty="0" smtClean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</a:t>
            </a:r>
            <a:r>
              <a:rPr lang="de-DE" sz="3200" dirty="0" err="1" smtClean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continue</a:t>
            </a:r>
            <a:r>
              <a:rPr lang="de-DE" sz="3200" dirty="0" smtClean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de-DE" sz="3200" dirty="0" smtClean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True 	</a:t>
            </a:r>
            <a:r>
              <a:rPr lang="de-DE" sz="3200" dirty="0" err="1" smtClean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def</a:t>
            </a:r>
            <a:r>
              <a:rPr lang="de-DE" sz="3200" dirty="0" smtClean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</a:t>
            </a:r>
            <a:r>
              <a:rPr lang="de-DE" sz="3200" dirty="0" err="1" smtClean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from</a:t>
            </a:r>
            <a:r>
              <a:rPr lang="de-DE" sz="3200" dirty="0" smtClean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</a:t>
            </a:r>
            <a:r>
              <a:rPr lang="de-DE" sz="3200" dirty="0" err="1" smtClean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while</a:t>
            </a:r>
            <a:r>
              <a:rPr lang="de-DE" sz="3200" dirty="0" smtClean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	</a:t>
            </a:r>
            <a:r>
              <a:rPr lang="de-DE" sz="3200" dirty="0" err="1" smtClean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nonlocal</a:t>
            </a:r>
            <a:endParaRPr lang="de-DE" sz="3200" dirty="0" smtClean="0">
              <a:solidFill>
                <a:srgbClr val="FFFF00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  <a:p>
            <a:pPr lvl="0">
              <a:buClr>
                <a:srgbClr val="FFFF00"/>
              </a:buClr>
              <a:buSzPct val="25000"/>
            </a:pPr>
            <a:r>
              <a:rPr lang="de-DE" sz="3200" dirty="0" err="1" smtClean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and</a:t>
            </a:r>
            <a:r>
              <a:rPr lang="de-DE" sz="3200" dirty="0" smtClean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del 	global 	not 	</a:t>
            </a:r>
            <a:r>
              <a:rPr lang="de-DE" sz="3200" dirty="0" err="1" smtClean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with</a:t>
            </a:r>
            <a:endParaRPr lang="de-DE" sz="3200" dirty="0" smtClean="0">
              <a:solidFill>
                <a:srgbClr val="FFFF00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  <a:p>
            <a:pPr lvl="0">
              <a:buClr>
                <a:srgbClr val="FFFF00"/>
              </a:buClr>
              <a:buSzPct val="25000"/>
            </a:pPr>
            <a:r>
              <a:rPr lang="de-DE" sz="3200" dirty="0" err="1" smtClean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as</a:t>
            </a:r>
            <a:r>
              <a:rPr lang="de-DE" sz="3200" dirty="0" smtClean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 	</a:t>
            </a:r>
            <a:r>
              <a:rPr lang="de-DE" sz="3200" dirty="0" err="1" smtClean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elif</a:t>
            </a:r>
            <a:r>
              <a:rPr lang="de-DE" sz="3200" dirty="0" smtClean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</a:t>
            </a:r>
            <a:r>
              <a:rPr lang="de-DE" sz="3200" dirty="0" err="1" smtClean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try</a:t>
            </a:r>
            <a:r>
              <a:rPr lang="de-DE" sz="3200" dirty="0" smtClean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		</a:t>
            </a:r>
            <a:r>
              <a:rPr lang="de-DE" sz="3200" dirty="0" err="1" smtClean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or</a:t>
            </a:r>
            <a:r>
              <a:rPr lang="de-DE" sz="3200" dirty="0" smtClean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	</a:t>
            </a:r>
            <a:r>
              <a:rPr lang="de-DE" sz="3200" dirty="0" err="1" smtClean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yield</a:t>
            </a:r>
            <a:endParaRPr lang="de-DE" sz="3200" dirty="0" smtClean="0">
              <a:solidFill>
                <a:srgbClr val="FFFF00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  <a:p>
            <a:pPr lvl="0">
              <a:buClr>
                <a:srgbClr val="FFFF00"/>
              </a:buClr>
              <a:buSzPct val="25000"/>
            </a:pPr>
            <a:r>
              <a:rPr lang="de-DE" sz="3200" dirty="0" err="1" smtClean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assert</a:t>
            </a:r>
            <a:r>
              <a:rPr lang="de-DE" sz="3200" dirty="0" smtClean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</a:t>
            </a:r>
            <a:r>
              <a:rPr lang="de-DE" sz="3200" dirty="0" err="1" smtClean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else</a:t>
            </a:r>
            <a:r>
              <a:rPr lang="de-DE" sz="3200" dirty="0" smtClean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</a:t>
            </a:r>
            <a:r>
              <a:rPr lang="de-DE" sz="3200" dirty="0" err="1" smtClean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import</a:t>
            </a:r>
            <a:r>
              <a:rPr lang="de-DE" sz="3200" dirty="0" smtClean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pass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de-DE" sz="3200" dirty="0" smtClean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break 	</a:t>
            </a:r>
            <a:r>
              <a:rPr lang="de-DE" sz="3200" dirty="0" err="1" smtClean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except</a:t>
            </a:r>
            <a:r>
              <a:rPr lang="de-DE" sz="3200" dirty="0" smtClean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in 		</a:t>
            </a:r>
            <a:r>
              <a:rPr lang="de-DE" sz="3200" dirty="0" err="1" smtClean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raise</a:t>
            </a:r>
            <a:endParaRPr lang="en-US" sz="3200" u="none" strike="noStrike" cap="none" dirty="0">
              <a:solidFill>
                <a:srgbClr val="FFFF00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</p:txBody>
      </p:sp>
    </p:spTree>
    <p:extLst>
      <p:ext uri="{BB962C8B-B14F-4D97-AF65-F5344CB8AC3E}">
        <p14:creationId xmlns:p14="http://schemas.microsoft.com/office/powerpoint/2010/main" val="1975938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8" name="Shape 48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ru-RU" sz="76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Комментарии в Пайтон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89" name="Shape 489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710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Все написанное после символа </a:t>
            </a:r>
            <a:r>
              <a:rPr lang="en-US" sz="36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# 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игнорируется Пайтон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Зачем нужно комментировать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?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670306" marR="0" lvl="1" indent="0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-  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Описать, что будет происходить в блоке кода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670306" marR="0" lvl="1" indent="0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-  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Указать автора кода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или другую вспомогательну</a:t>
            </a:r>
            <a:r>
              <a:rPr lang="ru-RU" sz="36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ю информаци</a:t>
            </a:r>
            <a:r>
              <a:rPr lang="ru-RU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ю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670306" marR="0" lvl="1" indent="0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-  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Заблокировать строчку кода, возможно, временно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4" name="Shape 494"/>
          <p:cNvSpPr txBox="1"/>
          <p:nvPr/>
        </p:nvSpPr>
        <p:spPr>
          <a:xfrm>
            <a:off x="4241800" y="685801"/>
            <a:ext cx="8234400" cy="7620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# </a:t>
            </a:r>
            <a:r>
              <a:rPr lang="ru-RU" sz="24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Запрашивает имя файла и открывает его </a:t>
            </a:r>
            <a:endParaRPr lang="en-US" sz="24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chemeClr val="lt1"/>
              </a:buClr>
              <a:buSzPct val="25000"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name = </a:t>
            </a:r>
            <a:r>
              <a:rPr lang="en-US" sz="24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input</a:t>
            </a:r>
            <a:r>
              <a:rPr lang="en-US" sz="24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</a:t>
            </a:r>
            <a:r>
              <a:rPr lang="ru-RU" sz="24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Введите имя файла</a:t>
            </a:r>
            <a:r>
              <a:rPr lang="en-US" sz="2400" i="0" u="none" strike="noStrike" cap="none" dirty="0" smtClean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:')</a:t>
            </a:r>
            <a:endParaRPr lang="en-US" sz="24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handle = open(name, 'r')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# </a:t>
            </a:r>
            <a:r>
              <a:rPr lang="ru-RU" sz="24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Подсчитывает частоту появления каждого слова</a:t>
            </a:r>
            <a:endParaRPr lang="en-US" sz="24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rgbClr val="FFFFFF"/>
              </a:buClr>
              <a:buSzPct val="25000"/>
            </a:pPr>
            <a:r>
              <a:rPr lang="en-US" sz="2400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counts = </a:t>
            </a:r>
            <a:r>
              <a:rPr lang="en-US" sz="2400" dirty="0" err="1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dict</a:t>
            </a:r>
            <a:r>
              <a:rPr lang="en-US" sz="2400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lvl="0">
              <a:buClr>
                <a:srgbClr val="FFFFFF"/>
              </a:buClr>
              <a:buSzPct val="25000"/>
            </a:pPr>
            <a:r>
              <a:rPr lang="en-US" sz="2400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for line in handle:</a:t>
            </a:r>
          </a:p>
          <a:p>
            <a:pPr lvl="0">
              <a:buClr>
                <a:srgbClr val="FFFFFF"/>
              </a:buClr>
              <a:buSzPct val="25000"/>
            </a:pPr>
            <a:r>
              <a:rPr lang="en-US" sz="2400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    words = </a:t>
            </a:r>
            <a:r>
              <a:rPr lang="en-US" sz="2400" dirty="0" err="1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line.split</a:t>
            </a:r>
            <a:r>
              <a:rPr lang="en-US" sz="2400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lvl="0">
              <a:buClr>
                <a:srgbClr val="FFFFFF"/>
              </a:buClr>
              <a:buSzPct val="25000"/>
            </a:pPr>
            <a:r>
              <a:rPr lang="en-US" sz="2400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    for word in words:</a:t>
            </a:r>
          </a:p>
          <a:p>
            <a:pPr lvl="0">
              <a:buClr>
                <a:srgbClr val="FFFFFF"/>
              </a:buClr>
              <a:buSzPct val="25000"/>
            </a:pPr>
            <a:r>
              <a:rPr lang="en-US" sz="2400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        counts[word] = </a:t>
            </a:r>
            <a:r>
              <a:rPr lang="en-US" sz="2400" dirty="0" err="1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counts.get</a:t>
            </a:r>
            <a:r>
              <a:rPr lang="en-US" sz="2400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(word,0) + 1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# </a:t>
            </a:r>
            <a:r>
              <a:rPr lang="ru-RU" sz="2400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Находит самое часто встречающееся слово</a:t>
            </a:r>
            <a:endParaRPr lang="en-US" sz="24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abin"/>
              <a:buNone/>
            </a:pPr>
            <a:r>
              <a:rPr lang="en-US" sz="2400" i="0" u="none" strike="noStrike" cap="none" dirty="0" err="1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bigcount</a:t>
            </a:r>
            <a:r>
              <a:rPr lang="en-US" sz="24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 = None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abin"/>
              <a:buNone/>
            </a:pPr>
            <a:r>
              <a:rPr lang="en-US" sz="2400" i="0" u="none" strike="noStrike" cap="none" dirty="0" err="1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bigword</a:t>
            </a:r>
            <a:r>
              <a:rPr lang="en-US" sz="24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 = None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for </a:t>
            </a:r>
            <a:r>
              <a:rPr lang="en-US" sz="2400" i="0" u="none" strike="noStrike" cap="none" dirty="0" err="1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word,count</a:t>
            </a:r>
            <a:r>
              <a:rPr lang="en-US" sz="24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 in </a:t>
            </a:r>
            <a:r>
              <a:rPr lang="en-US" sz="2400" i="0" u="none" strike="noStrike" cap="none" dirty="0" err="1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counts.items</a:t>
            </a:r>
            <a:r>
              <a:rPr lang="en-US" sz="24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():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    if </a:t>
            </a:r>
            <a:r>
              <a:rPr lang="en-US" sz="2400" i="0" u="none" strike="noStrike" cap="none" dirty="0" err="1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bigcount</a:t>
            </a:r>
            <a:r>
              <a:rPr lang="en-US" sz="24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 is None or count &gt; </a:t>
            </a:r>
            <a:r>
              <a:rPr lang="en-US" sz="2400" i="0" u="none" strike="noStrike" cap="none" dirty="0" err="1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bigcount</a:t>
            </a:r>
            <a:r>
              <a:rPr lang="en-US" sz="24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        </a:t>
            </a:r>
            <a:r>
              <a:rPr lang="en-US" sz="2400" i="0" u="none" strike="noStrike" cap="none" dirty="0" err="1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bigword</a:t>
            </a:r>
            <a:r>
              <a:rPr lang="en-US" sz="24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 = word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        </a:t>
            </a:r>
            <a:r>
              <a:rPr lang="en-US" sz="2400" i="0" u="none" strike="noStrike" cap="none" dirty="0" err="1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bigcount</a:t>
            </a:r>
            <a:r>
              <a:rPr lang="en-US" sz="24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 = count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# </a:t>
            </a:r>
            <a:r>
              <a:rPr lang="ru-RU" sz="24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Выводит результат</a:t>
            </a:r>
            <a:endParaRPr lang="en-US" sz="24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abin"/>
              <a:buNone/>
            </a:pPr>
            <a:r>
              <a:rPr lang="en-US" sz="2400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p</a:t>
            </a:r>
            <a:r>
              <a:rPr lang="en-US" sz="2400" i="0" u="none" strike="noStrike" cap="none" dirty="0" smtClean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rint(</a:t>
            </a:r>
            <a:r>
              <a:rPr lang="en-US" sz="2400" i="0" u="none" strike="noStrike" cap="none" dirty="0" err="1" smtClean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bigword</a:t>
            </a:r>
            <a:r>
              <a:rPr lang="en-US" sz="24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, </a:t>
            </a:r>
            <a:r>
              <a:rPr lang="en-US" sz="2400" i="0" u="none" strike="noStrike" cap="none" dirty="0" err="1" smtClean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bigcount</a:t>
            </a:r>
            <a:r>
              <a:rPr lang="en-US" sz="2400" i="0" u="none" strike="noStrike" cap="none" dirty="0" smtClean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400" i="0" u="none" strike="noStrike" cap="none" dirty="0">
              <a:solidFill>
                <a:srgbClr val="FFFFFF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0" name="Shape 540"/>
          <p:cNvSpPr txBox="1">
            <a:spLocks noGrp="1"/>
          </p:cNvSpPr>
          <p:nvPr>
            <p:ph type="title"/>
          </p:nvPr>
        </p:nvSpPr>
        <p:spPr>
          <a:xfrm>
            <a:off x="812800" y="785812"/>
            <a:ext cx="13745390" cy="11048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ru-RU" sz="78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Резюме</a:t>
            </a:r>
            <a:endParaRPr lang="en-US" sz="78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41" name="Shape 541"/>
          <p:cNvSpPr txBox="1">
            <a:spLocks noGrp="1"/>
          </p:cNvSpPr>
          <p:nvPr>
            <p:ph type="body" idx="1"/>
          </p:nvPr>
        </p:nvSpPr>
        <p:spPr>
          <a:xfrm>
            <a:off x="1362894" y="2659529"/>
            <a:ext cx="6427286" cy="5508158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685800" marR="0" lvl="0" indent="-32931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Тип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685800" marR="0" lvl="0" indent="-329311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Ключевые слова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685800" marR="0" lvl="0" indent="-329311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Переменные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(</a:t>
            </a: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мнемоника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685800" marR="0" lvl="0" indent="-329311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Операторы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685800" marR="0" lvl="0" indent="-329311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Приоритет оператора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None/>
            </a:pPr>
            <a:endParaRPr sz="3600" dirty="0"/>
          </a:p>
        </p:txBody>
      </p:sp>
      <p:sp>
        <p:nvSpPr>
          <p:cNvPr id="543" name="Shape 543"/>
          <p:cNvSpPr txBox="1">
            <a:spLocks noGrp="1"/>
          </p:cNvSpPr>
          <p:nvPr>
            <p:ph type="body" idx="4294967295"/>
          </p:nvPr>
        </p:nvSpPr>
        <p:spPr>
          <a:xfrm>
            <a:off x="8753402" y="2659529"/>
            <a:ext cx="6532697" cy="5395913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685800" marR="0" lvl="0" indent="-329311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Целочисленное деление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685800" marR="0" lvl="0" indent="-329311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Преобразование типов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685800" marR="0" lvl="0" indent="-329311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Ввод данных пользователем</a:t>
            </a: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685800" marR="0" lvl="0" indent="-329311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Комментирование</a:t>
            </a:r>
            <a:r>
              <a:rPr lang="en-US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(#)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4" name="Shape 534"/>
          <p:cNvSpPr txBox="1"/>
          <p:nvPr/>
        </p:nvSpPr>
        <p:spPr>
          <a:xfrm>
            <a:off x="687387" y="985837"/>
            <a:ext cx="2727325" cy="660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38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Задание</a:t>
            </a:r>
            <a:endParaRPr lang="en-US" sz="38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35" name="Shape 535"/>
          <p:cNvSpPr txBox="1"/>
          <p:nvPr/>
        </p:nvSpPr>
        <p:spPr>
          <a:xfrm>
            <a:off x="2908300" y="2413000"/>
            <a:ext cx="10706100" cy="541758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4572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8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Напишите программу, предлагающую пользователю ввести количество часов и почасовую ставку для расчета заработной платы</a:t>
            </a:r>
            <a:r>
              <a:rPr lang="en-US" sz="38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</a:t>
            </a:r>
            <a:r>
              <a:rPr lang="en-US" sz="3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/>
            </a:r>
            <a:br>
              <a:rPr lang="en-US" sz="3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</a:br>
            <a:endParaRPr lang="en-US" sz="38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800" dirty="0" smtClean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Укажите количество часов</a:t>
            </a:r>
            <a:r>
              <a:rPr lang="en-US" sz="3800" u="none" strike="noStrike" cap="none" dirty="0" smtClean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: </a:t>
            </a:r>
            <a:r>
              <a:rPr lang="en-US" sz="38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35</a:t>
            </a:r>
            <a:r>
              <a:rPr lang="en-US" sz="3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</a:t>
            </a:r>
          </a:p>
          <a:p>
            <a:pPr marL="4572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800" u="none" strike="noStrike" cap="none" dirty="0" smtClean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Укажите ставку</a:t>
            </a:r>
            <a:r>
              <a:rPr lang="en-US" sz="3800" u="none" strike="noStrike" cap="none" dirty="0" smtClean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: </a:t>
            </a:r>
            <a:r>
              <a:rPr lang="en-US" sz="38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2.75 </a:t>
            </a:r>
            <a:endParaRPr lang="en-US" sz="3800" u="none" strike="noStrike" cap="none" dirty="0" smtClean="0">
              <a:solidFill>
                <a:srgbClr val="FFFF00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endParaRPr lang="en-US" sz="3800" u="none" strike="noStrike" cap="none" dirty="0">
              <a:solidFill>
                <a:srgbClr val="FFFF00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800" u="none" strike="noStrike" cap="none" dirty="0" smtClean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Оплата</a:t>
            </a:r>
            <a:r>
              <a:rPr lang="en-US" sz="3800" u="none" strike="noStrike" cap="none" dirty="0" smtClean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: </a:t>
            </a:r>
            <a:r>
              <a:rPr lang="en-US" sz="3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96.25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8" name="Shape 54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-RU" sz="3600" dirty="0" smtClean="0">
                <a:solidFill>
                  <a:srgbClr val="FFFF00"/>
                </a:solidFill>
              </a:rPr>
              <a:t>Авторы </a:t>
            </a:r>
            <a:r>
              <a:rPr lang="en-US" sz="3600" dirty="0" smtClean="0">
                <a:solidFill>
                  <a:srgbClr val="FFFF00"/>
                </a:solidFill>
              </a:rPr>
              <a:t> </a:t>
            </a:r>
            <a:r>
              <a:rPr lang="en-US" sz="3600" dirty="0">
                <a:solidFill>
                  <a:srgbClr val="FFFF00"/>
                </a:solidFill>
              </a:rPr>
              <a:t>/ </a:t>
            </a:r>
            <a:r>
              <a:rPr lang="ru-RU" sz="3600" dirty="0" smtClean="0">
                <a:solidFill>
                  <a:srgbClr val="FFFF00"/>
                </a:solidFill>
              </a:rPr>
              <a:t>Благодарности</a:t>
            </a:r>
            <a:endParaRPr lang="en-US" sz="3600" dirty="0">
              <a:solidFill>
                <a:srgbClr val="FFFF00"/>
              </a:solidFill>
            </a:endParaRPr>
          </a:p>
        </p:txBody>
      </p:sp>
      <p:sp>
        <p:nvSpPr>
          <p:cNvPr id="549" name="Shape 549"/>
          <p:cNvSpPr txBox="1"/>
          <p:nvPr/>
        </p:nvSpPr>
        <p:spPr>
          <a:xfrm>
            <a:off x="1155700" y="2171403"/>
            <a:ext cx="6797699" cy="594389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/>
            <a:r>
              <a:rPr lang="ru-RU" sz="1800" dirty="0">
                <a:solidFill>
                  <a:srgbClr val="FFFFFF"/>
                </a:solidFill>
              </a:rPr>
              <a:t>Авторские права на эти слайды принадлежат  Чарльзу Р. Северансу (</a:t>
            </a:r>
            <a:r>
              <a:rPr lang="ru-RU" sz="1800" u="sng" dirty="0">
                <a:solidFill>
                  <a:srgbClr val="FFFF00"/>
                </a:solidFill>
                <a:hlinkClick r:id="rId3"/>
              </a:rPr>
              <a:t>www.dr-chuck.com</a:t>
            </a:r>
            <a:r>
              <a:rPr lang="ru-RU" sz="1800" dirty="0">
                <a:solidFill>
                  <a:srgbClr val="FFFFFF"/>
                </a:solidFill>
              </a:rPr>
              <a:t>) , 2010 г., Школа Информации Мичиганского Университета  и доступны по лицензии </a:t>
            </a:r>
            <a:r>
              <a:rPr lang="ru-RU" sz="1800" dirty="0" err="1">
                <a:solidFill>
                  <a:srgbClr val="FFFFFF"/>
                </a:solidFill>
              </a:rPr>
              <a:t>Creative</a:t>
            </a:r>
            <a:r>
              <a:rPr lang="ru-RU" sz="1800" dirty="0">
                <a:solidFill>
                  <a:srgbClr val="FFFFFF"/>
                </a:solidFill>
              </a:rPr>
              <a:t> </a:t>
            </a:r>
            <a:r>
              <a:rPr lang="ru-RU" sz="1800" dirty="0" err="1">
                <a:solidFill>
                  <a:srgbClr val="FFFFFF"/>
                </a:solidFill>
              </a:rPr>
              <a:t>Commons</a:t>
            </a:r>
            <a:r>
              <a:rPr lang="ru-RU" sz="1800" dirty="0">
                <a:solidFill>
                  <a:srgbClr val="FFFFFF"/>
                </a:solidFill>
              </a:rPr>
              <a:t> </a:t>
            </a:r>
            <a:r>
              <a:rPr lang="ru-RU" sz="1800" dirty="0" err="1">
                <a:solidFill>
                  <a:srgbClr val="FFFFFF"/>
                </a:solidFill>
              </a:rPr>
              <a:t>Attribution</a:t>
            </a:r>
            <a:r>
              <a:rPr lang="ru-RU" sz="1800" dirty="0">
                <a:solidFill>
                  <a:srgbClr val="FFFFFF"/>
                </a:solidFill>
              </a:rPr>
              <a:t> 4.0 </a:t>
            </a:r>
            <a:r>
              <a:rPr lang="ru-RU" sz="1800" dirty="0" err="1">
                <a:solidFill>
                  <a:srgbClr val="FFFFFF"/>
                </a:solidFill>
              </a:rPr>
              <a:t>License</a:t>
            </a:r>
            <a:r>
              <a:rPr lang="ru-RU" sz="1800" dirty="0">
                <a:solidFill>
                  <a:srgbClr val="FFFFFF"/>
                </a:solidFill>
              </a:rPr>
              <a:t>. Пожалуйста, сохраняйте этот слайд во всех копиях этого документа, в соответствии с требованиями Лицензии. Если вы внесли изменения, добавьте свое имя или организацию в список участников на этой странице.</a:t>
            </a:r>
          </a:p>
          <a:p>
            <a:pPr lvl="0"/>
            <a:endParaRPr lang="ru-RU" sz="1800" dirty="0">
              <a:solidFill>
                <a:srgbClr val="FFFFFF"/>
              </a:solidFill>
            </a:endParaRPr>
          </a:p>
          <a:p>
            <a:pPr lvl="0"/>
            <a:r>
              <a:rPr lang="ru-RU" sz="1800" dirty="0">
                <a:solidFill>
                  <a:srgbClr val="FFFFFF"/>
                </a:solidFill>
              </a:rPr>
              <a:t>Исходная разработка:  Чарльз Северанс, Школа Информации Мичиганского </a:t>
            </a:r>
            <a:r>
              <a:rPr lang="ru-RU" sz="1800" dirty="0" smtClean="0">
                <a:solidFill>
                  <a:srgbClr val="FFFFFF"/>
                </a:solidFill>
              </a:rPr>
              <a:t>Университета</a:t>
            </a:r>
            <a:r>
              <a:rPr lang="en-US" sz="1800" dirty="0" smtClean="0">
                <a:solidFill>
                  <a:srgbClr val="FFFFFF"/>
                </a:solidFill>
              </a:rPr>
              <a:t>.</a:t>
            </a:r>
          </a:p>
          <a:p>
            <a:pPr lvl="0"/>
            <a:endParaRPr lang="en-US" sz="1800" dirty="0">
              <a:solidFill>
                <a:srgbClr val="FFFFFF"/>
              </a:solidFill>
            </a:endParaRPr>
          </a:p>
          <a:p>
            <a:r>
              <a:rPr lang="ru-RU" sz="1800">
                <a:solidFill>
                  <a:srgbClr val="FFFFFF"/>
                </a:solidFill>
              </a:rPr>
              <a:t>Перевод выполнила Фомкина Виолетта.</a:t>
            </a:r>
          </a:p>
          <a:p>
            <a:pPr lvl="0"/>
            <a:endParaRPr lang="ru-RU" sz="1800" dirty="0">
              <a:solidFill>
                <a:srgbClr val="FFFFFF"/>
              </a:solidFill>
            </a:endParaRPr>
          </a:p>
          <a:p>
            <a:pPr lvl="0"/>
            <a:endParaRPr lang="ru-RU" sz="1800" dirty="0">
              <a:solidFill>
                <a:srgbClr val="FFFFFF"/>
              </a:solidFill>
            </a:endParaRPr>
          </a:p>
          <a:p>
            <a:pPr lvl="0">
              <a:buClr>
                <a:schemeClr val="dk2"/>
              </a:buClr>
              <a:buSzPct val="61111"/>
            </a:pPr>
            <a:r>
              <a:rPr lang="ru-RU" sz="1800" dirty="0">
                <a:solidFill>
                  <a:schemeClr val="lt1"/>
                </a:solidFill>
              </a:rPr>
              <a:t>… Добавьте сюда новых авторов и переводчиков</a:t>
            </a:r>
          </a:p>
          <a:p>
            <a:pPr lvl="0"/>
            <a:endParaRPr lang="ru-RU" sz="1800" dirty="0">
              <a:solidFill>
                <a:srgbClr val="FFFFFF"/>
              </a:solidFill>
            </a:endParaRPr>
          </a:p>
        </p:txBody>
      </p:sp>
      <p:pic>
        <p:nvPicPr>
          <p:cNvPr id="550" name="Shape 550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37900" y="991903"/>
            <a:ext cx="1024800" cy="1024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51" name="Shape 55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3897687" y="1170103"/>
            <a:ext cx="1968599" cy="668400"/>
          </a:xfrm>
          <a:prstGeom prst="rect">
            <a:avLst/>
          </a:prstGeom>
          <a:noFill/>
          <a:ln>
            <a:noFill/>
          </a:ln>
        </p:spPr>
      </p:pic>
      <p:sp>
        <p:nvSpPr>
          <p:cNvPr id="552" name="Shape 552"/>
          <p:cNvSpPr txBox="1"/>
          <p:nvPr/>
        </p:nvSpPr>
        <p:spPr>
          <a:xfrm>
            <a:off x="8704400" y="2369453"/>
            <a:ext cx="6797699" cy="574584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sz="1800">
                <a:solidFill>
                  <a:srgbClr val="FFFFFF"/>
                </a:solidFill>
              </a:rPr>
              <a:t>...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Shape 25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6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Переменные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58" name="Shape 258"/>
          <p:cNvSpPr txBox="1">
            <a:spLocks noGrp="1"/>
          </p:cNvSpPr>
          <p:nvPr>
            <p:ph type="body" idx="1"/>
          </p:nvPr>
        </p:nvSpPr>
        <p:spPr>
          <a:xfrm>
            <a:off x="812800" y="2274803"/>
            <a:ext cx="14630399" cy="299678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lvl="0" indent="-371094">
              <a:spcBef>
                <a:spcPts val="0"/>
              </a:spcBef>
              <a:buSzPct val="100000"/>
            </a:pPr>
            <a:r>
              <a:rPr lang="ru-RU" sz="30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Переменная</a:t>
            </a:r>
            <a:r>
              <a:rPr lang="ru-RU" sz="30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200" dirty="0">
                <a:solidFill>
                  <a:schemeClr val="bg1"/>
                </a:solidFill>
              </a:rPr>
              <a:t>—</a:t>
            </a:r>
            <a:r>
              <a:rPr lang="ru-RU" sz="30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это поименованная область памяти, в которой программист может хранить данные и </a:t>
            </a:r>
            <a:r>
              <a:rPr lang="ru-RU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затем извлекать их, используя «имя» </a:t>
            </a:r>
            <a:r>
              <a:rPr lang="ru-RU" sz="30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переменной</a:t>
            </a:r>
            <a:endParaRPr lang="en-US" sz="3000" b="0" i="0" u="none" strike="noStrike" cap="none" dirty="0">
              <a:solidFill>
                <a:schemeClr val="lt1"/>
              </a:solidFill>
              <a:sym typeface="Arial"/>
            </a:endParaRP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Программисты могут назначать имена </a:t>
            </a:r>
            <a:r>
              <a:rPr lang="ru-RU" sz="30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переменным</a:t>
            </a:r>
            <a:endParaRPr lang="en-US" sz="3000" u="none" strike="noStrike" cap="none" dirty="0" smtClean="0">
              <a:solidFill>
                <a:srgbClr val="00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0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Позже в</a:t>
            </a:r>
            <a:r>
              <a:rPr lang="ru-RU" sz="30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ы можете изменить значение </a:t>
            </a:r>
            <a:r>
              <a:rPr lang="ru-RU" sz="300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переменной</a:t>
            </a:r>
            <a:endParaRPr lang="en-US" sz="30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59" name="Shape 259"/>
          <p:cNvSpPr txBox="1"/>
          <p:nvPr/>
        </p:nvSpPr>
        <p:spPr>
          <a:xfrm>
            <a:off x="10388600" y="5249414"/>
            <a:ext cx="5016500" cy="12700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49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49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12.2</a:t>
            </a:r>
          </a:p>
        </p:txBody>
      </p:sp>
      <p:sp>
        <p:nvSpPr>
          <p:cNvPr id="260" name="Shape 260"/>
          <p:cNvSpPr txBox="1"/>
          <p:nvPr/>
        </p:nvSpPr>
        <p:spPr>
          <a:xfrm>
            <a:off x="9534525" y="5396389"/>
            <a:ext cx="444500" cy="863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52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</a:t>
            </a:r>
          </a:p>
        </p:txBody>
      </p:sp>
      <p:sp>
        <p:nvSpPr>
          <p:cNvPr id="261" name="Shape 261"/>
          <p:cNvSpPr txBox="1"/>
          <p:nvPr/>
        </p:nvSpPr>
        <p:spPr>
          <a:xfrm>
            <a:off x="10383750" y="6837839"/>
            <a:ext cx="5016500" cy="12700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49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49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14               </a:t>
            </a:r>
          </a:p>
        </p:txBody>
      </p:sp>
      <p:sp>
        <p:nvSpPr>
          <p:cNvPr id="262" name="Shape 262"/>
          <p:cNvSpPr txBox="1"/>
          <p:nvPr/>
        </p:nvSpPr>
        <p:spPr>
          <a:xfrm>
            <a:off x="9518650" y="7024414"/>
            <a:ext cx="404811" cy="863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52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</a:t>
            </a:r>
          </a:p>
        </p:txBody>
      </p:sp>
      <p:sp>
        <p:nvSpPr>
          <p:cNvPr id="263" name="Shape 263"/>
          <p:cNvSpPr txBox="1"/>
          <p:nvPr/>
        </p:nvSpPr>
        <p:spPr>
          <a:xfrm>
            <a:off x="2624125" y="5646626"/>
            <a:ext cx="4038900" cy="23876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48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 </a:t>
            </a:r>
            <a:r>
              <a:rPr lang="en-US" sz="48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4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48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12.2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48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y</a:t>
            </a:r>
            <a:r>
              <a:rPr lang="en-US" sz="4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48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4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48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14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4800" b="1" dirty="0"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264" name="Shape 264"/>
          <p:cNvSpPr txBox="1"/>
          <p:nvPr/>
        </p:nvSpPr>
        <p:spPr>
          <a:xfrm>
            <a:off x="2624125" y="8034325"/>
            <a:ext cx="3789000" cy="863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Font typeface="Cabin"/>
              <a:buNone/>
            </a:pPr>
            <a:endParaRPr sz="4800">
              <a:latin typeface="Courier"/>
              <a:ea typeface="Courier"/>
              <a:cs typeface="Courier"/>
              <a:sym typeface="Courier Ne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Shape 25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76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Переменные</a:t>
            </a:r>
            <a:endParaRPr lang="en-US" sz="76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59" name="Shape 259"/>
          <p:cNvSpPr txBox="1"/>
          <p:nvPr/>
        </p:nvSpPr>
        <p:spPr>
          <a:xfrm>
            <a:off x="10388600" y="5332539"/>
            <a:ext cx="5016500" cy="12700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49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49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12.2</a:t>
            </a:r>
          </a:p>
        </p:txBody>
      </p:sp>
      <p:sp>
        <p:nvSpPr>
          <p:cNvPr id="260" name="Shape 260"/>
          <p:cNvSpPr txBox="1"/>
          <p:nvPr/>
        </p:nvSpPr>
        <p:spPr>
          <a:xfrm>
            <a:off x="9534525" y="5529389"/>
            <a:ext cx="444500" cy="863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52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</a:t>
            </a:r>
          </a:p>
        </p:txBody>
      </p:sp>
      <p:sp>
        <p:nvSpPr>
          <p:cNvPr id="261" name="Shape 261"/>
          <p:cNvSpPr txBox="1"/>
          <p:nvPr/>
        </p:nvSpPr>
        <p:spPr>
          <a:xfrm>
            <a:off x="10350500" y="6970839"/>
            <a:ext cx="5016500" cy="12700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49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49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14               </a:t>
            </a:r>
          </a:p>
        </p:txBody>
      </p:sp>
      <p:sp>
        <p:nvSpPr>
          <p:cNvPr id="262" name="Shape 262"/>
          <p:cNvSpPr txBox="1"/>
          <p:nvPr/>
        </p:nvSpPr>
        <p:spPr>
          <a:xfrm>
            <a:off x="9518650" y="7174039"/>
            <a:ext cx="404811" cy="863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52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</a:t>
            </a:r>
          </a:p>
        </p:txBody>
      </p:sp>
      <p:grpSp>
        <p:nvGrpSpPr>
          <p:cNvPr id="10" name="Shape 276"/>
          <p:cNvGrpSpPr/>
          <p:nvPr/>
        </p:nvGrpSpPr>
        <p:grpSpPr>
          <a:xfrm>
            <a:off x="10690224" y="5519202"/>
            <a:ext cx="763600" cy="926275"/>
            <a:chOff x="0" y="0"/>
            <a:chExt cx="762000" cy="924611"/>
          </a:xfrm>
        </p:grpSpPr>
        <p:cxnSp>
          <p:nvCxnSpPr>
            <p:cNvPr id="11" name="Shape 277"/>
            <p:cNvCxnSpPr/>
            <p:nvPr/>
          </p:nvCxnSpPr>
          <p:spPr>
            <a:xfrm flipH="1">
              <a:off x="0" y="15875"/>
              <a:ext cx="762000" cy="885900"/>
            </a:xfrm>
            <a:prstGeom prst="straightConnector1">
              <a:avLst/>
            </a:prstGeom>
            <a:noFill/>
            <a:ln w="63500" cap="rnd" cmpd="sng">
              <a:solidFill>
                <a:srgbClr val="FFFF00"/>
              </a:solidFill>
              <a:prstDash val="solid"/>
              <a:miter/>
              <a:headEnd type="none" w="med" len="med"/>
              <a:tailEnd type="none" w="med" len="med"/>
            </a:ln>
          </p:spPr>
        </p:cxnSp>
        <p:cxnSp>
          <p:nvCxnSpPr>
            <p:cNvPr id="12" name="Shape 278"/>
            <p:cNvCxnSpPr/>
            <p:nvPr/>
          </p:nvCxnSpPr>
          <p:spPr>
            <a:xfrm>
              <a:off x="0" y="0"/>
              <a:ext cx="762000" cy="924611"/>
            </a:xfrm>
            <a:prstGeom prst="straightConnector1">
              <a:avLst/>
            </a:prstGeom>
            <a:noFill/>
            <a:ln w="63500" cap="rnd" cmpd="sng">
              <a:solidFill>
                <a:srgbClr val="FFFF00"/>
              </a:solidFill>
              <a:prstDash val="solid"/>
              <a:miter/>
              <a:headEnd type="none" w="med" len="med"/>
              <a:tailEnd type="none" w="med" len="med"/>
            </a:ln>
          </p:spPr>
        </p:cxnSp>
      </p:grpSp>
      <p:sp>
        <p:nvSpPr>
          <p:cNvPr id="13" name="Shape 279"/>
          <p:cNvSpPr txBox="1"/>
          <p:nvPr/>
        </p:nvSpPr>
        <p:spPr>
          <a:xfrm>
            <a:off x="11852275" y="5505577"/>
            <a:ext cx="1669799" cy="9399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58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100</a:t>
            </a:r>
          </a:p>
        </p:txBody>
      </p:sp>
      <p:sp>
        <p:nvSpPr>
          <p:cNvPr id="14" name="Shape 263"/>
          <p:cNvSpPr txBox="1"/>
          <p:nvPr/>
        </p:nvSpPr>
        <p:spPr>
          <a:xfrm>
            <a:off x="2624125" y="5557321"/>
            <a:ext cx="4038900" cy="23876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48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 </a:t>
            </a:r>
            <a:r>
              <a:rPr lang="en-US" sz="48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4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48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12.2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48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y</a:t>
            </a:r>
            <a:r>
              <a:rPr lang="en-US" sz="4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48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4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48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14</a:t>
            </a:r>
          </a:p>
          <a:p>
            <a:r>
              <a:rPr lang="en-US" sz="48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 </a:t>
            </a:r>
            <a:r>
              <a:rPr lang="en-US" sz="4800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48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4800" dirty="0" smtClean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100</a:t>
            </a:r>
            <a:endParaRPr lang="en-US" sz="4800" dirty="0">
              <a:solidFill>
                <a:srgbClr val="FF9900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2" name="Текст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606806" indent="0">
              <a:buNone/>
            </a:pPr>
            <a:endParaRPr lang="ru-RU" dirty="0"/>
          </a:p>
        </p:txBody>
      </p:sp>
      <p:sp>
        <p:nvSpPr>
          <p:cNvPr id="16" name="Shape 258"/>
          <p:cNvSpPr txBox="1">
            <a:spLocks/>
          </p:cNvSpPr>
          <p:nvPr/>
        </p:nvSpPr>
        <p:spPr>
          <a:xfrm>
            <a:off x="812800" y="2274803"/>
            <a:ext cx="14630399" cy="299678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749300" marR="0" lvl="0" indent="-1424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 sz="4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1041400" marR="0" lvl="1" indent="-1424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33500" marR="0" lvl="2" indent="-1424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38300" marR="0" lvl="3" indent="-1424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930400" marR="0" lvl="4" indent="-1424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387600" marR="0" lvl="5" indent="-1424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844800" marR="0" lvl="6" indent="-1424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302000" marR="0" lvl="7" indent="-1424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759200" marR="0" lvl="8" indent="-1424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-371094">
              <a:spcBef>
                <a:spcPts val="0"/>
              </a:spcBef>
              <a:buSzPct val="100000"/>
            </a:pPr>
            <a:r>
              <a:rPr lang="ru-RU" sz="300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Переменная</a:t>
            </a:r>
            <a:r>
              <a:rPr lang="ru-RU" sz="300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ru-RU" sz="3200" smtClean="0">
                <a:solidFill>
                  <a:schemeClr val="bg1"/>
                </a:solidFill>
              </a:rPr>
              <a:t>—</a:t>
            </a:r>
            <a:r>
              <a:rPr lang="ru-RU" sz="300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это поименованная область памяти, в которой программист может хранить данные и затем извлекать их, используя «имя» </a:t>
            </a:r>
            <a:r>
              <a:rPr lang="ru-RU" sz="300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переменной</a:t>
            </a:r>
            <a:endParaRPr lang="en-US" sz="3000" smtClean="0">
              <a:solidFill>
                <a:schemeClr val="lt1"/>
              </a:solidFill>
            </a:endParaRPr>
          </a:p>
          <a:p>
            <a:pPr indent="-371094">
              <a:buSzPct val="100000"/>
            </a:pPr>
            <a:r>
              <a:rPr lang="ru-RU" sz="300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Программисты могут назначать имена </a:t>
            </a:r>
            <a:r>
              <a:rPr lang="ru-RU" sz="300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переменным</a:t>
            </a:r>
            <a:endParaRPr lang="en-US" sz="3000" smtClean="0">
              <a:solidFill>
                <a:srgbClr val="00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indent="-371094">
              <a:buSzPct val="100000"/>
            </a:pPr>
            <a:r>
              <a:rPr lang="ru-RU" sz="300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Позже вы можете изменить значение </a:t>
            </a:r>
            <a:r>
              <a:rPr lang="ru-RU" sz="300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переменной</a:t>
            </a:r>
            <a:endParaRPr lang="en-US" sz="3000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  <p:extLst>
      <p:ext uri="{BB962C8B-B14F-4D97-AF65-F5344CB8AC3E}">
        <p14:creationId xmlns:p14="http://schemas.microsoft.com/office/powerpoint/2010/main" val="804962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Shape 28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ru-RU" sz="50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Правила назначения имен переменных в Пайтон</a:t>
            </a:r>
            <a:endParaRPr lang="en-US" sz="50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86" name="Shape 286"/>
          <p:cNvSpPr txBox="1">
            <a:spLocks noGrp="1"/>
          </p:cNvSpPr>
          <p:nvPr>
            <p:ph type="body" idx="1"/>
          </p:nvPr>
        </p:nvSpPr>
        <p:spPr>
          <a:xfrm>
            <a:off x="812800" y="2133601"/>
            <a:ext cx="14630400" cy="312420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949706" indent="-571500">
              <a:spcBef>
                <a:spcPts val="0"/>
              </a:spcBef>
              <a:buSzPct val="100000"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Имя должно начинаться с буквы или подчеркивания</a:t>
            </a:r>
            <a:endParaRPr lang="en-US" sz="3600" u="none" strike="noStrike" cap="none" dirty="0" smtClean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949706" indent="-571500">
              <a:buSzPct val="100000"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Должно состоять из букв, чисел и подчеркиваний</a:t>
            </a:r>
            <a:endParaRPr lang="en-US" sz="3600" u="none" strike="noStrike" cap="none" dirty="0" smtClean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949706" indent="-571500">
              <a:buSzPct val="100000"/>
            </a:pPr>
            <a:r>
              <a:rPr lang="ru-RU" sz="36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Пайтон чувствителен к регистру</a:t>
            </a:r>
            <a:r>
              <a:rPr lang="en-US" sz="36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/>
            </a:r>
            <a:br>
              <a:rPr lang="en-US" sz="36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</a:br>
            <a:endParaRPr lang="en-US" sz="3600" dirty="0" smtClean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03513" y="5500691"/>
            <a:ext cx="13853472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>
                <a:solidFill>
                  <a:srgbClr val="00FA00"/>
                </a:solidFill>
                <a:latin typeface="Courier" charset="0"/>
                <a:ea typeface="Courier" charset="0"/>
                <a:cs typeface="Courier" charset="0"/>
              </a:rPr>
              <a:t>Хорошо</a:t>
            </a:r>
            <a:r>
              <a:rPr lang="en-US" sz="3600" dirty="0" smtClean="0">
                <a:solidFill>
                  <a:srgbClr val="00FA00"/>
                </a:solidFill>
                <a:latin typeface="Courier" charset="0"/>
                <a:ea typeface="Courier" charset="0"/>
                <a:cs typeface="Courier" charset="0"/>
              </a:rPr>
              <a:t>:    </a:t>
            </a:r>
            <a:r>
              <a:rPr lang="en-US" sz="3600" dirty="0" smtClean="0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spam    </a:t>
            </a:r>
            <a:r>
              <a:rPr lang="en-US" sz="3600" dirty="0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eggs   spam23    _speed</a:t>
            </a:r>
          </a:p>
          <a:p>
            <a:r>
              <a:rPr lang="ru-RU" sz="3600" dirty="0" smtClean="0">
                <a:solidFill>
                  <a:srgbClr val="FF545A"/>
                </a:solidFill>
                <a:latin typeface="Courier" charset="0"/>
                <a:ea typeface="Courier" charset="0"/>
                <a:cs typeface="Courier" charset="0"/>
              </a:rPr>
              <a:t>Плохо</a:t>
            </a:r>
            <a:r>
              <a:rPr lang="en-US" sz="3600" dirty="0" smtClean="0">
                <a:solidFill>
                  <a:srgbClr val="FF545A"/>
                </a:solidFill>
                <a:latin typeface="Courier" charset="0"/>
                <a:ea typeface="Courier" charset="0"/>
                <a:cs typeface="Courier" charset="0"/>
              </a:rPr>
              <a:t>:</a:t>
            </a:r>
            <a:r>
              <a:rPr lang="en-US" sz="3600" dirty="0" smtClean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     </a:t>
            </a:r>
            <a:r>
              <a:rPr lang="en-US" sz="3600" dirty="0" smtClean="0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23spam     </a:t>
            </a:r>
            <a:r>
              <a:rPr lang="en-US" sz="3600" dirty="0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#sign  var.12</a:t>
            </a:r>
          </a:p>
          <a:p>
            <a:r>
              <a:rPr lang="ru-RU" sz="3600" dirty="0" smtClean="0">
                <a:solidFill>
                  <a:srgbClr val="00FDFF"/>
                </a:solidFill>
                <a:latin typeface="Courier" charset="0"/>
                <a:ea typeface="Courier" charset="0"/>
                <a:cs typeface="Courier" charset="0"/>
              </a:rPr>
              <a:t>Принадлежат трем разным переменным</a:t>
            </a:r>
            <a:r>
              <a:rPr lang="en-US" sz="3600" dirty="0" smtClean="0">
                <a:solidFill>
                  <a:srgbClr val="00FDFF"/>
                </a:solidFill>
                <a:latin typeface="Courier" charset="0"/>
                <a:ea typeface="Courier" charset="0"/>
                <a:cs typeface="Courier" charset="0"/>
              </a:rPr>
              <a:t>:    </a:t>
            </a:r>
            <a:r>
              <a:rPr lang="en-US" sz="3600" dirty="0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spam   Spam   SPAM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6" name="Shape 50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ru-RU" sz="58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Мнемонические </a:t>
            </a:r>
            <a:r>
              <a:rPr lang="ru-RU" sz="64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имена</a:t>
            </a:r>
            <a:r>
              <a:rPr lang="ru-RU" sz="5800" u="none" strike="noStrike" cap="none" dirty="0" smtClean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переменных</a:t>
            </a:r>
            <a:endParaRPr lang="en-US" sz="5800" u="none" strike="noStrike" cap="none" dirty="0">
              <a:solidFill>
                <a:srgbClr val="FFD966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07" name="Shape 507"/>
          <p:cNvSpPr txBox="1">
            <a:spLocks noGrp="1"/>
          </p:cNvSpPr>
          <p:nvPr>
            <p:ph type="body" idx="1"/>
          </p:nvPr>
        </p:nvSpPr>
        <p:spPr>
          <a:xfrm>
            <a:off x="620684" y="2133600"/>
            <a:ext cx="15014633" cy="5387975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1104900" marR="0" lvl="0" indent="-60337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3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Поскольку мы как программисты можем выбирать и назначать имена переменным, существуют рекомендации или «лучшие практики» для именования переменных</a:t>
            </a:r>
            <a:endParaRPr lang="en-US" sz="3300" b="0" i="0" u="none" strike="noStrike" cap="none" dirty="0">
              <a:solidFill>
                <a:schemeClr val="lt1"/>
              </a:solidFill>
              <a:sym typeface="Arial"/>
            </a:endParaRPr>
          </a:p>
          <a:p>
            <a:pPr marL="1104900" marR="0" lvl="0" indent="-603377" algn="l" rtl="0">
              <a:lnSpc>
                <a:spcPct val="100000"/>
              </a:lnSpc>
              <a:spcBef>
                <a:spcPts val="23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3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Лучше давать переменной имя, которое бы помогало нам помнить, что мы собираемся хранить в ней </a:t>
            </a:r>
            <a:r>
              <a:rPr lang="en-US" sz="33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</a:t>
            </a:r>
            <a:r>
              <a:rPr lang="ru-RU" sz="3300" dirty="0" smtClean="0">
                <a:solidFill>
                  <a:schemeClr val="lt1"/>
                </a:solidFill>
                <a:ea typeface="Arial" charset="0"/>
              </a:rPr>
              <a:t>«</a:t>
            </a:r>
            <a:r>
              <a:rPr lang="ru-RU" sz="33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мнемонический</a:t>
            </a:r>
            <a:r>
              <a:rPr lang="ru-RU" sz="3300" b="0" i="0" u="none" strike="noStrike" cap="none" dirty="0" smtClean="0">
                <a:solidFill>
                  <a:schemeClr val="lt1"/>
                </a:solidFill>
                <a:sym typeface="Arial"/>
              </a:rPr>
              <a:t>»</a:t>
            </a:r>
            <a:r>
              <a:rPr lang="en-US" sz="33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3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= </a:t>
            </a:r>
            <a:r>
              <a:rPr lang="ru-RU" sz="3300" dirty="0" smtClean="0">
                <a:solidFill>
                  <a:schemeClr val="lt1"/>
                </a:solidFill>
                <a:ea typeface="Arial" charset="0"/>
              </a:rPr>
              <a:t>«</a:t>
            </a:r>
            <a:r>
              <a:rPr lang="ru-RU" sz="33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облегчающий запоминание»</a:t>
            </a:r>
            <a:r>
              <a:rPr lang="en-US" sz="33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  <a:endParaRPr lang="en-US" sz="33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1104900" marR="0" lvl="0" indent="-603377" algn="l" rtl="0">
              <a:lnSpc>
                <a:spcPct val="100000"/>
              </a:lnSpc>
              <a:spcBef>
                <a:spcPts val="23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ru-RU" sz="33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Это может сбивать с толку начинающих студентов, ведь хорошо названные переменные частенько «звучат» настолько хорошо, что могут показаться ключевыми словами </a:t>
            </a:r>
            <a:endParaRPr lang="en-US" sz="33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508" name="Shape 508"/>
          <p:cNvSpPr txBox="1"/>
          <p:nvPr/>
        </p:nvSpPr>
        <p:spPr>
          <a:xfrm>
            <a:off x="3980350" y="7521575"/>
            <a:ext cx="8295300" cy="660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 algn="ctr">
              <a:buClr>
                <a:srgbClr val="FFFF00"/>
              </a:buClr>
              <a:buSzPct val="25000"/>
            </a:pPr>
            <a:r>
              <a:rPr lang="en-US" sz="3000" u="sng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  <a:hlinkClick r:id="rId3"/>
              </a:rPr>
              <a:t>https://ru.wikipedia.org/wiki/</a:t>
            </a:r>
            <a:r>
              <a:rPr lang="ru-RU" sz="3000" u="sng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  <a:hlinkClick r:id="rId3"/>
              </a:rPr>
              <a:t>Мнемоника</a:t>
            </a:r>
            <a:endParaRPr lang="en-US" sz="3000" u="sng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  <a:hlinkClick r:id="rId4"/>
            </a:endParaRPr>
          </a:p>
        </p:txBody>
      </p:sp>
    </p:spTree>
    <p:extLst>
      <p:ext uri="{BB962C8B-B14F-4D97-AF65-F5344CB8AC3E}">
        <p14:creationId xmlns:p14="http://schemas.microsoft.com/office/powerpoint/2010/main" val="1350906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" name="Shape 513"/>
          <p:cNvSpPr txBox="1"/>
          <p:nvPr/>
        </p:nvSpPr>
        <p:spPr>
          <a:xfrm>
            <a:off x="1208073" y="1676400"/>
            <a:ext cx="8341499" cy="2336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x1q3z9ocd = 35.0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x1q3z9afd = 12.50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x1q3p9afd = x1q3z9ocd * x1q3z9afd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print(x1q3p9afd)</a:t>
            </a:r>
            <a:endParaRPr lang="en-US"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514" name="Shape 514"/>
          <p:cNvSpPr txBox="1"/>
          <p:nvPr/>
        </p:nvSpPr>
        <p:spPr>
          <a:xfrm>
            <a:off x="1536700" y="6057900"/>
            <a:ext cx="3860400" cy="1219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8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Что делает этот кусочек кода</a:t>
            </a:r>
            <a:r>
              <a:rPr lang="en-US" sz="38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?</a:t>
            </a:r>
            <a:endParaRPr lang="en-US" sz="38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  <p:extLst>
      <p:ext uri="{BB962C8B-B14F-4D97-AF65-F5344CB8AC3E}">
        <p14:creationId xmlns:p14="http://schemas.microsoft.com/office/powerpoint/2010/main" val="1538418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9" name="Shape 519"/>
          <p:cNvSpPr txBox="1"/>
          <p:nvPr/>
        </p:nvSpPr>
        <p:spPr>
          <a:xfrm>
            <a:off x="1208073" y="1676400"/>
            <a:ext cx="8341499" cy="2336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x1q3z9ocd = 35.0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x1q3z9afd = 12.50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x1q3p9afd = x1q3z9ocd * x1q3z9afd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 smtClean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print(x1q3p9afd)</a:t>
            </a:r>
            <a:endParaRPr lang="en-US" sz="30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520" name="Shape 520"/>
          <p:cNvSpPr txBox="1"/>
          <p:nvPr/>
        </p:nvSpPr>
        <p:spPr>
          <a:xfrm>
            <a:off x="11531600" y="1676400"/>
            <a:ext cx="2109899" cy="2336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a = 35.0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b = 12.50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c = a * b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i="0" u="none" strike="noStrike" cap="none" dirty="0" smtClean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print(c)</a:t>
            </a:r>
            <a:endParaRPr lang="en-US" sz="3000" i="0" u="none" strike="noStrike" cap="none" dirty="0">
              <a:solidFill>
                <a:srgbClr val="00FFFF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521" name="Shape 521"/>
          <p:cNvSpPr txBox="1"/>
          <p:nvPr/>
        </p:nvSpPr>
        <p:spPr>
          <a:xfrm>
            <a:off x="1536700" y="6057900"/>
            <a:ext cx="4186416" cy="1219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ru-RU" sz="38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Что делают эти блоки кода</a:t>
            </a:r>
            <a:r>
              <a:rPr lang="en-US" sz="38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?</a:t>
            </a:r>
            <a:endParaRPr lang="en-US" sz="38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</p:spTree>
    <p:extLst>
      <p:ext uri="{BB962C8B-B14F-4D97-AF65-F5344CB8AC3E}">
        <p14:creationId xmlns:p14="http://schemas.microsoft.com/office/powerpoint/2010/main" val="1435388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itle &amp; Subtitle">
  <a:themeElements>
    <a:clrScheme name="">
      <a:dk1>
        <a:srgbClr val="808080"/>
      </a:dk1>
      <a:lt1>
        <a:srgbClr val="FFFFFF"/>
      </a:lt1>
      <a:dk2>
        <a:srgbClr val="000000"/>
      </a:dk2>
      <a:lt2>
        <a:srgbClr val="000000"/>
      </a:lt2>
      <a:accent1>
        <a:srgbClr val="BBE0E3"/>
      </a:accent1>
      <a:accent2>
        <a:srgbClr val="333399"/>
      </a:accent2>
      <a:accent3>
        <a:srgbClr val="AAAAAA"/>
      </a:accent3>
      <a:accent4>
        <a:srgbClr val="DADADA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1697</TotalTime>
  <Words>1782</Words>
  <Application>Microsoft Office PowerPoint</Application>
  <PresentationFormat>Произвольный</PresentationFormat>
  <Paragraphs>371</Paragraphs>
  <Slides>34</Slides>
  <Notes>33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34</vt:i4>
      </vt:variant>
    </vt:vector>
  </HeadingPairs>
  <TitlesOfParts>
    <vt:vector size="35" baseType="lpstr">
      <vt:lpstr>Title &amp; Subtitle</vt:lpstr>
      <vt:lpstr>Переменные, Выражения и  Операторы</vt:lpstr>
      <vt:lpstr>Константы</vt:lpstr>
      <vt:lpstr>Ключевые слова</vt:lpstr>
      <vt:lpstr>Переменные</vt:lpstr>
      <vt:lpstr>Переменные</vt:lpstr>
      <vt:lpstr>Правила назначения имен переменных в Пайтон</vt:lpstr>
      <vt:lpstr>Мнемонические имена переменных</vt:lpstr>
      <vt:lpstr>Презентация PowerPoint</vt:lpstr>
      <vt:lpstr>Презентация PowerPoint</vt:lpstr>
      <vt:lpstr>Презентация PowerPoint</vt:lpstr>
      <vt:lpstr>Предложения или линии кода</vt:lpstr>
      <vt:lpstr>Операция присвоения</vt:lpstr>
      <vt:lpstr>Презентация PowerPoint</vt:lpstr>
      <vt:lpstr>Презентация PowerPoint</vt:lpstr>
      <vt:lpstr>Выражения…</vt:lpstr>
      <vt:lpstr>Числовые выражения</vt:lpstr>
      <vt:lpstr>Числовые выражения</vt:lpstr>
      <vt:lpstr>Порядок вычислений</vt:lpstr>
      <vt:lpstr>Правила приоритета операторов</vt:lpstr>
      <vt:lpstr>Презентация PowerPoint</vt:lpstr>
      <vt:lpstr>Приоритет операторов</vt:lpstr>
      <vt:lpstr>Что такое «Тип»?</vt:lpstr>
      <vt:lpstr>Тип имеет значение</vt:lpstr>
      <vt:lpstr>Несколько типов чисел</vt:lpstr>
      <vt:lpstr>Преобразование типов</vt:lpstr>
      <vt:lpstr>Деление целых чисел</vt:lpstr>
      <vt:lpstr>Преобразование строк</vt:lpstr>
      <vt:lpstr>Пользовательский ввод</vt:lpstr>
      <vt:lpstr>Преобразование пользовательского ввода</vt:lpstr>
      <vt:lpstr>Комментарии в Пайтон</vt:lpstr>
      <vt:lpstr>Презентация PowerPoint</vt:lpstr>
      <vt:lpstr>Резюме</vt:lpstr>
      <vt:lpstr>Презентация PowerPoint</vt:lpstr>
      <vt:lpstr>Авторы  / Благодарности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Variables, Expressions, and Statements</dc:title>
  <cp:lastModifiedBy>Vita</cp:lastModifiedBy>
  <cp:revision>195</cp:revision>
  <cp:lastPrinted>2016-11-29T05:21:41Z</cp:lastPrinted>
  <dcterms:modified xsi:type="dcterms:W3CDTF">2021-05-07T18:30:06Z</dcterms:modified>
</cp:coreProperties>
</file>