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3" r:id="rId1"/>
  </p:sldMasterIdLst>
  <p:notesMasterIdLst>
    <p:notesMasterId r:id="rId55"/>
  </p:notesMasterIdLst>
  <p:sldIdLst>
    <p:sldId id="256" r:id="rId2"/>
    <p:sldId id="257" r:id="rId3"/>
    <p:sldId id="258" r:id="rId4"/>
    <p:sldId id="30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18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16" r:id="rId40"/>
    <p:sldId id="295" r:id="rId41"/>
    <p:sldId id="319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17" r:id="rId50"/>
    <p:sldId id="304" r:id="rId51"/>
    <p:sldId id="305" r:id="rId52"/>
    <p:sldId id="306" r:id="rId53"/>
    <p:sldId id="307" r:id="rId54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4" autoAdjust="0"/>
    <p:restoredTop sz="94519"/>
  </p:normalViewPr>
  <p:slideViewPr>
    <p:cSldViewPr snapToGrid="0" snapToObjects="1">
      <p:cViewPr>
        <p:scale>
          <a:sx n="57" d="100"/>
          <a:sy n="57" d="100"/>
        </p:scale>
        <p:origin x="-678" y="216"/>
      </p:cViewPr>
      <p:guideLst>
        <p:guide orient="horz" pos="2880"/>
        <p:guide pos="5120"/>
      </p:guideLst>
    </p:cSldViewPr>
  </p:slideViewPr>
  <p:outlineViewPr>
    <p:cViewPr>
      <p:scale>
        <a:sx n="33" d="100"/>
        <a:sy n="33" d="100"/>
      </p:scale>
      <p:origin x="0" y="-2720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0" d="100"/>
          <a:sy n="70" d="100"/>
        </p:scale>
        <p:origin x="336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0918718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chemeClr val="dk2"/>
                </a:solidFill>
              </a:rPr>
              <a:t>Заметка</a:t>
            </a:r>
            <a:r>
              <a:rPr lang="ru-RU" baseline="0" dirty="0" smtClean="0">
                <a:solidFill>
                  <a:schemeClr val="dk2"/>
                </a:solidFill>
              </a:rPr>
              <a:t> от Чарльза</a:t>
            </a:r>
            <a:r>
              <a:rPr lang="ru-RU" dirty="0" smtClean="0">
                <a:solidFill>
                  <a:schemeClr val="dk2"/>
                </a:solidFill>
              </a:rPr>
              <a:t>. При использовании этих материалов, вы можете удалить логотип университета</a:t>
            </a:r>
            <a:r>
              <a:rPr lang="ru-RU" baseline="0" dirty="0" smtClean="0">
                <a:solidFill>
                  <a:schemeClr val="dk2"/>
                </a:solidFill>
              </a:rPr>
              <a:t> и заменить его собственным</a:t>
            </a:r>
            <a:r>
              <a:rPr lang="ru-RU" dirty="0" smtClean="0">
                <a:solidFill>
                  <a:schemeClr val="dk2"/>
                </a:solidFill>
              </a:rPr>
              <a:t>, но,</a:t>
            </a:r>
            <a:r>
              <a:rPr lang="ru-RU" baseline="0" dirty="0" smtClean="0">
                <a:solidFill>
                  <a:schemeClr val="dk2"/>
                </a:solidFill>
              </a:rPr>
              <a:t> пожалуйста, сохраните </a:t>
            </a:r>
            <a:r>
              <a:rPr lang="ru-RU" dirty="0" smtClean="0">
                <a:solidFill>
                  <a:schemeClr val="dk2"/>
                </a:solidFill>
              </a:rPr>
              <a:t>CC-BY логотип</a:t>
            </a:r>
            <a:r>
              <a:rPr lang="ru-RU" baseline="0" dirty="0" smtClean="0">
                <a:solidFill>
                  <a:schemeClr val="dk2"/>
                </a:solidFill>
              </a:rPr>
              <a:t> на первой странице, а также на последней странице  - «Благодарности».</a:t>
            </a:r>
            <a:endParaRPr lang="ru-RU" dirty="0" smtClean="0"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67372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6" name="Shape 3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06877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hape 3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4" name="Shape 3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6182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0" name="Shape 3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372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Shape 3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6" name="Shape 3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02655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Shape 4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3" name="Shape 4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55679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Shape 4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4" name="Shape 4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10686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8" name="Shape 4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04610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9" name="Shape 4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65045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Shape 4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0" name="Shape 4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35453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Shape 5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5" name="Shape 5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203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4424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11616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Shape 5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0" name="Shape 5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71059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7" name="Shape 5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51591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8823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47657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4" name="Shape 5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63865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0" name="Shape 5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69372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6" name="Shape 5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979571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44646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Shape 5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8" name="Shape 5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512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66650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3" name="Shape 5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110920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7" name="Shape 5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898063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44244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56779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4" name="Shape 5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38963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0" name="Shape 5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125358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6" name="Shape 5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221361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0858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3" name="Shape 5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071216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Shape 6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0" name="Shape 6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0302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9985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3918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Shape 6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8" name="Shape 6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544006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Shape 6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6" name="Shape 6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647482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Shape 6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94" name="Shape 6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8173838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Shape 7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2" name="Shape 7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169591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Shape 7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0" name="Shape 7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313299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Shape 7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8" name="Shape 7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544698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Shape 7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6" name="Shape 7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487318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Shape 7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6" name="Shape 7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773170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Shape 7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41" name="Shape 7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0426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0" name="Shape 2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90418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Shape 7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49" name="Shape 7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134568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Shape 7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56" name="Shape 7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002326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Shape 7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3" name="Shape 7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4878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8" name="Shape 2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09707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1361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8" name="Shape 3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27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6" name="Shape 3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5044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Bump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>
                <a:solidFill>
                  <a:srgbClr val="FFFF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342900" algn="ctr" rtl="0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</a:defRPr>
            </a:lvl1pPr>
            <a:lvl2pPr marL="742950" lvl="1" indent="-285750" algn="ctr" rtl="0">
              <a:spcBef>
                <a:spcPts val="0"/>
              </a:spcBef>
              <a:spcAft>
                <a:spcPts val="0"/>
              </a:spcAft>
              <a:defRPr/>
            </a:lvl2pPr>
            <a:lvl3pPr marL="1143000" lvl="2" indent="-228600" algn="ctr" rtl="0">
              <a:spcBef>
                <a:spcPts val="0"/>
              </a:spcBef>
              <a:spcAft>
                <a:spcPts val="0"/>
              </a:spcAft>
              <a:defRPr/>
            </a:lvl3pPr>
            <a:lvl4pPr marL="1600200" lvl="3" indent="-228600" algn="ctr" rtl="0">
              <a:spcBef>
                <a:spcPts val="0"/>
              </a:spcBef>
              <a:spcAft>
                <a:spcPts val="0"/>
              </a:spcAft>
              <a:defRPr/>
            </a:lvl4pPr>
            <a:lvl5pPr marL="2057400" lvl="4" indent="-22860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Bullets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7224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>
                <a:solidFill>
                  <a:srgbClr val="FFFF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570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711200" lvl="0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3200">
                <a:solidFill>
                  <a:schemeClr val="bg1"/>
                </a:solidFill>
              </a:defRPr>
            </a:lvl1pPr>
            <a:lvl2pPr marL="1003300" lvl="1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295400" lvl="2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600200" lvl="3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892300" lvl="4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349500" lvl="5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806700" lvl="6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263900" lvl="7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721100" lvl="8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7224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>
                <a:solidFill>
                  <a:srgbClr val="FFFF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0293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3018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ctr" rtl="0">
              <a:spcBef>
                <a:spcPts val="0"/>
              </a:spcBef>
              <a:spcAft>
                <a:spcPts val="0"/>
              </a:spcAft>
              <a:defRPr/>
            </a:lvl1pPr>
            <a:lvl2pPr marL="742950" marR="0" lvl="1" indent="-285750" algn="ctr" rtl="0">
              <a:spcBef>
                <a:spcPts val="0"/>
              </a:spcBef>
              <a:spcAft>
                <a:spcPts val="0"/>
              </a:spcAft>
              <a:defRPr/>
            </a:lvl2pPr>
            <a:lvl3pPr marL="1143000" marR="0" lvl="2" indent="-228600" algn="ctr" rtl="0">
              <a:spcBef>
                <a:spcPts val="0"/>
              </a:spcBef>
              <a:spcAft>
                <a:spcPts val="0"/>
              </a:spcAft>
              <a:defRPr/>
            </a:lvl3pPr>
            <a:lvl4pPr marL="1600200" marR="0" lvl="3" indent="-228600" algn="ctr" rtl="0">
              <a:spcBef>
                <a:spcPts val="0"/>
              </a:spcBef>
              <a:spcAft>
                <a:spcPts val="0"/>
              </a:spcAft>
              <a:defRPr/>
            </a:lvl4pPr>
            <a:lvl5pPr marL="2057400" marR="0" lvl="4" indent="-22860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701" r:id="rId2"/>
    <p:sldLayoutId id="2147483704" r:id="rId3"/>
    <p:sldLayoutId id="214748370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7200" b="0" i="0" u="none" strike="noStrike" cap="none">
          <a:solidFill>
            <a:srgbClr val="FFFF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3200" b="0" i="0" u="none" strike="noStrike" cap="none">
          <a:solidFill>
            <a:schemeClr val="bg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www.pythonlear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www.dr-chuck.com" TargetMode="Externa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en.wikipedia.org/wiki/Transporter_(Star_Trek)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8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Циклы и</a:t>
            </a:r>
            <a:r>
              <a:rPr lang="en-US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повторения (итерации)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4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Глава</a:t>
            </a:r>
            <a:r>
              <a:rPr lang="en-US" sz="4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3934250" y="6959474"/>
            <a:ext cx="8374799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Пайтон для всех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sng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www.py4e.com</a:t>
            </a:r>
            <a:endParaRPr lang="en-US" sz="3200" u="sng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  <a:hlinkClick r:id="rId3"/>
            </a:endParaRPr>
          </a:p>
        </p:txBody>
      </p:sp>
      <p:pic>
        <p:nvPicPr>
          <p:cNvPr id="206" name="Shape 20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740562" y="7307173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20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5250" y="6947585"/>
            <a:ext cx="1024800" cy="10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8" name="Shape 358"/>
          <p:cNvCxnSpPr/>
          <p:nvPr/>
        </p:nvCxnSpPr>
        <p:spPr>
          <a:xfrm rot="10800000">
            <a:off x="10991736" y="938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59" name="Shape 359"/>
          <p:cNvSpPr/>
          <p:nvPr/>
        </p:nvSpPr>
        <p:spPr>
          <a:xfrm>
            <a:off x="9575800" y="1498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Верно</a:t>
            </a:r>
            <a:r>
              <a:rPr lang="en-US" sz="30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cxnSp>
        <p:nvCxnSpPr>
          <p:cNvPr id="360" name="Shape 360"/>
          <p:cNvCxnSpPr/>
          <p:nvPr/>
        </p:nvCxnSpPr>
        <p:spPr>
          <a:xfrm flipH="1" flipV="1">
            <a:off x="10995701" y="2681851"/>
            <a:ext cx="34625" cy="392055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61" name="Shape 361"/>
          <p:cNvCxnSpPr/>
          <p:nvPr/>
        </p:nvCxnSpPr>
        <p:spPr>
          <a:xfrm rot="10800000">
            <a:off x="12433374" y="2127325"/>
            <a:ext cx="678900" cy="10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2" name="Shape 362"/>
          <p:cNvCxnSpPr/>
          <p:nvPr/>
        </p:nvCxnSpPr>
        <p:spPr>
          <a:xfrm>
            <a:off x="10991725" y="6602410"/>
            <a:ext cx="21783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3" name="Shape 363"/>
          <p:cNvCxnSpPr/>
          <p:nvPr/>
        </p:nvCxnSpPr>
        <p:spPr>
          <a:xfrm flipH="1">
            <a:off x="9220174" y="2143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64" name="Shape 364"/>
          <p:cNvCxnSpPr/>
          <p:nvPr/>
        </p:nvCxnSpPr>
        <p:spPr>
          <a:xfrm rot="10800000" flipH="1">
            <a:off x="10917236" y="7027978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5" name="Shape 365"/>
          <p:cNvCxnSpPr/>
          <p:nvPr/>
        </p:nvCxnSpPr>
        <p:spPr>
          <a:xfrm flipV="1">
            <a:off x="9245749" y="2133612"/>
            <a:ext cx="33237" cy="4911703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6" name="Shape 366"/>
          <p:cNvCxnSpPr/>
          <p:nvPr/>
        </p:nvCxnSpPr>
        <p:spPr>
          <a:xfrm>
            <a:off x="9161461" y="7045315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7" name="Shape 367"/>
          <p:cNvSpPr txBox="1"/>
          <p:nvPr/>
        </p:nvSpPr>
        <p:spPr>
          <a:xfrm>
            <a:off x="8696324" y="1384300"/>
            <a:ext cx="87947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8" name="Shape 368"/>
          <p:cNvSpPr txBox="1"/>
          <p:nvPr/>
        </p:nvSpPr>
        <p:spPr>
          <a:xfrm>
            <a:off x="9278986" y="7643804"/>
            <a:ext cx="3306483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ru-RU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Готово!</a:t>
            </a: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9" name="Shape 369"/>
          <p:cNvSpPr txBox="1"/>
          <p:nvPr/>
        </p:nvSpPr>
        <p:spPr>
          <a:xfrm>
            <a:off x="13295312" y="1828800"/>
            <a:ext cx="87788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70" name="Shape 370"/>
          <p:cNvCxnSpPr/>
          <p:nvPr/>
        </p:nvCxnSpPr>
        <p:spPr>
          <a:xfrm rot="10800000" flipH="1">
            <a:off x="11563350" y="1304775"/>
            <a:ext cx="3002099" cy="2858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2057400" y="2355850"/>
            <a:ext cx="62909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raw_input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</a:t>
            </a:r>
            <a:r>
              <a:rPr lang="en-US" sz="30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i="0" u="none" strike="noStrike" cap="none" dirty="0">
                <a:solidFill>
                  <a:srgbClr val="F3F3F3"/>
                </a:solidFill>
                <a:latin typeface="Courier"/>
                <a:ea typeface="Courier"/>
                <a:cs typeface="Courier"/>
                <a:sym typeface="Courier New"/>
              </a:rPr>
              <a:t>'#'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>
              <a:buClr>
                <a:srgbClr val="FFFF00"/>
              </a:buClr>
              <a:buSzPct val="25000"/>
            </a:pP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!')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dirty="0" smtClean="0">
                <a:sym typeface="Courier New"/>
              </a:rPr>
              <a:t>('!')</a:t>
            </a:r>
            <a:endParaRPr lang="en-US" sz="3000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cxnSp>
        <p:nvCxnSpPr>
          <p:cNvPr id="372" name="Shape 372"/>
          <p:cNvCxnSpPr/>
          <p:nvPr/>
        </p:nvCxnSpPr>
        <p:spPr>
          <a:xfrm flipH="1">
            <a:off x="1703325" y="3029550"/>
            <a:ext cx="265199" cy="8375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3" name="Shape 373"/>
          <p:cNvCxnSpPr/>
          <p:nvPr/>
        </p:nvCxnSpPr>
        <p:spPr>
          <a:xfrm>
            <a:off x="1701738" y="3878074"/>
            <a:ext cx="1237200" cy="4643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4" name="Shape 374"/>
          <p:cNvSpPr txBox="1"/>
          <p:nvPr/>
        </p:nvSpPr>
        <p:spPr>
          <a:xfrm>
            <a:off x="11696700" y="54991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cxnSp>
        <p:nvCxnSpPr>
          <p:cNvPr id="375" name="Shape 375"/>
          <p:cNvCxnSpPr/>
          <p:nvPr/>
        </p:nvCxnSpPr>
        <p:spPr>
          <a:xfrm>
            <a:off x="14546262" y="1285875"/>
            <a:ext cx="846000" cy="2917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>
            <a:endCxn id="377" idx="2"/>
          </p:cNvCxnSpPr>
          <p:nvPr/>
        </p:nvCxnSpPr>
        <p:spPr>
          <a:xfrm rot="10800000">
            <a:off x="13144549" y="3573512"/>
            <a:ext cx="1454100" cy="739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7" name="Shape 377"/>
          <p:cNvSpPr txBox="1"/>
          <p:nvPr/>
        </p:nvSpPr>
        <p:spPr>
          <a:xfrm>
            <a:off x="11684000" y="2824112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13500100" y="4330700"/>
            <a:ext cx="21843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cxnSp>
        <p:nvCxnSpPr>
          <p:cNvPr id="379" name="Shape 379"/>
          <p:cNvCxnSpPr>
            <a:endCxn id="377" idx="2"/>
          </p:cNvCxnSpPr>
          <p:nvPr/>
        </p:nvCxnSpPr>
        <p:spPr>
          <a:xfrm rot="10800000">
            <a:off x="13144549" y="3573512"/>
            <a:ext cx="25500" cy="19257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80" name="Shape 380"/>
          <p:cNvCxnSpPr/>
          <p:nvPr/>
        </p:nvCxnSpPr>
        <p:spPr>
          <a:xfrm flipH="1" flipV="1">
            <a:off x="13213562" y="6226200"/>
            <a:ext cx="16663" cy="4032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1" name="Shape 381"/>
          <p:cNvCxnSpPr/>
          <p:nvPr/>
        </p:nvCxnSpPr>
        <p:spPr>
          <a:xfrm rot="10800000">
            <a:off x="13128537" y="21867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Неопределенные циклы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xfrm>
            <a:off x="1162000" y="2603500"/>
            <a:ext cx="139320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0"/>
              </a:spcBef>
              <a:buSzPct val="100000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Циклы с оператором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While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называются </a:t>
            </a:r>
            <a:r>
              <a:rPr lang="ru-RU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«</a:t>
            </a:r>
            <a:r>
              <a:rPr lang="ru-RU" sz="3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неопределенными циклами»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потому 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они продолжают свое выполнение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до тех пор, пока 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логическое условие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станет равно </a:t>
            </a:r>
            <a:r>
              <a:rPr lang="en-US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/Ложь</a:t>
            </a: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Циклы, с которыми мы сталкивались до сих пор, достаточно просты, чтобы проверить являются ли они «бесконечными» или завершатся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Но иногда бывает сложно понять, завершится цикл или нет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800" dirty="0" smtClean="0">
                <a:solidFill>
                  <a:srgbClr val="FFD966"/>
                </a:solidFill>
              </a:rPr>
              <a:t>Циклы со счетчиком</a:t>
            </a:r>
            <a:endParaRPr lang="en-US" sz="7800" dirty="0">
              <a:solidFill>
                <a:srgbClr val="FFD966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Итерация по набору элементов</a:t>
            </a:r>
            <a:r>
              <a:rPr lang="is-IS" dirty="0" smtClean="0">
                <a:solidFill>
                  <a:schemeClr val="bg1"/>
                </a:solidFill>
              </a:rPr>
              <a:t>…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89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Циклы со счетчиком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3" name="Shape 39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0"/>
              </a:spcBef>
              <a:buSzPct val="100000"/>
            </a:pPr>
            <a:r>
              <a:rPr lang="ru-RU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Достаточно часто у нас есть некий </a:t>
            </a:r>
            <a:r>
              <a:rPr lang="ru-RU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список</a:t>
            </a:r>
            <a:r>
              <a:rPr lang="en-US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элементов, например, </a:t>
            </a:r>
            <a:r>
              <a:rPr lang="ru-RU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 в файле</a:t>
            </a: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то есть фактически определенный </a:t>
            </a:r>
            <a:r>
              <a:rPr lang="ru-RU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конечный набор</a:t>
            </a:r>
            <a:r>
              <a:rPr lang="en-US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элементов</a:t>
            </a:r>
            <a:endParaRPr lang="en-US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можем написать цикл, запускающийся однократно для каждого из элементов списка, используя оператор </a:t>
            </a:r>
            <a:r>
              <a:rPr lang="en-US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endParaRPr lang="en-US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Такие циклы называются </a:t>
            </a:r>
            <a:r>
              <a:rPr lang="ru-RU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«</a:t>
            </a:r>
            <a:r>
              <a:rPr lang="ru-RU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циклами со счетчиком</a:t>
            </a:r>
            <a:r>
              <a:rPr lang="ru-RU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»</a:t>
            </a:r>
            <a:r>
              <a:rPr lang="ru-RU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так как они выполняются определенное количество раз</a:t>
            </a:r>
            <a:endParaRPr lang="en-US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говорим, что</a:t>
            </a:r>
            <a:r>
              <a:rPr lang="en-US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«</a:t>
            </a:r>
            <a:r>
              <a:rPr lang="ru-RU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циклы со счетчиком проходят через элементы набора»</a:t>
            </a:r>
            <a:endParaRPr lang="en-US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Shape 398"/>
          <p:cNvSpPr txBox="1">
            <a:spLocks noGrp="1"/>
          </p:cNvSpPr>
          <p:nvPr>
            <p:ph type="title"/>
          </p:nvPr>
        </p:nvSpPr>
        <p:spPr>
          <a:xfrm>
            <a:off x="933450" y="817418"/>
            <a:ext cx="14389100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Простейший цикл со счетчиком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9" name="Shape 399"/>
          <p:cNvSpPr txBox="1"/>
          <p:nvPr/>
        </p:nvSpPr>
        <p:spPr>
          <a:xfrm>
            <a:off x="1926625" y="3414325"/>
            <a:ext cx="7524599" cy="2540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6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Старт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!'</a:t>
            </a:r>
            <a:r>
              <a:rPr lang="en-US" sz="3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00" name="Shape 400"/>
          <p:cNvSpPr txBox="1"/>
          <p:nvPr/>
        </p:nvSpPr>
        <p:spPr>
          <a:xfrm>
            <a:off x="11091861" y="3003550"/>
            <a:ext cx="2384424" cy="4902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48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Старт</a:t>
            </a:r>
            <a:r>
              <a:rPr lang="en-US" sz="48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endParaRPr lang="en-US" sz="48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64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 со счетчиком и элементами типа строка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6" name="Shape 406"/>
          <p:cNvSpPr txBox="1"/>
          <p:nvPr/>
        </p:nvSpPr>
        <p:spPr>
          <a:xfrm>
            <a:off x="698125" y="4144325"/>
            <a:ext cx="92139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Василий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Дмитрий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Татьяна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30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С Новым Годом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:'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!'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07" name="Shape 407"/>
          <p:cNvSpPr txBox="1"/>
          <p:nvPr/>
        </p:nvSpPr>
        <p:spPr>
          <a:xfrm>
            <a:off x="10257905" y="3551825"/>
            <a:ext cx="5797070" cy="309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00FF"/>
              </a:buClr>
              <a:buSzPct val="25000"/>
            </a:pP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 Новым Годом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Василий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/>
            </a:r>
            <a:b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 Новым </a:t>
            </a:r>
            <a:r>
              <a:rPr lang="ru-RU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Годом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Дмитрий</a:t>
            </a:r>
            <a:endParaRPr lang="en-US" sz="36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>
              <a:buClr>
                <a:srgbClr val="FF00FF"/>
              </a:buClr>
              <a:buSzPct val="25000"/>
            </a:pPr>
            <a:r>
              <a:rPr lang="ru-RU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 Новым </a:t>
            </a:r>
            <a:r>
              <a:rPr lang="ru-RU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Годом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Татьяна</a:t>
            </a:r>
            <a:endParaRPr lang="en-US" sz="36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36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endParaRPr lang="en-US" sz="36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08" name="Shape 408"/>
          <p:cNvCxnSpPr/>
          <p:nvPr/>
        </p:nvCxnSpPr>
        <p:spPr>
          <a:xfrm flipH="1">
            <a:off x="7780713" y="4534150"/>
            <a:ext cx="2247690" cy="952250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9" name="Shape 409"/>
          <p:cNvCxnSpPr/>
          <p:nvPr/>
        </p:nvCxnSpPr>
        <p:spPr>
          <a:xfrm flipH="1" flipV="1">
            <a:off x="3342756" y="5972174"/>
            <a:ext cx="6411949" cy="243725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hape 416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13545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Простой цикл со счетчиком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17" name="Shape 417"/>
          <p:cNvSpPr txBox="1"/>
          <p:nvPr/>
        </p:nvSpPr>
        <p:spPr>
          <a:xfrm>
            <a:off x="10291156" y="3524225"/>
            <a:ext cx="3602144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Старт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!'</a:t>
            </a:r>
            <a:r>
              <a:rPr lang="en-US" sz="24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18" name="Shape 418"/>
          <p:cNvSpPr txBox="1"/>
          <p:nvPr/>
        </p:nvSpPr>
        <p:spPr>
          <a:xfrm>
            <a:off x="14170825" y="3059375"/>
            <a:ext cx="16599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0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Старт</a:t>
            </a:r>
            <a:r>
              <a:rPr lang="en-US" sz="30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endParaRPr lang="en-US" sz="30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19" name="Shape 419"/>
          <p:cNvCxnSpPr/>
          <p:nvPr/>
        </p:nvCxnSpPr>
        <p:spPr>
          <a:xfrm rot="10800000">
            <a:off x="3041537" y="21879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20" name="Shape 420"/>
          <p:cNvSpPr/>
          <p:nvPr/>
        </p:nvSpPr>
        <p:spPr>
          <a:xfrm>
            <a:off x="1625600" y="27483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000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0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30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21" name="Shape 421"/>
          <p:cNvCxnSpPr/>
          <p:nvPr/>
        </p:nvCxnSpPr>
        <p:spPr>
          <a:xfrm rot="10800000">
            <a:off x="3060712" y="40183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22" name="Shape 422"/>
          <p:cNvCxnSpPr/>
          <p:nvPr/>
        </p:nvCxnSpPr>
        <p:spPr>
          <a:xfrm rot="10800000">
            <a:off x="6426637" y="3757925"/>
            <a:ext cx="26999" cy="6509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3" name="Shape 423"/>
          <p:cNvCxnSpPr>
            <a:stCxn id="424" idx="2"/>
          </p:cNvCxnSpPr>
          <p:nvPr/>
        </p:nvCxnSpPr>
        <p:spPr>
          <a:xfrm>
            <a:off x="6451649" y="5047099"/>
            <a:ext cx="0" cy="491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5" name="Shape 425"/>
          <p:cNvCxnSpPr/>
          <p:nvPr/>
        </p:nvCxnSpPr>
        <p:spPr>
          <a:xfrm>
            <a:off x="3068637" y="5502612"/>
            <a:ext cx="33962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6" name="Shape 426"/>
          <p:cNvCxnSpPr/>
          <p:nvPr/>
        </p:nvCxnSpPr>
        <p:spPr>
          <a:xfrm flipH="1">
            <a:off x="1269974" y="33928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27" name="Shape 427"/>
          <p:cNvCxnSpPr/>
          <p:nvPr/>
        </p:nvCxnSpPr>
        <p:spPr>
          <a:xfrm rot="10800000" flipH="1">
            <a:off x="3055937" y="62345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8" name="Shape 428"/>
          <p:cNvCxnSpPr/>
          <p:nvPr/>
        </p:nvCxnSpPr>
        <p:spPr>
          <a:xfrm rot="10800000">
            <a:off x="1300036" y="34467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9" name="Shape 429"/>
          <p:cNvCxnSpPr/>
          <p:nvPr/>
        </p:nvCxnSpPr>
        <p:spPr>
          <a:xfrm>
            <a:off x="1300161" y="6251912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30" name="Shape 430"/>
          <p:cNvSpPr txBox="1"/>
          <p:nvPr/>
        </p:nvSpPr>
        <p:spPr>
          <a:xfrm>
            <a:off x="698076" y="2634000"/>
            <a:ext cx="117590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31" name="Shape 431"/>
          <p:cNvSpPr txBox="1"/>
          <p:nvPr/>
        </p:nvSpPr>
        <p:spPr>
          <a:xfrm>
            <a:off x="1422400" y="6812300"/>
            <a:ext cx="32892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ru-RU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Старт</a:t>
            </a: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24" name="Shape 424"/>
          <p:cNvSpPr txBox="1"/>
          <p:nvPr/>
        </p:nvSpPr>
        <p:spPr>
          <a:xfrm>
            <a:off x="4991100" y="42977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5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32" name="Shape 432"/>
          <p:cNvSpPr txBox="1"/>
          <p:nvPr/>
        </p:nvSpPr>
        <p:spPr>
          <a:xfrm>
            <a:off x="3990109" y="2570500"/>
            <a:ext cx="899391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33" name="Shape 433"/>
          <p:cNvSpPr txBox="1"/>
          <p:nvPr/>
        </p:nvSpPr>
        <p:spPr>
          <a:xfrm>
            <a:off x="4950100" y="2634000"/>
            <a:ext cx="2962100" cy="1123925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Переход к следующему</a:t>
            </a:r>
            <a:r>
              <a:rPr lang="en-US" sz="3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endParaRPr lang="en-US" sz="32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34" name="Shape 434"/>
          <p:cNvSpPr txBox="1"/>
          <p:nvPr/>
        </p:nvSpPr>
        <p:spPr>
          <a:xfrm>
            <a:off x="5435294" y="6444862"/>
            <a:ext cx="10134600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Циклы со счетчиком </a:t>
            </a:r>
            <a:r>
              <a:rPr lang="en-U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циклы с </a:t>
            </a:r>
            <a:r>
              <a:rPr lang="en-U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for) 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имеют заданные </a:t>
            </a:r>
            <a:r>
              <a:rPr lang="ru-RU" sz="2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 итерации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которые изменяются с каждым проходом цикла.</a:t>
            </a:r>
            <a:r>
              <a:rPr lang="en-U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 итерации</a:t>
            </a:r>
            <a:r>
              <a:rPr lang="en-U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проходят</a:t>
            </a:r>
            <a:r>
              <a:rPr lang="en-U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 последовательности или набору элементов</a:t>
            </a:r>
            <a:r>
              <a:rPr lang="en-U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endParaRPr lang="en-US" sz="2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35" name="Shape 435"/>
          <p:cNvCxnSpPr/>
          <p:nvPr/>
        </p:nvCxnSpPr>
        <p:spPr>
          <a:xfrm>
            <a:off x="4559325" y="33928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Конструкция с </a:t>
            </a:r>
            <a:r>
              <a:rPr lang="en-US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7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sp>
        <p:nvSpPr>
          <p:cNvPr id="441" name="Shape 441"/>
          <p:cNvSpPr txBox="1">
            <a:spLocks noGrp="1"/>
          </p:cNvSpPr>
          <p:nvPr>
            <p:ph type="body" idx="1"/>
          </p:nvPr>
        </p:nvSpPr>
        <p:spPr>
          <a:xfrm>
            <a:off x="465514" y="2603500"/>
            <a:ext cx="8046719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 итерации / счетчик цикла </a:t>
            </a:r>
            <a:r>
              <a:rPr lang="ru-RU" sz="3000" dirty="0" smtClean="0">
                <a:solidFill>
                  <a:schemeClr val="lt1"/>
                </a:solidFill>
                <a:ea typeface="Arial" charset="0"/>
              </a:rPr>
              <a:t>«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движется</a:t>
            </a:r>
            <a:r>
              <a:rPr lang="ru-RU" sz="3000" b="0" i="0" u="none" strike="noStrike" cap="none" dirty="0" smtClean="0">
                <a:solidFill>
                  <a:schemeClr val="lt1"/>
                </a:solidFill>
                <a:sym typeface="Arial"/>
              </a:rPr>
              <a:t>»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через </a:t>
            </a: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последовательность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упорядоченный набор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Блок</a:t>
            </a:r>
            <a:r>
              <a:rPr lang="en-US" sz="30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30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тело</a:t>
            </a:r>
            <a:r>
              <a:rPr lang="en-US" sz="30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кода выполняется однократно для каждого значения </a:t>
            </a:r>
            <a:r>
              <a:rPr lang="ru-RU" sz="30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(</a:t>
            </a:r>
            <a:r>
              <a:rPr lang="en-US" sz="30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in)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последовательности</a:t>
            </a:r>
            <a:endParaRPr lang="en-US" sz="30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 итерации </a:t>
            </a:r>
            <a:r>
              <a:rPr lang="ru-RU" sz="3000" dirty="0" smtClean="0">
                <a:latin typeface="Arial" charset="0"/>
                <a:ea typeface="Arial" charset="0"/>
                <a:cs typeface="Arial" charset="0"/>
                <a:sym typeface="Cabin"/>
              </a:rPr>
              <a:t>«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движется»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 всем значениям </a:t>
            </a:r>
            <a:r>
              <a:rPr lang="ru-RU" sz="30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последовательности</a:t>
            </a:r>
            <a:endParaRPr lang="en-US" sz="30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42" name="Shape 442"/>
          <p:cNvSpPr txBox="1"/>
          <p:nvPr/>
        </p:nvSpPr>
        <p:spPr>
          <a:xfrm>
            <a:off x="9055105" y="5280013"/>
            <a:ext cx="6364200" cy="133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43" name="Shape 443"/>
          <p:cNvSpPr txBox="1"/>
          <p:nvPr/>
        </p:nvSpPr>
        <p:spPr>
          <a:xfrm>
            <a:off x="8289135" y="2892829"/>
            <a:ext cx="3449638" cy="1637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3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 итерации / счетчик цикла</a:t>
            </a:r>
            <a:endParaRPr lang="en-US" sz="33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44" name="Shape 444"/>
          <p:cNvSpPr txBox="1"/>
          <p:nvPr/>
        </p:nvSpPr>
        <p:spPr>
          <a:xfrm>
            <a:off x="11903825" y="2603500"/>
            <a:ext cx="4055313" cy="1550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7F00"/>
              </a:buClr>
              <a:buSzPct val="25000"/>
            </a:pPr>
            <a:r>
              <a:rPr lang="ru-RU" sz="30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Последовательность из пяти элементов</a:t>
            </a:r>
            <a:endParaRPr lang="en-US" sz="3000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45" name="Shape 445"/>
          <p:cNvCxnSpPr/>
          <p:nvPr/>
        </p:nvCxnSpPr>
        <p:spPr>
          <a:xfrm flipV="1">
            <a:off x="9709265" y="4530725"/>
            <a:ext cx="269765" cy="88869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46" name="Shape 446"/>
          <p:cNvCxnSpPr/>
          <p:nvPr/>
        </p:nvCxnSpPr>
        <p:spPr>
          <a:xfrm flipV="1">
            <a:off x="11953850" y="4154387"/>
            <a:ext cx="1031075" cy="1078200"/>
          </a:xfrm>
          <a:prstGeom prst="straightConnector1">
            <a:avLst/>
          </a:prstGeom>
          <a:noFill/>
          <a:ln w="635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1" name="Shape 451"/>
          <p:cNvCxnSpPr/>
          <p:nvPr/>
        </p:nvCxnSpPr>
        <p:spPr>
          <a:xfrm rot="10800000">
            <a:off x="3143137" y="1192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52" name="Shape 452"/>
          <p:cNvSpPr/>
          <p:nvPr/>
        </p:nvSpPr>
        <p:spPr>
          <a:xfrm>
            <a:off x="1727200" y="1752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0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30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53" name="Shape 453"/>
          <p:cNvCxnSpPr/>
          <p:nvPr/>
        </p:nvCxnSpPr>
        <p:spPr>
          <a:xfrm rot="10800000">
            <a:off x="3162312" y="30226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54" name="Shape 454"/>
          <p:cNvCxnSpPr/>
          <p:nvPr/>
        </p:nvCxnSpPr>
        <p:spPr>
          <a:xfrm flipH="1" flipV="1">
            <a:off x="6468949" y="2768699"/>
            <a:ext cx="3301" cy="587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56" name="Shape 456"/>
          <p:cNvCxnSpPr>
            <a:stCxn id="457" idx="2"/>
          </p:cNvCxnSpPr>
          <p:nvPr/>
        </p:nvCxnSpPr>
        <p:spPr>
          <a:xfrm flipH="1">
            <a:off x="6468949" y="4051399"/>
            <a:ext cx="8100" cy="472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58" name="Shape 458"/>
          <p:cNvCxnSpPr/>
          <p:nvPr/>
        </p:nvCxnSpPr>
        <p:spPr>
          <a:xfrm rot="10800000" flipH="1">
            <a:off x="3170237" y="4502112"/>
            <a:ext cx="3328200" cy="4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59" name="Shape 459"/>
          <p:cNvCxnSpPr/>
          <p:nvPr/>
        </p:nvCxnSpPr>
        <p:spPr>
          <a:xfrm flipH="1">
            <a:off x="1371574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60" name="Shape 460"/>
          <p:cNvCxnSpPr/>
          <p:nvPr/>
        </p:nvCxnSpPr>
        <p:spPr>
          <a:xfrm rot="10800000" flipH="1">
            <a:off x="3157537" y="5238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1" name="Shape 461"/>
          <p:cNvCxnSpPr/>
          <p:nvPr/>
        </p:nvCxnSpPr>
        <p:spPr>
          <a:xfrm rot="10800000">
            <a:off x="1401636" y="24510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2" name="Shape 462"/>
          <p:cNvCxnSpPr/>
          <p:nvPr/>
        </p:nvCxnSpPr>
        <p:spPr>
          <a:xfrm>
            <a:off x="1401761" y="5225236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63" name="Shape 463"/>
          <p:cNvSpPr txBox="1"/>
          <p:nvPr/>
        </p:nvSpPr>
        <p:spPr>
          <a:xfrm>
            <a:off x="846137" y="1638300"/>
            <a:ext cx="8810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7" name="Shape 457"/>
          <p:cNvSpPr txBox="1"/>
          <p:nvPr/>
        </p:nvSpPr>
        <p:spPr>
          <a:xfrm>
            <a:off x="5016500" y="33020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5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4" name="Shape 464"/>
          <p:cNvSpPr txBox="1"/>
          <p:nvPr/>
        </p:nvSpPr>
        <p:spPr>
          <a:xfrm>
            <a:off x="4056611" y="1397100"/>
            <a:ext cx="87343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5" name="Shape 455"/>
          <p:cNvSpPr txBox="1"/>
          <p:nvPr/>
        </p:nvSpPr>
        <p:spPr>
          <a:xfrm>
            <a:off x="5016500" y="1638300"/>
            <a:ext cx="2921099" cy="1130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rgbClr val="FF0000"/>
              </a:buClr>
              <a:buSzPct val="25000"/>
            </a:pPr>
            <a:r>
              <a:rPr lang="ru-RU" sz="32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Переход к следующему</a:t>
            </a:r>
            <a:r>
              <a:rPr lang="en-US" sz="32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endParaRPr lang="en-US" sz="32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5" name="Shape 465"/>
          <p:cNvSpPr txBox="1"/>
          <p:nvPr/>
        </p:nvSpPr>
        <p:spPr>
          <a:xfrm>
            <a:off x="8096597" y="1030778"/>
            <a:ext cx="7564582" cy="74482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58394"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 итерации / счетчик цикла </a:t>
            </a:r>
            <a:r>
              <a:rPr lang="ru-RU" sz="3600" dirty="0">
                <a:solidFill>
                  <a:schemeClr val="lt1"/>
                </a:solidFill>
                <a:ea typeface="Arial" charset="0"/>
              </a:rPr>
              <a:t>«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движется</a:t>
            </a:r>
            <a:r>
              <a:rPr lang="ru-RU" sz="3600" dirty="0">
                <a:solidFill>
                  <a:schemeClr val="lt1"/>
                </a:solidFill>
              </a:rPr>
              <a:t>»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через </a:t>
            </a:r>
            <a:r>
              <a:rPr lang="ru-RU" sz="36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последовательность</a:t>
            </a:r>
            <a:r>
              <a:rPr lang="en-US" sz="36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упорядоченный набор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749300" lvl="0" indent="-358394"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Блок</a:t>
            </a:r>
            <a:r>
              <a:rPr lang="en-US" sz="36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36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тело</a:t>
            </a:r>
            <a:r>
              <a:rPr lang="en-US" sz="36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кода выполняется однократно для каждого значения </a:t>
            </a:r>
            <a:r>
              <a:rPr lang="ru-RU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(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in)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последовательности</a:t>
            </a:r>
            <a:endParaRPr lang="en-US" sz="3600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358394"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 итерации  </a:t>
            </a:r>
            <a:r>
              <a:rPr lang="ru-RU" sz="3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«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движется»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 всем значениям </a:t>
            </a:r>
            <a:r>
              <a:rPr lang="ru-RU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последовательности</a:t>
            </a:r>
            <a:endParaRPr lang="en-US" sz="3600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1400175" y="6704000"/>
            <a:ext cx="65373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cxnSp>
        <p:nvCxnSpPr>
          <p:cNvPr id="467" name="Shape 467"/>
          <p:cNvCxnSpPr/>
          <p:nvPr/>
        </p:nvCxnSpPr>
        <p:spPr>
          <a:xfrm>
            <a:off x="4635525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1703050" y="814388"/>
            <a:ext cx="2984500" cy="7472362"/>
            <a:chOff x="11703050" y="381000"/>
            <a:chExt cx="2984500" cy="8278812"/>
          </a:xfrm>
        </p:grpSpPr>
        <p:cxnSp>
          <p:nvCxnSpPr>
            <p:cNvPr id="486" name="Shape 486"/>
            <p:cNvCxnSpPr/>
            <p:nvPr/>
          </p:nvCxnSpPr>
          <p:spPr>
            <a:xfrm rot="10800000" flipH="1">
              <a:off x="13185775" y="915987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87" name="Shape 487"/>
            <p:cNvSpPr txBox="1"/>
            <p:nvPr/>
          </p:nvSpPr>
          <p:spPr>
            <a:xfrm>
              <a:off x="11703050" y="1231900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 smtClean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 smtClean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 smtClean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  <a:endParaRPr lang="en-US" sz="32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sp>
          <p:nvSpPr>
            <p:cNvPr id="488" name="Shape 488"/>
            <p:cNvSpPr txBox="1"/>
            <p:nvPr/>
          </p:nvSpPr>
          <p:spPr>
            <a:xfrm>
              <a:off x="11703050" y="381000"/>
              <a:ext cx="2984500" cy="523874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5</a:t>
              </a:r>
            </a:p>
          </p:txBody>
        </p:sp>
        <p:cxnSp>
          <p:nvCxnSpPr>
            <p:cNvPr id="489" name="Shape 489"/>
            <p:cNvCxnSpPr/>
            <p:nvPr/>
          </p:nvCxnSpPr>
          <p:spPr>
            <a:xfrm rot="10800000" flipH="1">
              <a:off x="13181012" y="1825625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0" name="Shape 490"/>
            <p:cNvCxnSpPr/>
            <p:nvPr/>
          </p:nvCxnSpPr>
          <p:spPr>
            <a:xfrm rot="10800000" flipH="1">
              <a:off x="13181012" y="2630486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1" name="Shape 491"/>
            <p:cNvSpPr txBox="1"/>
            <p:nvPr/>
          </p:nvSpPr>
          <p:spPr>
            <a:xfrm>
              <a:off x="11703050" y="2946400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 smtClean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 smtClean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 smtClean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  <a:endPara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sp>
          <p:nvSpPr>
            <p:cNvPr id="492" name="Shape 492"/>
            <p:cNvSpPr txBox="1"/>
            <p:nvPr/>
          </p:nvSpPr>
          <p:spPr>
            <a:xfrm>
              <a:off x="11703050" y="2093911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 = 4</a:t>
              </a:r>
            </a:p>
          </p:txBody>
        </p:sp>
        <p:cxnSp>
          <p:nvCxnSpPr>
            <p:cNvPr id="493" name="Shape 493"/>
            <p:cNvCxnSpPr/>
            <p:nvPr/>
          </p:nvCxnSpPr>
          <p:spPr>
            <a:xfrm rot="10800000" flipH="1">
              <a:off x="13181012" y="3459162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4" name="Shape 494"/>
            <p:cNvCxnSpPr/>
            <p:nvPr/>
          </p:nvCxnSpPr>
          <p:spPr>
            <a:xfrm rot="10800000" flipH="1">
              <a:off x="13181012" y="4310062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5" name="Shape 495"/>
            <p:cNvSpPr txBox="1"/>
            <p:nvPr/>
          </p:nvSpPr>
          <p:spPr>
            <a:xfrm>
              <a:off x="11703050" y="4625975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 smtClean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 smtClean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 smtClean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  <a:endParaRPr lang="en-US" sz="32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sp>
          <p:nvSpPr>
            <p:cNvPr id="496" name="Shape 496"/>
            <p:cNvSpPr txBox="1"/>
            <p:nvPr/>
          </p:nvSpPr>
          <p:spPr>
            <a:xfrm>
              <a:off x="11703050" y="3773487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3</a:t>
              </a:r>
            </a:p>
          </p:txBody>
        </p:sp>
        <p:cxnSp>
          <p:nvCxnSpPr>
            <p:cNvPr id="497" name="Shape 497"/>
            <p:cNvCxnSpPr/>
            <p:nvPr/>
          </p:nvCxnSpPr>
          <p:spPr>
            <a:xfrm rot="10800000" flipH="1">
              <a:off x="13181012" y="5208587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8" name="Shape 498"/>
            <p:cNvCxnSpPr/>
            <p:nvPr/>
          </p:nvCxnSpPr>
          <p:spPr>
            <a:xfrm rot="10800000" flipH="1">
              <a:off x="13181012" y="6107111"/>
              <a:ext cx="12699" cy="306386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9" name="Shape 499"/>
            <p:cNvSpPr txBox="1"/>
            <p:nvPr/>
          </p:nvSpPr>
          <p:spPr>
            <a:xfrm>
              <a:off x="11703050" y="6421437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 smtClean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</a:t>
              </a:r>
              <a:r>
                <a:rPr lang="en-US" sz="3200" dirty="0" smtClean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(</a:t>
              </a:r>
              <a:r>
                <a:rPr lang="en-US" sz="3200" u="none" strike="noStrike" cap="none" dirty="0" err="1" smtClean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 smtClean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  <a:endParaRPr lang="en-US" sz="32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sp>
          <p:nvSpPr>
            <p:cNvPr id="500" name="Shape 500"/>
            <p:cNvSpPr txBox="1"/>
            <p:nvPr/>
          </p:nvSpPr>
          <p:spPr>
            <a:xfrm>
              <a:off x="11703050" y="5570537"/>
              <a:ext cx="2984500" cy="523874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2</a:t>
              </a:r>
            </a:p>
          </p:txBody>
        </p:sp>
        <p:cxnSp>
          <p:nvCxnSpPr>
            <p:cNvPr id="501" name="Shape 501"/>
            <p:cNvCxnSpPr/>
            <p:nvPr/>
          </p:nvCxnSpPr>
          <p:spPr>
            <a:xfrm rot="10800000" flipH="1">
              <a:off x="13181012" y="6934200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502" name="Shape 502"/>
            <p:cNvCxnSpPr/>
            <p:nvPr/>
          </p:nvCxnSpPr>
          <p:spPr>
            <a:xfrm rot="10800000" flipH="1">
              <a:off x="13181012" y="7808911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503" name="Shape 503"/>
            <p:cNvSpPr txBox="1"/>
            <p:nvPr/>
          </p:nvSpPr>
          <p:spPr>
            <a:xfrm>
              <a:off x="11703050" y="8124825"/>
              <a:ext cx="2984500" cy="534987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 smtClean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 smtClean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 smtClean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  <a:endPara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sp>
          <p:nvSpPr>
            <p:cNvPr id="504" name="Shape 504"/>
            <p:cNvSpPr txBox="1"/>
            <p:nvPr/>
          </p:nvSpPr>
          <p:spPr>
            <a:xfrm>
              <a:off x="11703050" y="7272336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 = 1</a:t>
              </a:r>
            </a:p>
          </p:txBody>
        </p:sp>
      </p:grpSp>
      <p:sp>
        <p:nvSpPr>
          <p:cNvPr id="505" name="Shape 505"/>
          <p:cNvSpPr txBox="1"/>
          <p:nvPr/>
        </p:nvSpPr>
        <p:spPr>
          <a:xfrm>
            <a:off x="4481375" y="6254750"/>
            <a:ext cx="62682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cxnSp>
        <p:nvCxnSpPr>
          <p:cNvPr id="53" name="Shape 451"/>
          <p:cNvCxnSpPr/>
          <p:nvPr/>
        </p:nvCxnSpPr>
        <p:spPr>
          <a:xfrm rot="10800000">
            <a:off x="3143137" y="1192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4" name="Shape 452"/>
          <p:cNvSpPr/>
          <p:nvPr/>
        </p:nvSpPr>
        <p:spPr>
          <a:xfrm>
            <a:off x="1727200" y="1752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0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30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5" name="Shape 453"/>
          <p:cNvCxnSpPr/>
          <p:nvPr/>
        </p:nvCxnSpPr>
        <p:spPr>
          <a:xfrm rot="10800000">
            <a:off x="3162312" y="30226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56" name="Shape 454"/>
          <p:cNvCxnSpPr/>
          <p:nvPr/>
        </p:nvCxnSpPr>
        <p:spPr>
          <a:xfrm flipH="1" flipV="1">
            <a:off x="6468949" y="2768699"/>
            <a:ext cx="3301" cy="587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" name="Shape 456"/>
          <p:cNvCxnSpPr>
            <a:stCxn id="64" idx="2"/>
          </p:cNvCxnSpPr>
          <p:nvPr/>
        </p:nvCxnSpPr>
        <p:spPr>
          <a:xfrm flipH="1">
            <a:off x="6468949" y="4051399"/>
            <a:ext cx="8100" cy="472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" name="Shape 458"/>
          <p:cNvCxnSpPr/>
          <p:nvPr/>
        </p:nvCxnSpPr>
        <p:spPr>
          <a:xfrm rot="10800000" flipH="1">
            <a:off x="3170237" y="4502112"/>
            <a:ext cx="3328200" cy="4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9" name="Shape 459"/>
          <p:cNvCxnSpPr/>
          <p:nvPr/>
        </p:nvCxnSpPr>
        <p:spPr>
          <a:xfrm flipH="1">
            <a:off x="1371574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60" name="Shape 460"/>
          <p:cNvCxnSpPr/>
          <p:nvPr/>
        </p:nvCxnSpPr>
        <p:spPr>
          <a:xfrm rot="10800000" flipH="1">
            <a:off x="3157537" y="5238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1" name="Shape 461"/>
          <p:cNvCxnSpPr/>
          <p:nvPr/>
        </p:nvCxnSpPr>
        <p:spPr>
          <a:xfrm rot="10800000">
            <a:off x="1401636" y="24510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" name="Shape 462"/>
          <p:cNvCxnSpPr/>
          <p:nvPr/>
        </p:nvCxnSpPr>
        <p:spPr>
          <a:xfrm>
            <a:off x="1401761" y="5225236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3" name="Shape 463"/>
          <p:cNvSpPr txBox="1"/>
          <p:nvPr/>
        </p:nvSpPr>
        <p:spPr>
          <a:xfrm>
            <a:off x="846137" y="1638300"/>
            <a:ext cx="8810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4" name="Shape 457"/>
          <p:cNvSpPr txBox="1"/>
          <p:nvPr/>
        </p:nvSpPr>
        <p:spPr>
          <a:xfrm>
            <a:off x="5016500" y="33020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5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5" name="Shape 464"/>
          <p:cNvSpPr txBox="1"/>
          <p:nvPr/>
        </p:nvSpPr>
        <p:spPr>
          <a:xfrm>
            <a:off x="4056611" y="1397100"/>
            <a:ext cx="87343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6" name="Shape 455"/>
          <p:cNvSpPr txBox="1"/>
          <p:nvPr/>
        </p:nvSpPr>
        <p:spPr>
          <a:xfrm>
            <a:off x="5016500" y="1638300"/>
            <a:ext cx="2921099" cy="1130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rgbClr val="FF0000"/>
              </a:buClr>
              <a:buSzPct val="25000"/>
            </a:pPr>
            <a:r>
              <a:rPr lang="ru-RU" sz="32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Переход к следующему</a:t>
            </a:r>
            <a:r>
              <a:rPr lang="en-US" sz="32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endParaRPr lang="en-US" sz="32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67" name="Shape 467"/>
          <p:cNvCxnSpPr/>
          <p:nvPr/>
        </p:nvCxnSpPr>
        <p:spPr>
          <a:xfrm>
            <a:off x="4635525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4733894" y="817418"/>
            <a:ext cx="10353806" cy="119881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Повторяющиеся шаги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3" name="Shape 213"/>
          <p:cNvSpPr txBox="1"/>
          <p:nvPr/>
        </p:nvSpPr>
        <p:spPr>
          <a:xfrm>
            <a:off x="7686665" y="2170112"/>
            <a:ext cx="4230904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Программа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1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Старт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!'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cxnSp>
        <p:nvCxnSpPr>
          <p:cNvPr id="214" name="Shape 214"/>
          <p:cNvCxnSpPr/>
          <p:nvPr/>
        </p:nvCxnSpPr>
        <p:spPr>
          <a:xfrm rot="10800000">
            <a:off x="2552692" y="200184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5" name="Shape 215"/>
          <p:cNvCxnSpPr/>
          <p:nvPr/>
        </p:nvCxnSpPr>
        <p:spPr>
          <a:xfrm flipH="1">
            <a:off x="11020426" y="3540124"/>
            <a:ext cx="1958974" cy="512762"/>
          </a:xfrm>
          <a:prstGeom prst="straightConnector1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16" name="Shape 216"/>
          <p:cNvSpPr/>
          <p:nvPr/>
        </p:nvSpPr>
        <p:spPr>
          <a:xfrm>
            <a:off x="1136643" y="256223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&gt; 0 ?</a:t>
            </a:r>
          </a:p>
        </p:txBody>
      </p:sp>
      <p:cxnSp>
        <p:nvCxnSpPr>
          <p:cNvPr id="217" name="Shape 217"/>
          <p:cNvCxnSpPr/>
          <p:nvPr/>
        </p:nvCxnSpPr>
        <p:spPr>
          <a:xfrm rot="10800000" flipH="1">
            <a:off x="2551104" y="3832230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18" name="Shape 218"/>
          <p:cNvCxnSpPr/>
          <p:nvPr/>
        </p:nvCxnSpPr>
        <p:spPr>
          <a:xfrm rot="10800000">
            <a:off x="3994142" y="319087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 rot="10800000" flipH="1">
            <a:off x="4738680" y="319088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0" name="Shape 220"/>
          <p:cNvCxnSpPr/>
          <p:nvPr/>
        </p:nvCxnSpPr>
        <p:spPr>
          <a:xfrm flipH="1">
            <a:off x="4738693" y="5889730"/>
            <a:ext cx="4799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1" name="Shape 221"/>
          <p:cNvCxnSpPr/>
          <p:nvPr/>
        </p:nvCxnSpPr>
        <p:spPr>
          <a:xfrm>
            <a:off x="2566979" y="6192842"/>
            <a:ext cx="2187600" cy="1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2" name="Shape 222"/>
          <p:cNvCxnSpPr/>
          <p:nvPr/>
        </p:nvCxnSpPr>
        <p:spPr>
          <a:xfrm flipH="1">
            <a:off x="781043" y="3206755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23" name="Shape 223"/>
          <p:cNvCxnSpPr/>
          <p:nvPr/>
        </p:nvCxnSpPr>
        <p:spPr>
          <a:xfrm rot="10800000" flipH="1">
            <a:off x="2554279" y="659448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4" name="Shape 224"/>
          <p:cNvCxnSpPr/>
          <p:nvPr/>
        </p:nvCxnSpPr>
        <p:spPr>
          <a:xfrm rot="10800000">
            <a:off x="777780" y="3254342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5" name="Shape 225"/>
          <p:cNvCxnSpPr/>
          <p:nvPr/>
        </p:nvCxnSpPr>
        <p:spPr>
          <a:xfrm>
            <a:off x="798505" y="6611942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6" name="Shape 226"/>
          <p:cNvCxnSpPr/>
          <p:nvPr/>
        </p:nvCxnSpPr>
        <p:spPr>
          <a:xfrm rot="10800000">
            <a:off x="11001376" y="4433886"/>
            <a:ext cx="2035175" cy="1101725"/>
          </a:xfrm>
          <a:prstGeom prst="straightConnector1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7" name="Shape 227"/>
          <p:cNvSpPr txBox="1"/>
          <p:nvPr/>
        </p:nvSpPr>
        <p:spPr>
          <a:xfrm>
            <a:off x="5110150" y="7210430"/>
            <a:ext cx="10618799" cy="16841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chemeClr val="lt1"/>
              </a:buClr>
              <a:buSzPct val="25000"/>
            </a:pPr>
            <a:r>
              <a:rPr lang="ru-RU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</a:t>
            </a:r>
            <a:r>
              <a:rPr lang="en-US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набор повторяющихся шагов</a:t>
            </a:r>
            <a:r>
              <a:rPr lang="en-US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</a:t>
            </a:r>
            <a:r>
              <a:rPr lang="ru-RU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имеет</a:t>
            </a:r>
            <a:r>
              <a:rPr lang="en-US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переменную </a:t>
            </a:r>
            <a:r>
              <a:rPr lang="ru-RU" sz="2800" dirty="0">
                <a:solidFill>
                  <a:schemeClr val="bg1"/>
                </a:solidFill>
              </a:rPr>
              <a:t>—</a:t>
            </a:r>
            <a:r>
              <a:rPr lang="ru-RU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ru-RU" sz="2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счетчик цикла</a:t>
            </a:r>
            <a:r>
              <a:rPr lang="ru-RU" sz="2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значение которой изменяется с каждым проходом цикла.</a:t>
            </a:r>
            <a:r>
              <a:rPr lang="en-US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Обычно </a:t>
            </a:r>
            <a:r>
              <a:rPr lang="ru-RU" sz="2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счетчик цикла / переменная цикла</a:t>
            </a:r>
            <a:r>
              <a:rPr lang="en-US" sz="2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проходит через последовательность чисел</a:t>
            </a:r>
            <a:r>
              <a:rPr lang="en-US" sz="2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endParaRPr lang="en-US" sz="2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8" name="Shape 228"/>
          <p:cNvSpPr txBox="1"/>
          <p:nvPr/>
        </p:nvSpPr>
        <p:spPr>
          <a:xfrm>
            <a:off x="257167" y="2447930"/>
            <a:ext cx="854075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9" name="Shape 229"/>
          <p:cNvSpPr txBox="1"/>
          <p:nvPr/>
        </p:nvSpPr>
        <p:spPr>
          <a:xfrm>
            <a:off x="1111243" y="721043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ru-RU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Старт!</a:t>
            </a: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0" name="Shape 230"/>
          <p:cNvSpPr txBox="1"/>
          <p:nvPr/>
        </p:nvSpPr>
        <p:spPr>
          <a:xfrm>
            <a:off x="4373554" y="2447930"/>
            <a:ext cx="917271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1" name="Shape 231"/>
          <p:cNvSpPr txBox="1"/>
          <p:nvPr/>
        </p:nvSpPr>
        <p:spPr>
          <a:xfrm>
            <a:off x="1111243" y="12668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3295643" y="38449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  <a:r>
              <a:rPr lang="en-US" sz="35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5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3" name="Shape 233"/>
          <p:cNvSpPr txBox="1"/>
          <p:nvPr/>
        </p:nvSpPr>
        <p:spPr>
          <a:xfrm>
            <a:off x="13201651" y="2005012"/>
            <a:ext cx="2326524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Старт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 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3282943" y="50641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n -1</a:t>
            </a:r>
          </a:p>
        </p:txBody>
      </p:sp>
      <p:cxnSp>
        <p:nvCxnSpPr>
          <p:cNvPr id="235" name="Shape 235"/>
          <p:cNvCxnSpPr/>
          <p:nvPr/>
        </p:nvCxnSpPr>
        <p:spPr>
          <a:xfrm flipH="1">
            <a:off x="4733893" y="4679130"/>
            <a:ext cx="4799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Shape 517"/>
          <p:cNvSpPr txBox="1">
            <a:spLocks noGrp="1"/>
          </p:cNvSpPr>
          <p:nvPr>
            <p:ph type="title"/>
          </p:nvPr>
        </p:nvSpPr>
        <p:spPr>
          <a:xfrm>
            <a:off x="1155700" y="1536699"/>
            <a:ext cx="13931900" cy="55956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Язык циклов</a:t>
            </a:r>
            <a:r>
              <a:rPr lang="en-US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r>
              <a:rPr lang="en-US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/>
            </a:r>
            <a:br>
              <a:rPr lang="en-US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мы делаем в циклах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/>
            </a:r>
            <a:br>
              <a:rPr lang="en-US" sz="7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4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Примечание</a:t>
            </a:r>
            <a:r>
              <a:rPr lang="en-US" sz="4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ru-RU" sz="4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несмотря на то, что эти примеры просты, данные шаблоны применимы ко всем видам циклов</a:t>
            </a:r>
            <a:endParaRPr lang="en-US" sz="4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Пишем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7600" b="0" i="0" u="none" strike="noStrike" cap="none" dirty="0" smtClean="0">
                <a:solidFill>
                  <a:srgbClr val="FFD966"/>
                </a:solidFill>
                <a:sym typeface="Arial"/>
              </a:rPr>
              <a:t>«</a:t>
            </a: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умные»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23" name="Shape 523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8453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Трюк в том, чтобы заранее «знать» нечто обо всем цикле, когда вы застряли при написании кода, который видит только одну запись за раз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24" name="Shape 524"/>
          <p:cNvSpPr txBox="1"/>
          <p:nvPr/>
        </p:nvSpPr>
        <p:spPr>
          <a:xfrm>
            <a:off x="9245599" y="2377440"/>
            <a:ext cx="5401425" cy="143256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Установите для некоторых переменных начальные значения</a:t>
            </a:r>
            <a:endParaRPr lang="en-US" sz="2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25" name="Shape 525"/>
          <p:cNvSpPr txBox="1"/>
          <p:nvPr/>
        </p:nvSpPr>
        <p:spPr>
          <a:xfrm>
            <a:off x="9867899" y="4584700"/>
            <a:ext cx="4779125" cy="22860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28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Ищите како</a:t>
            </a:r>
            <a:r>
              <a:rPr lang="ru-RU" sz="28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е-либо значение</a:t>
            </a:r>
            <a:r>
              <a:rPr lang="en-US" sz="2800" u="none" strike="noStrike" cap="none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или делайте что-нибудь с каждым элементом по-отдельности</a:t>
            </a:r>
            <a:r>
              <a:rPr lang="en-U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обновляя переменную</a:t>
            </a:r>
            <a:endParaRPr lang="en-US" sz="2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26" name="Shape 526"/>
          <p:cNvSpPr txBox="1"/>
          <p:nvPr/>
        </p:nvSpPr>
        <p:spPr>
          <a:xfrm>
            <a:off x="9159874" y="3911600"/>
            <a:ext cx="5487151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2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для (</a:t>
            </a:r>
            <a:r>
              <a:rPr lang="en-US" sz="2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ru-RU" sz="2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2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элемента</a:t>
            </a:r>
            <a:r>
              <a:rPr lang="en-US" sz="2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(</a:t>
            </a:r>
            <a:r>
              <a:rPr lang="en-US" sz="2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ru-RU" sz="2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2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данных</a:t>
            </a:r>
            <a:r>
              <a:rPr lang="en-US" sz="2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endParaRPr lang="en-US" sz="2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27" name="Shape 527"/>
          <p:cNvSpPr txBox="1"/>
          <p:nvPr/>
        </p:nvSpPr>
        <p:spPr>
          <a:xfrm>
            <a:off x="9245599" y="7213600"/>
            <a:ext cx="5401425" cy="10160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Смотрите на переменные</a:t>
            </a:r>
            <a:endParaRPr lang="en-US" sz="2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hape 5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Итерация по набору элементов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33" name="Shape 533"/>
          <p:cNvSpPr txBox="1"/>
          <p:nvPr/>
        </p:nvSpPr>
        <p:spPr>
          <a:xfrm>
            <a:off x="1420525" y="3244325"/>
            <a:ext cx="77745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Начало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[9, 41, 12, 3, 74, 15]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Конец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34" name="Shape 534"/>
          <p:cNvSpPr txBox="1"/>
          <p:nvPr/>
        </p:nvSpPr>
        <p:spPr>
          <a:xfrm>
            <a:off x="10034586" y="2657475"/>
            <a:ext cx="4767264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 </a:t>
            </a: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basicloop.py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Начало</a:t>
            </a: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Конец</a:t>
            </a: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из чисел больше</a:t>
            </a:r>
            <a:r>
              <a:rPr lang="en-US" sz="7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45" name="Shape 5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из чисел больше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из чисел больше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1" name="Shape 551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из чисел больше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7" name="Shape 557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Shape 5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из чисел больше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3" name="Shape 563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из чисел больше</a:t>
            </a:r>
            <a:r>
              <a:rPr lang="en-US" sz="76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9" name="Shape 569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из чисел больше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75" name="Shape 575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6829549" y="817418"/>
            <a:ext cx="8981257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Бесконечный цикл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1" name="Shape 241"/>
          <p:cNvSpPr txBox="1"/>
          <p:nvPr/>
        </p:nvSpPr>
        <p:spPr>
          <a:xfrm>
            <a:off x="8853467" y="3181350"/>
            <a:ext cx="5019696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2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200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Намылить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Смыть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2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Высушить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cxnSp>
        <p:nvCxnSpPr>
          <p:cNvPr id="242" name="Shape 242"/>
          <p:cNvCxnSpPr/>
          <p:nvPr/>
        </p:nvCxnSpPr>
        <p:spPr>
          <a:xfrm rot="10800000">
            <a:off x="2838449" y="208756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43" name="Shape 243"/>
          <p:cNvSpPr/>
          <p:nvPr/>
        </p:nvSpPr>
        <p:spPr>
          <a:xfrm>
            <a:off x="1422400" y="2647955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b="0" i="0" u="none" strike="noStrike" cap="none">
                <a:solidFill>
                  <a:srgbClr val="00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 &gt; 0 ?</a:t>
            </a:r>
          </a:p>
        </p:txBody>
      </p:sp>
      <p:cxnSp>
        <p:nvCxnSpPr>
          <p:cNvPr id="244" name="Shape 244"/>
          <p:cNvCxnSpPr/>
          <p:nvPr/>
        </p:nvCxnSpPr>
        <p:spPr>
          <a:xfrm rot="10800000" flipH="1">
            <a:off x="2836861" y="3917955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45" name="Shape 245"/>
          <p:cNvCxnSpPr/>
          <p:nvPr/>
        </p:nvCxnSpPr>
        <p:spPr>
          <a:xfrm rot="10800000">
            <a:off x="4203675" y="3276479"/>
            <a:ext cx="819299" cy="7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6" name="Shape 246"/>
          <p:cNvCxnSpPr/>
          <p:nvPr/>
        </p:nvCxnSpPr>
        <p:spPr>
          <a:xfrm rot="10800000" flipH="1">
            <a:off x="5024437" y="32766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47" name="Shape 247"/>
          <p:cNvCxnSpPr>
            <a:stCxn id="248" idx="2"/>
          </p:cNvCxnSpPr>
          <p:nvPr/>
        </p:nvCxnSpPr>
        <p:spPr>
          <a:xfrm flipH="1">
            <a:off x="5078405" y="5899154"/>
            <a:ext cx="155888" cy="33655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9" name="Shape 249"/>
          <p:cNvCxnSpPr/>
          <p:nvPr/>
        </p:nvCxnSpPr>
        <p:spPr>
          <a:xfrm>
            <a:off x="2852736" y="6202367"/>
            <a:ext cx="2187574" cy="14287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0" name="Shape 250"/>
          <p:cNvCxnSpPr/>
          <p:nvPr/>
        </p:nvCxnSpPr>
        <p:spPr>
          <a:xfrm flipH="1">
            <a:off x="1066800" y="3292480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51" name="Shape 251"/>
          <p:cNvCxnSpPr/>
          <p:nvPr/>
        </p:nvCxnSpPr>
        <p:spPr>
          <a:xfrm rot="10800000" flipH="1">
            <a:off x="2840036" y="66802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2" name="Shape 252"/>
          <p:cNvCxnSpPr/>
          <p:nvPr/>
        </p:nvCxnSpPr>
        <p:spPr>
          <a:xfrm rot="10800000">
            <a:off x="1063537" y="3340067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3" name="Shape 253"/>
          <p:cNvCxnSpPr/>
          <p:nvPr/>
        </p:nvCxnSpPr>
        <p:spPr>
          <a:xfrm>
            <a:off x="1084262" y="6697667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4" name="Shape 254"/>
          <p:cNvSpPr txBox="1"/>
          <p:nvPr/>
        </p:nvSpPr>
        <p:spPr>
          <a:xfrm>
            <a:off x="542924" y="2533655"/>
            <a:ext cx="879475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5" name="Shape 255"/>
          <p:cNvSpPr txBox="1"/>
          <p:nvPr/>
        </p:nvSpPr>
        <p:spPr>
          <a:xfrm>
            <a:off x="1397000" y="7296155"/>
            <a:ext cx="3643312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ru-RU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Высушить</a:t>
            </a: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6" name="Shape 256"/>
          <p:cNvSpPr txBox="1"/>
          <p:nvPr/>
        </p:nvSpPr>
        <p:spPr>
          <a:xfrm>
            <a:off x="4659312" y="2533655"/>
            <a:ext cx="107473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7" name="Shape 257"/>
          <p:cNvSpPr txBox="1"/>
          <p:nvPr/>
        </p:nvSpPr>
        <p:spPr>
          <a:xfrm>
            <a:off x="1397000" y="1352555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3405194" y="3930655"/>
            <a:ext cx="3677250" cy="747711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5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Намылить</a:t>
            </a:r>
            <a:r>
              <a:rPr lang="en-US" sz="35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5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8" name="Shape 248"/>
          <p:cNvSpPr txBox="1"/>
          <p:nvPr/>
        </p:nvSpPr>
        <p:spPr>
          <a:xfrm>
            <a:off x="3386141" y="5149855"/>
            <a:ext cx="3696303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chemeClr val="lt1"/>
              </a:buClr>
              <a:buSzPct val="25000"/>
            </a:pP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5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Смыть</a:t>
            </a:r>
            <a:r>
              <a:rPr lang="en-US" sz="35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5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9" name="Shape 259"/>
          <p:cNvSpPr txBox="1"/>
          <p:nvPr/>
        </p:nvSpPr>
        <p:spPr>
          <a:xfrm>
            <a:off x="8295898" y="7412450"/>
            <a:ext cx="6791801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не так с этим циклом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60" name="Shape 260"/>
          <p:cNvCxnSpPr>
            <a:stCxn id="258" idx="2"/>
            <a:endCxn id="248" idx="0"/>
          </p:cNvCxnSpPr>
          <p:nvPr/>
        </p:nvCxnSpPr>
        <p:spPr>
          <a:xfrm flipH="1">
            <a:off x="5234293" y="4678366"/>
            <a:ext cx="9526" cy="47148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Shape 5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из чисел больше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Shape 585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86" name="Shape 5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из чисел больше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7" name="Shape 587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из чисел больше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" name="Shape 599"/>
          <p:cNvSpPr txBox="1"/>
          <p:nvPr/>
        </p:nvSpPr>
        <p:spPr>
          <a:xfrm>
            <a:off x="6642100" y="6259512"/>
            <a:ext cx="7605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7662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45" name="Shape 5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из чисел больше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7605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55295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из чисел больше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1" name="Shape 551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73502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из чисел больше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7" name="Shape 557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94470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Shape 5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из чисел больше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3" name="Shape 563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77973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из чисел больше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9" name="Shape 569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72454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из чисел больше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75" name="Shape 575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81942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Shape 585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86" name="Shape 5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из чисел больше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7" name="Shape 587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  <p:sp>
        <p:nvSpPr>
          <p:cNvPr id="9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36771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6829550" y="817418"/>
            <a:ext cx="8258150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Другой цикл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1" name="Shape 241"/>
          <p:cNvSpPr txBox="1"/>
          <p:nvPr/>
        </p:nvSpPr>
        <p:spPr>
          <a:xfrm>
            <a:off x="8853467" y="3181350"/>
            <a:ext cx="5019696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Намылить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Смыть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Высушить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cxnSp>
        <p:nvCxnSpPr>
          <p:cNvPr id="242" name="Shape 242"/>
          <p:cNvCxnSpPr/>
          <p:nvPr/>
        </p:nvCxnSpPr>
        <p:spPr>
          <a:xfrm rot="10800000">
            <a:off x="2838449" y="208756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43" name="Shape 243"/>
          <p:cNvSpPr/>
          <p:nvPr/>
        </p:nvSpPr>
        <p:spPr>
          <a:xfrm>
            <a:off x="1422400" y="2647955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b="0" i="0" u="none" strike="noStrike" cap="none">
                <a:solidFill>
                  <a:srgbClr val="00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 &gt; 0 ?</a:t>
            </a:r>
          </a:p>
        </p:txBody>
      </p:sp>
      <p:cxnSp>
        <p:nvCxnSpPr>
          <p:cNvPr id="244" name="Shape 244"/>
          <p:cNvCxnSpPr/>
          <p:nvPr/>
        </p:nvCxnSpPr>
        <p:spPr>
          <a:xfrm rot="10800000" flipH="1">
            <a:off x="2836861" y="3917955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45" name="Shape 245"/>
          <p:cNvCxnSpPr/>
          <p:nvPr/>
        </p:nvCxnSpPr>
        <p:spPr>
          <a:xfrm rot="10800000">
            <a:off x="4203675" y="3276479"/>
            <a:ext cx="819299" cy="7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6" name="Shape 246"/>
          <p:cNvCxnSpPr/>
          <p:nvPr/>
        </p:nvCxnSpPr>
        <p:spPr>
          <a:xfrm rot="10800000" flipH="1">
            <a:off x="5024437" y="32766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47" name="Shape 247"/>
          <p:cNvCxnSpPr>
            <a:stCxn id="248" idx="2"/>
          </p:cNvCxnSpPr>
          <p:nvPr/>
        </p:nvCxnSpPr>
        <p:spPr>
          <a:xfrm flipH="1">
            <a:off x="5078405" y="5899154"/>
            <a:ext cx="189138" cy="33655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9" name="Shape 249"/>
          <p:cNvCxnSpPr/>
          <p:nvPr/>
        </p:nvCxnSpPr>
        <p:spPr>
          <a:xfrm>
            <a:off x="2852736" y="6202367"/>
            <a:ext cx="2187574" cy="14287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0" name="Shape 250"/>
          <p:cNvCxnSpPr/>
          <p:nvPr/>
        </p:nvCxnSpPr>
        <p:spPr>
          <a:xfrm flipH="1">
            <a:off x="1066800" y="3292480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51" name="Shape 251"/>
          <p:cNvCxnSpPr/>
          <p:nvPr/>
        </p:nvCxnSpPr>
        <p:spPr>
          <a:xfrm rot="10800000" flipH="1">
            <a:off x="2840036" y="66802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2" name="Shape 252"/>
          <p:cNvCxnSpPr/>
          <p:nvPr/>
        </p:nvCxnSpPr>
        <p:spPr>
          <a:xfrm rot="10800000">
            <a:off x="1063537" y="3340067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3" name="Shape 253"/>
          <p:cNvCxnSpPr/>
          <p:nvPr/>
        </p:nvCxnSpPr>
        <p:spPr>
          <a:xfrm>
            <a:off x="1084262" y="6697667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4" name="Shape 254"/>
          <p:cNvSpPr txBox="1"/>
          <p:nvPr/>
        </p:nvSpPr>
        <p:spPr>
          <a:xfrm>
            <a:off x="542924" y="2533655"/>
            <a:ext cx="854075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5" name="Shape 255"/>
          <p:cNvSpPr txBox="1"/>
          <p:nvPr/>
        </p:nvSpPr>
        <p:spPr>
          <a:xfrm>
            <a:off x="1396999" y="7296155"/>
            <a:ext cx="3681405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ru-RU" sz="35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Высушить</a:t>
            </a: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6" name="Shape 256"/>
          <p:cNvSpPr txBox="1"/>
          <p:nvPr/>
        </p:nvSpPr>
        <p:spPr>
          <a:xfrm>
            <a:off x="4659312" y="2533655"/>
            <a:ext cx="107473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7" name="Shape 257"/>
          <p:cNvSpPr txBox="1"/>
          <p:nvPr/>
        </p:nvSpPr>
        <p:spPr>
          <a:xfrm>
            <a:off x="1397000" y="1352555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/>
          <p:nvPr/>
        </p:nvSpPr>
        <p:spPr>
          <a:xfrm>
            <a:off x="3405193" y="3930655"/>
            <a:ext cx="3743751" cy="747711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5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Намылить</a:t>
            </a:r>
            <a:r>
              <a:rPr lang="en-US" sz="35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5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8" name="Shape 248"/>
          <p:cNvSpPr txBox="1"/>
          <p:nvPr/>
        </p:nvSpPr>
        <p:spPr>
          <a:xfrm>
            <a:off x="3386141" y="5149855"/>
            <a:ext cx="3762803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chemeClr val="lt1"/>
              </a:buClr>
              <a:buSzPct val="25000"/>
            </a:pP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500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Смыть</a:t>
            </a:r>
            <a:r>
              <a:rPr lang="en-US" sz="35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5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9" name="Shape 259"/>
          <p:cNvSpPr txBox="1"/>
          <p:nvPr/>
        </p:nvSpPr>
        <p:spPr>
          <a:xfrm>
            <a:off x="8295898" y="7412450"/>
            <a:ext cx="6303287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делает этот цикл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60" name="Shape 260"/>
          <p:cNvCxnSpPr>
            <a:stCxn id="258" idx="2"/>
            <a:endCxn id="248" idx="0"/>
          </p:cNvCxnSpPr>
          <p:nvPr/>
        </p:nvCxnSpPr>
        <p:spPr>
          <a:xfrm flipH="1">
            <a:off x="5267543" y="4678366"/>
            <a:ext cx="9526" cy="47148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06997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4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Нахождение наибольшего значения</a:t>
            </a:r>
            <a:endParaRPr lang="en-US" sz="64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73" name="Shape 673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 начале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&gt;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 конце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74" name="Shape 674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начале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конце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675" name="Shape 675"/>
          <p:cNvSpPr txBox="1"/>
          <p:nvPr/>
        </p:nvSpPr>
        <p:spPr>
          <a:xfrm>
            <a:off x="906525" y="6932816"/>
            <a:ext cx="14757599" cy="156824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создаем</a:t>
            </a:r>
            <a:r>
              <a:rPr lang="en-US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переменную</a:t>
            </a:r>
            <a:r>
              <a:rPr lang="ru-RU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которая хранит</a:t>
            </a:r>
            <a:r>
              <a:rPr lang="en-US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наибольшее значение, которое мы видели к этому моменту</a:t>
            </a:r>
            <a:r>
              <a:rPr lang="en-US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</a:t>
            </a:r>
            <a:r>
              <a:rPr lang="ru-RU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Если текущее</a:t>
            </a:r>
            <a:r>
              <a:rPr lang="en-US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число, на которое мы смотрим,</a:t>
            </a:r>
            <a:r>
              <a:rPr lang="en-US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больше</a:t>
            </a:r>
            <a:r>
              <a:rPr lang="en-US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то оно становится</a:t>
            </a:r>
            <a:r>
              <a:rPr lang="en-US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новым</a:t>
            </a:r>
            <a:r>
              <a:rPr lang="en-US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наибольшим значением, которое мы видели к этому моменту</a:t>
            </a:r>
            <a:endParaRPr lang="en-US" sz="2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800" dirty="0" smtClean="0">
                <a:solidFill>
                  <a:srgbClr val="FFD966"/>
                </a:solidFill>
              </a:rPr>
              <a:t>Больше паттернов циклов</a:t>
            </a:r>
            <a:r>
              <a:rPr lang="is-IS" sz="7800" dirty="0" smtClean="0">
                <a:solidFill>
                  <a:srgbClr val="FFD966"/>
                </a:solidFill>
              </a:rPr>
              <a:t>…</a:t>
            </a:r>
            <a:endParaRPr lang="en-US" sz="78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93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Shape 6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</a:t>
            </a: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чет внутри цикла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1" name="Shape 681"/>
          <p:cNvSpPr txBox="1"/>
          <p:nvPr/>
        </p:nvSpPr>
        <p:spPr>
          <a:xfrm>
            <a:off x="1741475" y="26495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 начале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i="0" u="none" strike="noStrike" cap="none" dirty="0" err="1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thing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6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 конце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i="0" u="none" strike="noStrike" cap="none" dirty="0" err="1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82" name="Shape 682"/>
          <p:cNvSpPr txBox="1"/>
          <p:nvPr/>
        </p:nvSpPr>
        <p:spPr>
          <a:xfrm>
            <a:off x="10261600" y="2362200"/>
            <a:ext cx="4219499" cy="4674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countloop.py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начале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конце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sp>
        <p:nvSpPr>
          <p:cNvPr id="683" name="Shape 683"/>
          <p:cNvSpPr txBox="1"/>
          <p:nvPr/>
        </p:nvSpPr>
        <p:spPr>
          <a:xfrm>
            <a:off x="1155700" y="6949437"/>
            <a:ext cx="14071499" cy="14097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Чтобы</a:t>
            </a:r>
            <a:r>
              <a:rPr lang="en-U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подсчитать</a:t>
            </a:r>
            <a:r>
              <a:rPr lang="en-U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сколько раз выполняется цикл</a:t>
            </a:r>
            <a:r>
              <a:rPr lang="en-U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вводим </a:t>
            </a:r>
            <a:r>
              <a:rPr lang="ru-RU" sz="28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переменную-счетчик, значение которой стартует с </a:t>
            </a:r>
            <a:r>
              <a:rPr lang="en-US" sz="28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  <a:r>
              <a:rPr lang="ru-RU" sz="28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r>
              <a:rPr lang="ru-RU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начение </a:t>
            </a:r>
            <a:r>
              <a:rPr lang="ru-RU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этой 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переменной </a:t>
            </a:r>
            <a:r>
              <a:rPr lang="ru-RU" sz="28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 каждым проходом цикла </a:t>
            </a:r>
            <a:r>
              <a:rPr lang="ru-RU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увеличивается на </a:t>
            </a:r>
            <a:r>
              <a:rPr lang="ru-RU" sz="2800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единицу</a:t>
            </a:r>
            <a:endParaRPr lang="en-US" sz="28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Shape 6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Суммирование в цикле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9" name="Shape 689"/>
          <p:cNvSpPr txBox="1"/>
          <p:nvPr/>
        </p:nvSpPr>
        <p:spPr>
          <a:xfrm>
            <a:off x="1741475" y="2649525"/>
            <a:ext cx="75069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 начале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+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 конце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90" name="Shape 690"/>
          <p:cNvSpPr txBox="1"/>
          <p:nvPr/>
        </p:nvSpPr>
        <p:spPr>
          <a:xfrm>
            <a:off x="10261600" y="22098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countloop.py</a:t>
            </a: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начале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50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62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65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139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конце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</a:p>
        </p:txBody>
      </p:sp>
      <p:sp>
        <p:nvSpPr>
          <p:cNvPr id="691" name="Shape 691"/>
          <p:cNvSpPr txBox="1"/>
          <p:nvPr/>
        </p:nvSpPr>
        <p:spPr>
          <a:xfrm>
            <a:off x="1604270" y="6999314"/>
            <a:ext cx="13047460" cy="140633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Чтобы</a:t>
            </a:r>
            <a:r>
              <a:rPr lang="en-U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сложить</a:t>
            </a:r>
            <a:r>
              <a:rPr lang="en-US" sz="2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значения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с которыми мы сталкиваемся в цикле, вводим </a:t>
            </a:r>
            <a:r>
              <a:rPr lang="ru-RU" sz="2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переменную суммы, с начальным значением</a:t>
            </a:r>
            <a:r>
              <a:rPr lang="ru-RU" sz="28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  <a:r>
              <a:rPr lang="ru-RU" sz="28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en-U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 затем добавляем </a:t>
            </a:r>
            <a:r>
              <a:rPr lang="ru-RU" sz="28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значение</a:t>
            </a:r>
            <a:r>
              <a:rPr lang="en-U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 сумме каждый раз по ходу цикла.</a:t>
            </a:r>
            <a:endParaRPr lang="en-US" sz="2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Shape 69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Нахождение среднего арифметического в цикле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97" name="Shape 697"/>
          <p:cNvSpPr txBox="1"/>
          <p:nvPr/>
        </p:nvSpPr>
        <p:spPr>
          <a:xfrm>
            <a:off x="838550" y="2717875"/>
            <a:ext cx="7984200" cy="4061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 начале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count,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count = count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sum = sum +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sum,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 конце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count,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sum,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sum /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98" name="Shape 698"/>
          <p:cNvSpPr txBox="1"/>
          <p:nvPr/>
        </p:nvSpPr>
        <p:spPr>
          <a:xfrm>
            <a:off x="10034575" y="2441575"/>
            <a:ext cx="4540199" cy="4746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</a:t>
            </a:r>
            <a:r>
              <a:rPr lang="en-US" sz="30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averageloop.py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начале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50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62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65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139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конце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25.666</a:t>
            </a:r>
            <a:endParaRPr lang="en-US" sz="30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99" name="Shape 699"/>
          <p:cNvSpPr txBox="1"/>
          <p:nvPr/>
        </p:nvSpPr>
        <p:spPr>
          <a:xfrm>
            <a:off x="1522257" y="7188175"/>
            <a:ext cx="13211486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Нахождение </a:t>
            </a:r>
            <a:r>
              <a:rPr lang="ru-RU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среднего арифметического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объединяет операции </a:t>
            </a:r>
            <a:r>
              <a:rPr lang="ru-RU" sz="32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подсчета</a:t>
            </a: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суммирования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деления по завершению цикла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Shape 70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Фильтрация в цикле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05" name="Shape 705"/>
          <p:cNvSpPr txBox="1"/>
          <p:nvPr/>
        </p:nvSpPr>
        <p:spPr>
          <a:xfrm>
            <a:off x="1703375" y="3219450"/>
            <a:ext cx="76875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Начало</a:t>
            </a:r>
            <a:r>
              <a:rPr lang="en-US" sz="26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&gt; 20: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	    </a:t>
            </a:r>
            <a:r>
              <a:rPr lang="en-US" sz="2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ru-RU" sz="2600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Наибольшее число</a:t>
            </a:r>
            <a:r>
              <a:rPr lang="en-US" sz="2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',value)</a:t>
            </a:r>
            <a:endParaRPr lang="en-US" sz="26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К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онец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706" name="Shape 706"/>
          <p:cNvSpPr txBox="1"/>
          <p:nvPr/>
        </p:nvSpPr>
        <p:spPr>
          <a:xfrm>
            <a:off x="10034586" y="3321050"/>
            <a:ext cx="4562563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search1.py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Начало</a:t>
            </a:r>
            <a:endParaRPr lang="en-US" sz="30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Наибольшее число </a:t>
            </a:r>
            <a:r>
              <a:rPr lang="en-US" sz="30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endParaRPr lang="en-US" sz="30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Наибольшее число </a:t>
            </a:r>
            <a:r>
              <a:rPr lang="en-US" sz="30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endParaRPr lang="en-US" sz="30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Конец</a:t>
            </a:r>
            <a:endParaRPr lang="en-US" sz="30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07" name="Shape 707"/>
          <p:cNvSpPr txBox="1"/>
          <p:nvPr/>
        </p:nvSpPr>
        <p:spPr>
          <a:xfrm>
            <a:off x="2011680" y="7046913"/>
            <a:ext cx="12319462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используем оператор 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цикле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чтобы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поймать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/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отфильтровать значения, которые нам нужны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Shape 7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с использованием логических (булевых) переменных </a:t>
            </a:r>
            <a:r>
              <a:rPr lang="en-US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13" name="Shape 713"/>
          <p:cNvSpPr txBox="1"/>
          <p:nvPr/>
        </p:nvSpPr>
        <p:spPr>
          <a:xfrm>
            <a:off x="1703375" y="2970200"/>
            <a:ext cx="77078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 =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 начале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== 3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found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6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b="1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 конце</a:t>
            </a:r>
            <a:r>
              <a:rPr lang="en-US" sz="2600" b="1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b="1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b="1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b="1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714" name="Shape 714"/>
          <p:cNvSpPr txBox="1"/>
          <p:nvPr/>
        </p:nvSpPr>
        <p:spPr>
          <a:xfrm>
            <a:off x="10034586" y="2365375"/>
            <a:ext cx="37448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search1.py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начале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конце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</a:p>
        </p:txBody>
      </p:sp>
      <p:sp>
        <p:nvSpPr>
          <p:cNvPr id="715" name="Shape 715"/>
          <p:cNvSpPr txBox="1"/>
          <p:nvPr/>
        </p:nvSpPr>
        <p:spPr>
          <a:xfrm>
            <a:off x="968200" y="7208973"/>
            <a:ext cx="14119500" cy="153601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Если нужно просто выполнить поиск и </a:t>
            </a:r>
            <a:r>
              <a:rPr lang="ru-RU" sz="2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узнать, было ли найдено значение</a:t>
            </a:r>
            <a:r>
              <a:rPr lang="en-US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используем</a:t>
            </a:r>
            <a:r>
              <a:rPr lang="en-U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переменную</a:t>
            </a:r>
            <a:r>
              <a:rPr lang="en-U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 начальным значением</a:t>
            </a:r>
            <a:r>
              <a:rPr lang="en-U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ru-RU" sz="2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(Ложь)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которое изменится на </a:t>
            </a:r>
            <a:r>
              <a:rPr lang="en-US" sz="2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ru-RU" sz="2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(Правда)</a:t>
            </a: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как только мы </a:t>
            </a:r>
            <a:r>
              <a:rPr lang="ru-RU" sz="2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нашли</a:t>
            </a:r>
            <a:r>
              <a:rPr lang="en-U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то, что искали</a:t>
            </a:r>
            <a:endParaRPr lang="en-US" sz="2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Shape 7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4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 найти наименьшее значение</a:t>
            </a:r>
            <a:endParaRPr lang="en-US" sz="64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21" name="Shape 721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 начале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&gt;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 конце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722" name="Shape 722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начале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конце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723" name="Shape 723"/>
          <p:cNvSpPr txBox="1"/>
          <p:nvPr/>
        </p:nvSpPr>
        <p:spPr>
          <a:xfrm>
            <a:off x="906525" y="7194550"/>
            <a:ext cx="14757599" cy="11113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 нам изменить код, чтобы он нашел наименьшее значение в списке? </a:t>
            </a:r>
            <a:endParaRPr lang="en-US" sz="32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Shape 7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4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Нахождение наименьшего значения</a:t>
            </a:r>
            <a:endParaRPr lang="en-US" sz="64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29" name="Shape 729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 начале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 конце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730" name="Shape 730"/>
          <p:cNvSpPr txBox="1"/>
          <p:nvPr/>
        </p:nvSpPr>
        <p:spPr>
          <a:xfrm>
            <a:off x="906525" y="7194551"/>
            <a:ext cx="14757599" cy="9921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изменили имя переменной на</a:t>
            </a:r>
            <a:r>
              <a:rPr lang="en-US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dirty="0" err="1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smallest_so_far</a:t>
            </a: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а также заменили </a:t>
            </a:r>
            <a:r>
              <a:rPr lang="en-US" sz="3200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</a:t>
            </a:r>
            <a:r>
              <a:rPr lang="en-US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</a:t>
            </a:r>
            <a:r>
              <a:rPr lang="en-US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&lt;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Shape 7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64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Нахождение наименьшего значения</a:t>
            </a:r>
            <a:endParaRPr lang="en-US" sz="64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29" name="Shape 729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 начале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 конце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730" name="Shape 730"/>
          <p:cNvSpPr txBox="1"/>
          <p:nvPr/>
        </p:nvSpPr>
        <p:spPr>
          <a:xfrm>
            <a:off x="906525" y="7194551"/>
            <a:ext cx="14757599" cy="9921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изменили имя переменной на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smallest_so_far</a:t>
            </a:r>
            <a:r>
              <a:rPr lang="ru-RU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а также заменили </a:t>
            </a:r>
            <a:r>
              <a:rPr lang="en-US" sz="32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&lt;</a:t>
            </a:r>
          </a:p>
        </p:txBody>
      </p:sp>
      <p:sp>
        <p:nvSpPr>
          <p:cNvPr id="5" name="Shape 737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smallbad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начале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конце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165775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Выхо</a:t>
            </a:r>
            <a:r>
              <a:rPr lang="ru-RU" sz="76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 из цикла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3" name="Shape 293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27010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</a:t>
            </a:r>
            <a:r>
              <a:rPr lang="en-US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</a:t>
            </a:r>
            <a:r>
              <a:rPr lang="en-US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завершает/прерывает </a:t>
            </a:r>
            <a:r>
              <a:rPr lang="ru-RU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текущий цикл</a:t>
            </a:r>
            <a:r>
              <a:rPr lang="en-US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 переходит к оператору, следующему сразу после цикла</a:t>
            </a:r>
            <a:endParaRPr lang="en-US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Подобное </a:t>
            </a:r>
            <a:r>
              <a:rPr lang="ru-RU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тестирование цикла может быть произведено в любом месте цикла</a:t>
            </a:r>
            <a:endParaRPr lang="en-US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4" name="Shape 294"/>
          <p:cNvSpPr txBox="1"/>
          <p:nvPr/>
        </p:nvSpPr>
        <p:spPr>
          <a:xfrm>
            <a:off x="10817225" y="5202237"/>
            <a:ext cx="2865524" cy="29559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сделано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сделано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5" name="Shape 295"/>
          <p:cNvSpPr txBox="1"/>
          <p:nvPr/>
        </p:nvSpPr>
        <p:spPr>
          <a:xfrm>
            <a:off x="3774650" y="5304525"/>
            <a:ext cx="6430500" cy="29822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!')</a:t>
            </a:r>
            <a:endParaRPr lang="en-US" sz="3000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Shape 743"/>
          <p:cNvSpPr txBox="1"/>
          <p:nvPr/>
        </p:nvSpPr>
        <p:spPr>
          <a:xfrm>
            <a:off x="1459175" y="1701250"/>
            <a:ext cx="77483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 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Начало</a:t>
            </a:r>
            <a:r>
              <a:rPr lang="en-US" sz="26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smallest </a:t>
            </a:r>
            <a:r>
              <a:rPr lang="en-US" sz="260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None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 smallest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&lt;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 smallest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6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Конец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744" name="Shape 744"/>
          <p:cNvSpPr txBox="1"/>
          <p:nvPr/>
        </p:nvSpPr>
        <p:spPr>
          <a:xfrm>
            <a:off x="10225086" y="1895025"/>
            <a:ext cx="37973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smallest.py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Начало</a:t>
            </a:r>
            <a:endParaRPr lang="en-US" sz="30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Конец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745" name="Shape 745"/>
          <p:cNvSpPr txBox="1"/>
          <p:nvPr/>
        </p:nvSpPr>
        <p:spPr>
          <a:xfrm>
            <a:off x="695325" y="6686049"/>
            <a:ext cx="14859000" cy="160070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 нас есть переменная с именем</a:t>
            </a:r>
            <a:r>
              <a:rPr lang="en-US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smallest</a:t>
            </a:r>
            <a:r>
              <a:rPr lang="en-US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</a:t>
            </a: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 </a:t>
            </a:r>
            <a:r>
              <a:rPr lang="ru-RU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первом проходе цикла переменная </a:t>
            </a:r>
            <a:r>
              <a:rPr lang="en-US" sz="32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smallest</a:t>
            </a:r>
            <a:r>
              <a:rPr lang="en-US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имеет значение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None</a:t>
            </a:r>
            <a:r>
              <a:rPr lang="ru-RU" sz="32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r>
              <a:rPr lang="ru-RU" sz="32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</a:t>
            </a: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аким образом, </a:t>
            </a:r>
            <a:r>
              <a:rPr lang="ru-RU" sz="32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наименьшим</a:t>
            </a: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значением становится первое</a:t>
            </a:r>
            <a:r>
              <a:rPr lang="en-US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значение </a:t>
            </a:r>
            <a:r>
              <a:rPr lang="ru-RU" sz="320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из списка</a:t>
            </a:r>
            <a:endParaRPr lang="en-US" sz="32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46" name="Shape 7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64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Нахождение наименьшего значения</a:t>
            </a:r>
            <a:endParaRPr lang="en-US" sz="64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Shape 75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</a:t>
            </a:r>
            <a:r>
              <a:rPr lang="en-US" sz="6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64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</a:t>
            </a:r>
            <a:r>
              <a:rPr lang="ru-RU" sz="64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(то же самое)</a:t>
            </a:r>
            <a:r>
              <a:rPr lang="en-US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/>
            </a:r>
            <a:b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64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not</a:t>
            </a:r>
            <a:r>
              <a:rPr lang="ru-RU" sz="64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(не то же самое</a:t>
            </a:r>
            <a:r>
              <a:rPr lang="ru-RU" sz="6400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52" name="Shape 752"/>
          <p:cNvSpPr txBox="1">
            <a:spLocks noGrp="1"/>
          </p:cNvSpPr>
          <p:nvPr>
            <p:ph type="body" idx="1"/>
          </p:nvPr>
        </p:nvSpPr>
        <p:spPr>
          <a:xfrm>
            <a:off x="8616824" y="2603500"/>
            <a:ext cx="6470875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Пайтон оператор</a:t>
            </a:r>
            <a:r>
              <a:rPr lang="en-U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может использоваться в логических выражениях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Подразумевает </a:t>
            </a:r>
            <a:r>
              <a:rPr lang="ru-RU" sz="3000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«</a:t>
            </a:r>
            <a:r>
              <a:rPr lang="ru-RU" sz="30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то же самое»</a:t>
            </a:r>
            <a:endParaRPr lang="en-US" sz="3000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Похож на оператор </a:t>
            </a:r>
            <a:r>
              <a:rPr lang="en-US" sz="30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==</a:t>
            </a:r>
            <a:r>
              <a:rPr lang="ru-RU" sz="30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, но является более строгим сравнением</a:t>
            </a:r>
            <a:endParaRPr lang="en-US" sz="3000" u="none" strike="noStrike" cap="none" dirty="0"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358394">
              <a:buSzPct val="100000"/>
            </a:pP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</a:t>
            </a:r>
            <a:r>
              <a:rPr lang="ru-RU" sz="3000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dirty="0"/>
              <a:t>—</a:t>
            </a:r>
            <a:r>
              <a:rPr lang="ru-RU" sz="3000" dirty="0" smtClean="0">
                <a:latin typeface="Arial" charset="0"/>
                <a:ea typeface="Arial" charset="0"/>
                <a:cs typeface="Arial" charset="0"/>
                <a:sym typeface="Cabin"/>
              </a:rPr>
              <a:t> тоже логический оператор</a:t>
            </a:r>
            <a:endParaRPr lang="en-US" sz="3000" u="none" strike="noStrike" cap="none" dirty="0"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53" name="Shape 753"/>
          <p:cNvSpPr txBox="1"/>
          <p:nvPr/>
        </p:nvSpPr>
        <p:spPr>
          <a:xfrm>
            <a:off x="874425" y="2962250"/>
            <a:ext cx="7742400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Начало</a:t>
            </a:r>
            <a:r>
              <a:rPr lang="en-US" sz="2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6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[3, 41, 12, 9,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value &lt;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Конец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Shape 7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58" name="Shape 758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74803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944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Циклы с оператором 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while (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неопределенные циклы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Бесконечные циклы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Использование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оператора 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Использование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оператора 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sp>
        <p:nvSpPr>
          <p:cNvPr id="759" name="Shape 759"/>
          <p:cNvSpPr txBox="1">
            <a:spLocks noGrp="1"/>
          </p:cNvSpPr>
          <p:nvPr>
            <p:ph type="body" idx="4294967295"/>
          </p:nvPr>
        </p:nvSpPr>
        <p:spPr>
          <a:xfrm>
            <a:off x="8636001" y="2603500"/>
            <a:ext cx="6991926" cy="5702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indent="-394462" algn="l"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Константы и переменные типа 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None 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Циклы с оператором 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(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циклы со счетчиком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Счетчик цикла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Язык циклов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Наибольше и наименьшее значение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Shape 765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12785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ru-RU" sz="3600" dirty="0"/>
              <a:t>Авторы </a:t>
            </a:r>
            <a:r>
              <a:rPr lang="en-US" sz="3600" dirty="0"/>
              <a:t> / </a:t>
            </a:r>
            <a:r>
              <a:rPr lang="ru-RU" sz="3600" dirty="0"/>
              <a:t>Благодарности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766" name="Shape 766"/>
          <p:cNvSpPr txBox="1"/>
          <p:nvPr/>
        </p:nvSpPr>
        <p:spPr>
          <a:xfrm>
            <a:off x="1155700" y="2143125"/>
            <a:ext cx="6797699" cy="598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ru-RU" sz="1800" dirty="0">
                <a:solidFill>
                  <a:srgbClr val="FFFFFF"/>
                </a:solidFill>
              </a:rPr>
              <a:t>Авторские права на эти слайды принадлежат  Чарльзу Р. Северансу (</a:t>
            </a:r>
            <a:r>
              <a:rPr lang="ru-RU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ru-RU" sz="1800" dirty="0">
                <a:solidFill>
                  <a:srgbClr val="FFFFFF"/>
                </a:solidFill>
              </a:rPr>
              <a:t>) , 2010 г., Школа Информации Мичиганского Университета  и доступны по лицензии </a:t>
            </a:r>
            <a:r>
              <a:rPr lang="ru-RU" sz="1800" dirty="0" err="1">
                <a:solidFill>
                  <a:srgbClr val="FFFFFF"/>
                </a:solidFill>
              </a:rPr>
              <a:t>Creative</a:t>
            </a:r>
            <a:r>
              <a:rPr lang="ru-RU" sz="1800" dirty="0">
                <a:solidFill>
                  <a:srgbClr val="FFFFFF"/>
                </a:solidFill>
              </a:rPr>
              <a:t> </a:t>
            </a:r>
            <a:r>
              <a:rPr lang="ru-RU" sz="1800" dirty="0" err="1">
                <a:solidFill>
                  <a:srgbClr val="FFFFFF"/>
                </a:solidFill>
              </a:rPr>
              <a:t>Commons</a:t>
            </a:r>
            <a:r>
              <a:rPr lang="ru-RU" sz="1800" dirty="0">
                <a:solidFill>
                  <a:srgbClr val="FFFFFF"/>
                </a:solidFill>
              </a:rPr>
              <a:t> </a:t>
            </a:r>
            <a:r>
              <a:rPr lang="ru-RU" sz="1800" dirty="0" err="1">
                <a:solidFill>
                  <a:srgbClr val="FFFFFF"/>
                </a:solidFill>
              </a:rPr>
              <a:t>Attribution</a:t>
            </a:r>
            <a:r>
              <a:rPr lang="ru-RU" sz="1800" dirty="0">
                <a:solidFill>
                  <a:srgbClr val="FFFFFF"/>
                </a:solidFill>
              </a:rPr>
              <a:t> 4.0 </a:t>
            </a:r>
            <a:r>
              <a:rPr lang="ru-RU" sz="1800" dirty="0" err="1">
                <a:solidFill>
                  <a:srgbClr val="FFFFFF"/>
                </a:solidFill>
              </a:rPr>
              <a:t>License</a:t>
            </a:r>
            <a:r>
              <a:rPr lang="ru-RU" sz="1800" dirty="0">
                <a:solidFill>
                  <a:srgbClr val="FFFFFF"/>
                </a:solidFill>
              </a:rPr>
              <a:t>. Пожалуйста, сохраняйте этот слайд во всех копиях этого документа, в соответствии с требованиями Лицензии. Если вы внесли изменения, добавьте свое имя или организацию в список участников на этой странице.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/>
            <a:r>
              <a:rPr lang="ru-RU" sz="1800" dirty="0">
                <a:solidFill>
                  <a:srgbClr val="FFFFFF"/>
                </a:solidFill>
              </a:rPr>
              <a:t>Исходная разработка:  Чарльз Северанс, Школа Информации Мичиганского </a:t>
            </a:r>
            <a:r>
              <a:rPr lang="ru-RU" sz="1800" dirty="0" smtClean="0">
                <a:solidFill>
                  <a:srgbClr val="FFFFFF"/>
                </a:solidFill>
              </a:rPr>
              <a:t>Университета</a:t>
            </a:r>
            <a:r>
              <a:rPr lang="en-US" sz="1800" dirty="0" smtClean="0">
                <a:solidFill>
                  <a:srgbClr val="FFFFFF"/>
                </a:solidFill>
              </a:rPr>
              <a:t>.</a:t>
            </a:r>
          </a:p>
          <a:p>
            <a:pPr lvl="0"/>
            <a:endParaRPr lang="en-US" sz="1800" dirty="0">
              <a:solidFill>
                <a:srgbClr val="FFFFFF"/>
              </a:solidFill>
            </a:endParaRPr>
          </a:p>
          <a:p>
            <a:r>
              <a:rPr lang="ru-RU" sz="1800">
                <a:solidFill>
                  <a:srgbClr val="FFFFFF"/>
                </a:solidFill>
              </a:rPr>
              <a:t>Перевод выполнила Фомкина </a:t>
            </a:r>
            <a:r>
              <a:rPr lang="ru-RU" sz="1800">
                <a:solidFill>
                  <a:srgbClr val="FFFFFF"/>
                </a:solidFill>
              </a:rPr>
              <a:t>Виолетта</a:t>
            </a:r>
            <a:r>
              <a:rPr lang="ru-RU" sz="1800" smtClean="0">
                <a:solidFill>
                  <a:srgbClr val="FFFFFF"/>
                </a:solidFill>
              </a:rPr>
              <a:t>.</a:t>
            </a:r>
            <a:endParaRPr lang="ru-RU" sz="1800" dirty="0">
              <a:solidFill>
                <a:srgbClr val="FFFFFF"/>
              </a:solidFill>
            </a:endParaRP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>
              <a:buClr>
                <a:schemeClr val="dk2"/>
              </a:buClr>
              <a:buSzPct val="61111"/>
            </a:pPr>
            <a:r>
              <a:rPr lang="ru-RU" sz="1800" dirty="0">
                <a:solidFill>
                  <a:schemeClr val="lt1"/>
                </a:solidFill>
              </a:rPr>
              <a:t>… Добавьте сюда новых авторов и переводчиков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</p:txBody>
      </p:sp>
      <p:pic>
        <p:nvPicPr>
          <p:cNvPr id="767" name="Shape 76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7900" y="920474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8" name="Shape 76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836901" y="1098674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769" name="Shape 769"/>
          <p:cNvSpPr txBox="1"/>
          <p:nvPr/>
        </p:nvSpPr>
        <p:spPr>
          <a:xfrm>
            <a:off x="8704400" y="2143125"/>
            <a:ext cx="6797699" cy="598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Выход из цикла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1" name="Shape 301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27010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533400">
              <a:spcBef>
                <a:spcPts val="0"/>
              </a:spcBef>
              <a:buSzPct val="171000"/>
            </a:pPr>
            <a:r>
              <a:rPr lang="ru-RU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</a:t>
            </a:r>
            <a:r>
              <a:rPr lang="en-US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</a:t>
            </a:r>
            <a:r>
              <a:rPr lang="en-US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завершает/прерывает текущий цикл</a:t>
            </a:r>
            <a:r>
              <a:rPr lang="en-US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 переходит к оператору, следующему сразу после цикла</a:t>
            </a:r>
            <a:endParaRPr lang="en-US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533400">
              <a:buSzPct val="171000"/>
            </a:pPr>
            <a:r>
              <a:rPr lang="ru-RU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Подобное тестирование цикла может быть произведено в любом месте цикла</a:t>
            </a:r>
            <a:endParaRPr lang="en-US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04" name="Shape 304"/>
          <p:cNvCxnSpPr/>
          <p:nvPr/>
        </p:nvCxnSpPr>
        <p:spPr>
          <a:xfrm flipH="1" flipV="1">
            <a:off x="3082749" y="7565976"/>
            <a:ext cx="574851" cy="3492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5" name="Shape 305"/>
          <p:cNvCxnSpPr/>
          <p:nvPr/>
        </p:nvCxnSpPr>
        <p:spPr>
          <a:xfrm flipV="1">
            <a:off x="3025775" y="7015163"/>
            <a:ext cx="2332038" cy="533398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295"/>
          <p:cNvSpPr txBox="1"/>
          <p:nvPr/>
        </p:nvSpPr>
        <p:spPr>
          <a:xfrm>
            <a:off x="3774650" y="5304525"/>
            <a:ext cx="6430500" cy="29822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!')</a:t>
            </a:r>
            <a:endParaRPr lang="en-US" sz="3000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9" name="Shape 294"/>
          <p:cNvSpPr txBox="1"/>
          <p:nvPr/>
        </p:nvSpPr>
        <p:spPr>
          <a:xfrm>
            <a:off x="10817225" y="5202237"/>
            <a:ext cx="2865524" cy="29559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сделано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сделано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0" name="Shape 310"/>
          <p:cNvCxnSpPr/>
          <p:nvPr/>
        </p:nvCxnSpPr>
        <p:spPr>
          <a:xfrm rot="10800000">
            <a:off x="11017136" y="557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11" name="Shape 311"/>
          <p:cNvSpPr/>
          <p:nvPr/>
        </p:nvSpPr>
        <p:spPr>
          <a:xfrm>
            <a:off x="9601200" y="1117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000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Верно</a:t>
            </a:r>
            <a:r>
              <a:rPr lang="en-US" sz="30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cxnSp>
        <p:nvCxnSpPr>
          <p:cNvPr id="312" name="Shape 312"/>
          <p:cNvCxnSpPr/>
          <p:nvPr/>
        </p:nvCxnSpPr>
        <p:spPr>
          <a:xfrm rot="10800000" flipH="1">
            <a:off x="10985100" y="2425800"/>
            <a:ext cx="51300" cy="39545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13" name="Shape 313"/>
          <p:cNvCxnSpPr/>
          <p:nvPr/>
        </p:nvCxnSpPr>
        <p:spPr>
          <a:xfrm rot="10800000">
            <a:off x="12382475" y="1746225"/>
            <a:ext cx="777899" cy="158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4" name="Shape 314"/>
          <p:cNvCxnSpPr>
            <a:stCxn id="315" idx="0"/>
            <a:endCxn id="316" idx="2"/>
          </p:cNvCxnSpPr>
          <p:nvPr/>
        </p:nvCxnSpPr>
        <p:spPr>
          <a:xfrm rot="10800000" flipH="1">
            <a:off x="13169949" y="3149800"/>
            <a:ext cx="50700" cy="2044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7" name="Shape 317"/>
          <p:cNvCxnSpPr/>
          <p:nvPr/>
        </p:nvCxnSpPr>
        <p:spPr>
          <a:xfrm>
            <a:off x="10973000" y="6380400"/>
            <a:ext cx="22238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8" name="Shape 318"/>
          <p:cNvCxnSpPr/>
          <p:nvPr/>
        </p:nvCxnSpPr>
        <p:spPr>
          <a:xfrm flipH="1">
            <a:off x="9245574" y="1762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19" name="Shape 319"/>
          <p:cNvCxnSpPr/>
          <p:nvPr/>
        </p:nvCxnSpPr>
        <p:spPr>
          <a:xfrm rot="10800000" flipH="1">
            <a:off x="10942636" y="6889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0" name="Shape 320"/>
          <p:cNvCxnSpPr/>
          <p:nvPr/>
        </p:nvCxnSpPr>
        <p:spPr>
          <a:xfrm rot="10800000" flipH="1">
            <a:off x="9202736" y="1752611"/>
            <a:ext cx="58800" cy="51545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1" name="Shape 321"/>
          <p:cNvCxnSpPr/>
          <p:nvPr/>
        </p:nvCxnSpPr>
        <p:spPr>
          <a:xfrm>
            <a:off x="9216150" y="6870200"/>
            <a:ext cx="1723200" cy="368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22" name="Shape 322"/>
          <p:cNvSpPr txBox="1"/>
          <p:nvPr/>
        </p:nvSpPr>
        <p:spPr>
          <a:xfrm>
            <a:off x="8721724" y="1003300"/>
            <a:ext cx="87947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3" name="Shape 323"/>
          <p:cNvSpPr txBox="1"/>
          <p:nvPr/>
        </p:nvSpPr>
        <p:spPr>
          <a:xfrm>
            <a:off x="9261536" y="7505700"/>
            <a:ext cx="3357184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ru-RU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Готово!</a:t>
            </a: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4" name="Shape 324"/>
          <p:cNvSpPr txBox="1"/>
          <p:nvPr/>
        </p:nvSpPr>
        <p:spPr>
          <a:xfrm>
            <a:off x="12838111" y="1003300"/>
            <a:ext cx="104912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6" name="Shape 316"/>
          <p:cNvSpPr txBox="1"/>
          <p:nvPr/>
        </p:nvSpPr>
        <p:spPr>
          <a:xfrm>
            <a:off x="11760200" y="24003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11709400" y="51943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cxnSp>
        <p:nvCxnSpPr>
          <p:cNvPr id="325" name="Shape 325"/>
          <p:cNvCxnSpPr/>
          <p:nvPr/>
        </p:nvCxnSpPr>
        <p:spPr>
          <a:xfrm rot="10800000">
            <a:off x="14816037" y="4679911"/>
            <a:ext cx="1016099" cy="14906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6" name="Shape 326"/>
          <p:cNvCxnSpPr/>
          <p:nvPr/>
        </p:nvCxnSpPr>
        <p:spPr>
          <a:xfrm rot="10800000" flipH="1">
            <a:off x="11952286" y="6145311"/>
            <a:ext cx="3849600" cy="1346100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27" name="Shape 327"/>
          <p:cNvSpPr txBox="1"/>
          <p:nvPr/>
        </p:nvSpPr>
        <p:spPr>
          <a:xfrm>
            <a:off x="1752600" y="1195375"/>
            <a:ext cx="65580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!')</a:t>
            </a:r>
            <a:endParaRPr lang="en-US" sz="3000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cxnSp>
        <p:nvCxnSpPr>
          <p:cNvPr id="328" name="Shape 328"/>
          <p:cNvCxnSpPr/>
          <p:nvPr/>
        </p:nvCxnSpPr>
        <p:spPr>
          <a:xfrm rot="10800000">
            <a:off x="1318899" y="3504149"/>
            <a:ext cx="348900" cy="544500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9" name="Shape 329"/>
          <p:cNvCxnSpPr/>
          <p:nvPr/>
        </p:nvCxnSpPr>
        <p:spPr>
          <a:xfrm rot="10800000" flipH="1">
            <a:off x="1265939" y="3116201"/>
            <a:ext cx="1787100" cy="3770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0" name="Shape 330"/>
          <p:cNvCxnSpPr/>
          <p:nvPr/>
        </p:nvCxnSpPr>
        <p:spPr>
          <a:xfrm rot="10800000">
            <a:off x="13209400" y="3186225"/>
            <a:ext cx="1026899" cy="61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pic>
        <p:nvPicPr>
          <p:cNvPr id="331" name="Shape 3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66338" y="5150641"/>
            <a:ext cx="2184399" cy="2039937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Shape 332"/>
          <p:cNvSpPr txBox="1"/>
          <p:nvPr/>
        </p:nvSpPr>
        <p:spPr>
          <a:xfrm>
            <a:off x="415213" y="7362029"/>
            <a:ext cx="8615399" cy="533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4"/>
              </a:rPr>
              <a:t>http://en.wikipedia.org/wiki/Transporter_(Star_Trek)</a:t>
            </a:r>
          </a:p>
        </p:txBody>
      </p:sp>
      <p:sp>
        <p:nvSpPr>
          <p:cNvPr id="333" name="Shape 333"/>
          <p:cNvSpPr txBox="1"/>
          <p:nvPr/>
        </p:nvSpPr>
        <p:spPr>
          <a:xfrm>
            <a:off x="13665200" y="3873500"/>
            <a:ext cx="21843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</a:t>
            </a:r>
          </a:p>
        </p:txBody>
      </p:sp>
      <p:cxnSp>
        <p:nvCxnSpPr>
          <p:cNvPr id="334" name="Shape 334"/>
          <p:cNvCxnSpPr/>
          <p:nvPr/>
        </p:nvCxnSpPr>
        <p:spPr>
          <a:xfrm rot="10800000">
            <a:off x="13213562" y="5921398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5" name="Shape 335"/>
          <p:cNvCxnSpPr/>
          <p:nvPr/>
        </p:nvCxnSpPr>
        <p:spPr>
          <a:xfrm rot="10800000">
            <a:off x="13128537" y="18057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Окончание итерации с помощью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1155700" y="2667538"/>
            <a:ext cx="13932000" cy="16541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завершает текущий шаг цикла, переходит в начало цикла и начинает следующую итерацию цикла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1" name="Shape 341"/>
          <p:cNvSpPr txBox="1"/>
          <p:nvPr/>
        </p:nvSpPr>
        <p:spPr>
          <a:xfrm>
            <a:off x="3098800" y="4146550"/>
            <a:ext cx="60323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'#'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!')</a:t>
            </a:r>
            <a:endParaRPr lang="en-US" sz="3000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42" name="Shape 342"/>
          <p:cNvSpPr txBox="1"/>
          <p:nvPr/>
        </p:nvSpPr>
        <p:spPr>
          <a:xfrm>
            <a:off x="10639425" y="4494212"/>
            <a:ext cx="35765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#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печатай это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ru-RU" sz="32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напечатай это</a:t>
            </a:r>
            <a:r>
              <a:rPr lang="en-U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апечатай это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Окончание итерации с помощью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dirty="0"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  <a:endParaRPr lang="en-US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9" name="Shape 349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17684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завершает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текущий шаг цикла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переходит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началу цикла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 начинает следующую итераци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ю цикла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0" name="Shape 350"/>
          <p:cNvSpPr txBox="1"/>
          <p:nvPr/>
        </p:nvSpPr>
        <p:spPr>
          <a:xfrm>
            <a:off x="3098800" y="4146550"/>
            <a:ext cx="64995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'#'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!')</a:t>
            </a:r>
            <a:endParaRPr lang="en-US" sz="3000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51" name="Shape 351"/>
          <p:cNvSpPr txBox="1"/>
          <p:nvPr/>
        </p:nvSpPr>
        <p:spPr>
          <a:xfrm>
            <a:off x="11172825" y="4494212"/>
            <a:ext cx="3576637" cy="387667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#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печатай это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ru-RU" sz="32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апечатай это</a:t>
            </a:r>
            <a:r>
              <a:rPr lang="en-U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апечатай это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52" name="Shape 352"/>
          <p:cNvCxnSpPr/>
          <p:nvPr/>
        </p:nvCxnSpPr>
        <p:spPr>
          <a:xfrm flipH="1">
            <a:off x="2930400" y="4975800"/>
            <a:ext cx="150899" cy="7199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3" name="Shape 353"/>
          <p:cNvCxnSpPr/>
          <p:nvPr/>
        </p:nvCxnSpPr>
        <p:spPr>
          <a:xfrm>
            <a:off x="2874961" y="5695950"/>
            <a:ext cx="1907099" cy="4403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3350</TotalTime>
  <Words>2560</Words>
  <Application>Microsoft Office PowerPoint</Application>
  <PresentationFormat>Произвольный</PresentationFormat>
  <Paragraphs>518</Paragraphs>
  <Slides>53</Slides>
  <Notes>52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53</vt:i4>
      </vt:variant>
    </vt:vector>
  </HeadingPairs>
  <TitlesOfParts>
    <vt:vector size="54" baseType="lpstr">
      <vt:lpstr>Title &amp; Subtitle</vt:lpstr>
      <vt:lpstr>Циклы и повторения (итерации)</vt:lpstr>
      <vt:lpstr>Повторяющиеся шаги</vt:lpstr>
      <vt:lpstr>Бесконечный цикл</vt:lpstr>
      <vt:lpstr>Другой цикл</vt:lpstr>
      <vt:lpstr>Выход из цикла</vt:lpstr>
      <vt:lpstr>Выход из цикла</vt:lpstr>
      <vt:lpstr>Презентация PowerPoint</vt:lpstr>
      <vt:lpstr>Окончание итерации с помощью continue</vt:lpstr>
      <vt:lpstr>Окончание итерации с помощью continue</vt:lpstr>
      <vt:lpstr>Презентация PowerPoint</vt:lpstr>
      <vt:lpstr>Неопределенные циклы</vt:lpstr>
      <vt:lpstr>Циклы со счетчиком</vt:lpstr>
      <vt:lpstr>Циклы со счетчиком</vt:lpstr>
      <vt:lpstr>Простейший цикл со счетчиком</vt:lpstr>
      <vt:lpstr>Цикл со счетчиком и элементами типа строка</vt:lpstr>
      <vt:lpstr>Простой цикл со счетчиком</vt:lpstr>
      <vt:lpstr>Конструкция с in...</vt:lpstr>
      <vt:lpstr>Презентация PowerPoint</vt:lpstr>
      <vt:lpstr>Презентация PowerPoint</vt:lpstr>
      <vt:lpstr>Язык циклов: что мы делаем в циклах  Примечание: несмотря на то, что эти примеры просты, данные шаблоны применимы ко всем видам циклов</vt:lpstr>
      <vt:lpstr>Пишем «умные» циклы</vt:lpstr>
      <vt:lpstr>Итерация по набору элементов</vt:lpstr>
      <vt:lpstr>Какое из чисел больше?</vt:lpstr>
      <vt:lpstr>Какое из чисел больше?</vt:lpstr>
      <vt:lpstr>Какое из чисел больше?</vt:lpstr>
      <vt:lpstr>Какое из чисел больше?</vt:lpstr>
      <vt:lpstr>Какое из чисел больше?</vt:lpstr>
      <vt:lpstr>Какое из чисел больше?</vt:lpstr>
      <vt:lpstr>Какое из чисел больше?</vt:lpstr>
      <vt:lpstr>Какое из чисел больше?</vt:lpstr>
      <vt:lpstr>Какое из чисел больше?</vt:lpstr>
      <vt:lpstr>Какое из чисел больше?</vt:lpstr>
      <vt:lpstr>Какое из чисел больше?</vt:lpstr>
      <vt:lpstr>Какое из чисел больше?</vt:lpstr>
      <vt:lpstr>Какое из чисел больше?</vt:lpstr>
      <vt:lpstr>Какое из чисел больше?</vt:lpstr>
      <vt:lpstr>Какое из чисел больше?</vt:lpstr>
      <vt:lpstr>Какое из чисел больше?</vt:lpstr>
      <vt:lpstr>Какое из чисел больше?</vt:lpstr>
      <vt:lpstr>Нахождение наибольшего значения</vt:lpstr>
      <vt:lpstr>Больше паттернов циклов…</vt:lpstr>
      <vt:lpstr>Счет внутри цикла</vt:lpstr>
      <vt:lpstr>Суммирование в цикле</vt:lpstr>
      <vt:lpstr>Нахождение среднего арифметического в цикле</vt:lpstr>
      <vt:lpstr>Фильтрация в цикле</vt:lpstr>
      <vt:lpstr>Поиск с использованием логических (булевых) переменных  </vt:lpstr>
      <vt:lpstr>Как найти наименьшее значение</vt:lpstr>
      <vt:lpstr>Нахождение наименьшего значения</vt:lpstr>
      <vt:lpstr>Нахождение наименьшего значения</vt:lpstr>
      <vt:lpstr>Нахождение наименьшего значения</vt:lpstr>
      <vt:lpstr>Операторы is (то же самое) и  is not (не то же самое)</vt:lpstr>
      <vt:lpstr>Резюме</vt:lpstr>
      <vt:lpstr>Авторы  / Благодарности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Loops and Iteration</dc:title>
  <cp:lastModifiedBy>Vita</cp:lastModifiedBy>
  <cp:revision>257</cp:revision>
  <dcterms:modified xsi:type="dcterms:W3CDTF">2021-05-07T18:31:07Z</dcterms:modified>
</cp:coreProperties>
</file>