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64" r:id="rId10"/>
    <p:sldId id="265" r:id="rId11"/>
    <p:sldId id="266" r:id="rId12"/>
    <p:sldId id="267" r:id="rId13"/>
    <p:sldId id="268" r:id="rId14"/>
    <p:sldId id="269" r:id="rId15"/>
    <p:sldId id="290" r:id="rId16"/>
    <p:sldId id="270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85" r:id="rId33"/>
    <p:sldId id="286" r:id="rId3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40FF"/>
    <a:srgbClr val="FF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6"/>
    <p:restoredTop sz="94301"/>
  </p:normalViewPr>
  <p:slideViewPr>
    <p:cSldViewPr snapToGrid="0" snapToObjects="1">
      <p:cViewPr>
        <p:scale>
          <a:sx n="50" d="100"/>
          <a:sy n="50" d="100"/>
        </p:scale>
        <p:origin x="-948" y="-13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1064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2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9660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8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74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7475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287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89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8286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297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249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858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8204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29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5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921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6" name="Shape 4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406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6851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48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464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637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4" name="Shape 5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9354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346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0590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08651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Shape 5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9538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1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145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87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0425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39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6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455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75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66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2/library/stdtypes.html#string-method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865625" y="6973885"/>
            <a:ext cx="79263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39812" y="7332660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5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Пошаговый перебор элементов строки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1155701" y="2603500"/>
            <a:ext cx="6559549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SzPct val="171000"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икл со счетчиком, использующий оператор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 - намного </a:t>
            </a:r>
            <a:r>
              <a:rPr lang="ru-RU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элегантнее</a:t>
            </a:r>
            <a:endParaRPr lang="en-US" dirty="0"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Цикл с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берет на </a:t>
            </a:r>
            <a:r>
              <a:rPr lang="ru-RU" dirty="0" smtClean="0">
                <a:latin typeface="Arial" charset="0"/>
                <a:ea typeface="Arial" charset="0"/>
                <a:cs typeface="Arial" charset="0"/>
                <a:sym typeface="Cabin"/>
              </a:rPr>
              <a:t>себя управление</a:t>
            </a:r>
            <a:r>
              <a:rPr lang="ru-RU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еременной цикла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8" name="Shape 30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8774825" y="4454221"/>
            <a:ext cx="60599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5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Пошаговый перебор элементов строки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3500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SzPct val="171000"/>
            </a:pP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со счетчиком, использующий оператор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dirty="0"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dirty="0" smtClean="0">
                <a:latin typeface="Arial" charset="0"/>
                <a:ea typeface="Arial" charset="0"/>
                <a:cs typeface="Arial" charset="0"/>
                <a:sym typeface="Cabin"/>
              </a:rPr>
              <a:t>- намного </a:t>
            </a:r>
            <a:r>
              <a:rPr lang="ru-RU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элегантнее</a:t>
            </a:r>
            <a:endParaRPr lang="en-US" dirty="0"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buSzPct val="171000"/>
            </a:pPr>
            <a:r>
              <a:rPr lang="ru-RU" dirty="0" smtClean="0"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ru-RU" dirty="0">
                <a:latin typeface="Arial" charset="0"/>
                <a:ea typeface="Arial" charset="0"/>
                <a:cs typeface="Arial" charset="0"/>
                <a:sym typeface="Cabin"/>
              </a:rPr>
              <a:t>с </a:t>
            </a:r>
            <a:r>
              <a:rPr lang="en-US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>
                <a:latin typeface="Arial" charset="0"/>
                <a:ea typeface="Arial" charset="0"/>
                <a:cs typeface="Arial" charset="0"/>
                <a:sym typeface="Cabin"/>
              </a:rPr>
              <a:t>берет на себя управление</a:t>
            </a:r>
            <a:r>
              <a:rPr lang="ru-RU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переменной цикла</a:t>
            </a:r>
            <a:endParaRPr lang="en-US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6" name="Shape 316"/>
          <p:cNvSpPr txBox="1"/>
          <p:nvPr/>
        </p:nvSpPr>
        <p:spPr>
          <a:xfrm>
            <a:off x="8058071" y="5568950"/>
            <a:ext cx="59832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8058071" y="3424870"/>
            <a:ext cx="50157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18" name="Shape 31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Перебор и подсчет элементов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1155700" y="3025790"/>
            <a:ext cx="6902450" cy="443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Перед вами простой цикл, который перебирает каждую букву в строке и подсчитывает сколько раз по ходу цикла встречаетс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 буква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'a'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5" name="Shape 325"/>
          <p:cNvSpPr txBox="1"/>
          <p:nvPr/>
        </p:nvSpPr>
        <p:spPr>
          <a:xfrm>
            <a:off x="8753100" y="3468675"/>
            <a:ext cx="6885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letter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word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if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count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Присмотримся к оператору </a:t>
            </a:r>
            <a:r>
              <a:rPr lang="en-U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66751" y="2603500"/>
            <a:ext cx="6972299" cy="61404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цикла </a:t>
            </a:r>
            <a:r>
              <a:rPr lang="ru-RU" sz="3000" dirty="0" smtClean="0">
                <a:solidFill>
                  <a:schemeClr val="lt1"/>
                </a:solidFill>
                <a:ea typeface="Arial" charset="0"/>
              </a:rPr>
              <a:t>«перемещается» по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 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упорядоченному набору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</a:t>
            </a:r>
            <a:r>
              <a:rPr lang="en-US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тело</a:t>
            </a:r>
            <a:r>
              <a:rPr lang="en-US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кода выполняется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однократно для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каждого значения </a:t>
            </a:r>
            <a:r>
              <a:rPr lang="ru-RU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 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цикла 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поочередно перемещается по всем значениям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0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8669342" y="5226050"/>
            <a:ext cx="7193399" cy="1371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print(letter)</a:t>
            </a:r>
            <a:endParaRPr lang="en-US" sz="36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34" name="Shape 334"/>
          <p:cNvSpPr txBox="1"/>
          <p:nvPr/>
        </p:nvSpPr>
        <p:spPr>
          <a:xfrm>
            <a:off x="8108943" y="3248202"/>
            <a:ext cx="3256613" cy="12810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цикла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5" name="Shape 335"/>
          <p:cNvSpPr txBox="1"/>
          <p:nvPr/>
        </p:nvSpPr>
        <p:spPr>
          <a:xfrm>
            <a:off x="12275426" y="3248202"/>
            <a:ext cx="3751578" cy="1075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 из 6 букв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36" name="Shape 336"/>
          <p:cNvCxnSpPr/>
          <p:nvPr/>
        </p:nvCxnSpPr>
        <p:spPr>
          <a:xfrm flipH="1" flipV="1">
            <a:off x="9577504" y="4511776"/>
            <a:ext cx="246197" cy="82230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7" name="Shape 337"/>
          <p:cNvCxnSpPr/>
          <p:nvPr/>
        </p:nvCxnSpPr>
        <p:spPr>
          <a:xfrm flipV="1">
            <a:off x="12077700" y="4323328"/>
            <a:ext cx="1924050" cy="1010749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Shape 342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3" name="Shape 343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44" name="Shape 344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45" name="Shape 345"/>
          <p:cNvCxnSpPr>
            <a:endCxn id="354" idx="2"/>
          </p:cNvCxnSpPr>
          <p:nvPr/>
        </p:nvCxnSpPr>
        <p:spPr>
          <a:xfrm flipV="1">
            <a:off x="6985000" y="2768699"/>
            <a:ext cx="0" cy="58727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>
            <a:stCxn id="347" idx="2"/>
          </p:cNvCxnSpPr>
          <p:nvPr/>
        </p:nvCxnSpPr>
        <p:spPr>
          <a:xfrm>
            <a:off x="7042150" y="4051399"/>
            <a:ext cx="0" cy="4728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133200" y="4516675"/>
            <a:ext cx="3908950" cy="7524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50" name="Shape 35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>
            <a:off x="1401761" y="5209178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5245100" y="3302000"/>
            <a:ext cx="35941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/>
          <p:nvPr/>
        </p:nvSpPr>
        <p:spPr>
          <a:xfrm>
            <a:off x="5130800" y="2019300"/>
            <a:ext cx="37084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5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следующая</a:t>
            </a:r>
            <a:r>
              <a:rPr lang="en-US" sz="35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927750" y="5086350"/>
            <a:ext cx="6639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print(letter)</a:t>
            </a:r>
            <a:endParaRPr lang="en-US" sz="36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56" name="Shape 356"/>
          <p:cNvSpPr txBox="1"/>
          <p:nvPr/>
        </p:nvSpPr>
        <p:spPr>
          <a:xfrm>
            <a:off x="9740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10490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1264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014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27381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34874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1171575" y="6978788"/>
            <a:ext cx="14530388" cy="13508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3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цикла </a:t>
            </a:r>
            <a:r>
              <a:rPr lang="ru-RU" sz="3300" b="0" i="0" u="none" strike="noStrike" cap="none" dirty="0" smtClean="0">
                <a:solidFill>
                  <a:schemeClr val="lt1"/>
                </a:solidFill>
                <a:sym typeface="Arial"/>
              </a:rPr>
              <a:t>«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перемещается</a:t>
            </a:r>
            <a:r>
              <a:rPr lang="ru-RU" sz="3300" b="0" i="0" u="none" strike="noStrike" cap="none" dirty="0" smtClean="0">
                <a:solidFill>
                  <a:schemeClr val="lt1"/>
                </a:solidFill>
                <a:sym typeface="Arial"/>
              </a:rPr>
              <a:t>»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 </a:t>
            </a:r>
            <a:r>
              <a:rPr lang="ru-RU" sz="33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строке</a:t>
            </a:r>
            <a:r>
              <a:rPr lang="ru-RU" sz="33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3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</a:t>
            </a:r>
            <a:r>
              <a:rPr lang="en-US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тело</a:t>
            </a:r>
            <a:r>
              <a:rPr lang="en-US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кода выполняется однократно для каждого значения </a:t>
            </a:r>
            <a:r>
              <a:rPr lang="ru-RU" sz="33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последовательности</a:t>
            </a:r>
            <a:endParaRPr lang="en-US" sz="33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3" name="Shape 363"/>
          <p:cNvCxnSpPr/>
          <p:nvPr/>
        </p:nvCxnSpPr>
        <p:spPr>
          <a:xfrm>
            <a:off x="4703700" y="2385900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4095751" y="1638300"/>
            <a:ext cx="904786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Ещё операции со строками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23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Срез строки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1155699" y="2876549"/>
            <a:ext cx="7024693" cy="58864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также можем посмотреть на любой непрерывный кусок строки, используя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 двоеточие :</a:t>
            </a:r>
            <a:endParaRPr lang="en-US" sz="30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Второе число указывает конец среза, </a:t>
            </a:r>
            <a:r>
              <a:rPr lang="ru-RU" sz="3000" u="sng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 не включается в него</a:t>
            </a: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Срез читается как:</a:t>
            </a:r>
            <a:r>
              <a:rPr lang="en-US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b="0" i="0" u="none" strike="noStrike" cap="none" dirty="0" smtClean="0">
                <a:solidFill>
                  <a:srgbClr val="FFFFFF"/>
                </a:solidFill>
                <a:sym typeface="Arial"/>
              </a:rPr>
              <a:t>«от и </a:t>
            </a:r>
            <a:r>
              <a:rPr lang="ru-RU" sz="3000" dirty="0" smtClean="0">
                <a:solidFill>
                  <a:srgbClr val="FFFFFF"/>
                </a:solidFill>
                <a:latin typeface="Arial" charset="0"/>
                <a:cs typeface="Arial" charset="0"/>
                <a:sym typeface="Cabin"/>
              </a:rPr>
              <a:t>до, но не включая</a:t>
            </a:r>
            <a:r>
              <a:rPr lang="ru-RU" sz="3000" b="0" i="0" u="none" strike="noStrike" cap="none" dirty="0" smtClean="0">
                <a:solidFill>
                  <a:srgbClr val="FFFFFF"/>
                </a:solidFill>
                <a:sym typeface="Arial"/>
              </a:rPr>
              <a:t>»</a:t>
            </a:r>
            <a:endParaRPr lang="en-US" sz="3000" b="0" i="0" u="none" strike="noStrike" cap="none" dirty="0" smtClean="0">
              <a:solidFill>
                <a:srgbClr val="FFFFFF"/>
              </a:solidFill>
              <a:sym typeface="Arial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</a:t>
            </a:r>
            <a:r>
              <a:rPr lang="ru-RU" sz="3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второе число превышает длину строки, срез будет взят до конца строки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1" name="Shape 371"/>
          <p:cNvSpPr txBox="1"/>
          <p:nvPr/>
        </p:nvSpPr>
        <p:spPr>
          <a:xfrm>
            <a:off x="9069093" y="3351837"/>
            <a:ext cx="6553499" cy="449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6:7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402"/>
          <p:cNvSpPr txBox="1"/>
          <p:nvPr/>
        </p:nvSpPr>
        <p:spPr>
          <a:xfrm>
            <a:off x="9069093" y="3662637"/>
            <a:ext cx="68634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[:]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Monty Python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Срез строки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02469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lvl="0" indent="0">
              <a:spcBef>
                <a:spcPts val="0"/>
              </a:spcBef>
              <a:buSzPct val="171000"/>
              <a:buNone/>
            </a:pP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при извлечении среза мы опускаем первое или последнее число, подразумевается, что пропуск </a:t>
            </a:r>
            <a:r>
              <a:rPr lang="ru-RU" sz="3200" dirty="0"/>
              <a:t>—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начало или конец строки соответственно </a:t>
            </a:r>
            <a:endParaRPr lang="en-US" sz="34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08503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742950" y="2603501"/>
            <a:ext cx="6472238" cy="475777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оператор 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применяется к строкам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он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выполняет функцию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объединения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endParaRPr lang="en-US" sz="3600" dirty="0"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3" name="Shape 433"/>
          <p:cNvSpPr txBox="1"/>
          <p:nvPr/>
        </p:nvSpPr>
        <p:spPr>
          <a:xfrm>
            <a:off x="7900200" y="3101750"/>
            <a:ext cx="7187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тебе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Приветтебе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 тебе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 оператора</a:t>
            </a:r>
            <a:r>
              <a:rPr lang="en-US" sz="58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5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5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 логического оператора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595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SzPct val="171000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Ключевое слово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можно </a:t>
            </a:r>
            <a:r>
              <a:rPr lang="ru-RU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использовать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также и для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проверки содержитс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 ли одна строка </a:t>
            </a:r>
            <a:r>
              <a:rPr lang="ru-RU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внутри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другой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buSzPct val="171000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с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ru-RU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dirty="0"/>
              <a:t>—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логическое выражение, возвращающее 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(Правда)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(Ложь)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быть использовано в выражениях с оператором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0" name="Shape 440"/>
          <p:cNvSpPr txBox="1"/>
          <p:nvPr/>
        </p:nvSpPr>
        <p:spPr>
          <a:xfrm>
            <a:off x="9255125" y="2298700"/>
            <a:ext cx="6721474" cy="6311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'nan'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Найдено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Найдено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87312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Строковый тип данных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155700" y="2305050"/>
            <a:ext cx="8559800" cy="66484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32994">
              <a:spcBef>
                <a:spcPts val="0"/>
              </a:spcBef>
              <a:buClr>
                <a:srgbClr val="FF00FF"/>
              </a:buClr>
              <a:buSzPct val="100000"/>
            </a:pPr>
            <a:r>
              <a:rPr lang="ru-RU" sz="2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 </a:t>
            </a:r>
            <a:r>
              <a:rPr lang="ru-RU" sz="2800" dirty="0">
                <a:solidFill>
                  <a:srgbClr val="FF40FF"/>
                </a:solidFill>
              </a:rPr>
              <a:t>—</a:t>
            </a:r>
            <a:r>
              <a:rPr lang="ru-RU" sz="2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последовательность символов алфавита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 заключается в одинарные или двойные кавычки: </a:t>
            </a:r>
            <a:r>
              <a:rPr lang="en-US" sz="2800" b="0" i="0" u="none" strike="noStrike" cap="none" dirty="0" smtClean="0">
                <a:solidFill>
                  <a:srgbClr val="FF00FF"/>
                </a:solidFill>
                <a:sym typeface="Arial"/>
              </a:rPr>
              <a:t>'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r>
              <a:rPr lang="en-US" sz="2800" b="0" i="0" u="none" strike="noStrike" cap="none" dirty="0" smtClean="0">
                <a:solidFill>
                  <a:srgbClr val="FF00FF"/>
                </a:solidFill>
                <a:sym typeface="Arial"/>
              </a:rPr>
              <a:t>'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dirty="0" smtClean="0">
                <a:solidFill>
                  <a:srgbClr val="FF00FF"/>
                </a:solidFill>
              </a:rPr>
              <a:t>"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r>
              <a:rPr lang="en-US" sz="2800" dirty="0" smtClean="0">
                <a:solidFill>
                  <a:srgbClr val="FF00FF"/>
                </a:solidFill>
              </a:rPr>
              <a:t>"</a:t>
            </a:r>
            <a:endParaRPr lang="en-US" sz="2800" dirty="0">
              <a:solidFill>
                <a:srgbClr val="FF00FF"/>
              </a:solidFill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Font typeface="Cabin"/>
              <a:buChar char="•"/>
            </a:pP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случае строк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 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означает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b="0" i="0" u="none" strike="noStrike" cap="none" dirty="0" smtClean="0">
                <a:solidFill>
                  <a:srgbClr val="00FF00"/>
                </a:solidFill>
                <a:sym typeface="Arial"/>
              </a:rPr>
              <a:t>«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объединение</a:t>
            </a:r>
            <a:r>
              <a:rPr lang="ru-RU" sz="2800" b="0" i="0" u="none" strike="noStrike" cap="none" dirty="0" smtClean="0">
                <a:solidFill>
                  <a:srgbClr val="00FF00"/>
                </a:solidFill>
                <a:sym typeface="Arial"/>
              </a:rPr>
              <a:t>»</a:t>
            </a:r>
            <a:endParaRPr lang="en-US" sz="2800" b="0" i="0" u="none" strike="noStrike" cap="none" dirty="0">
              <a:solidFill>
                <a:srgbClr val="00FF00"/>
              </a:solidFill>
              <a:sym typeface="Arial"/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ru-RU" sz="28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в строке содержатся цифры, она все равно остается строкой</a:t>
            </a:r>
            <a:endParaRPr lang="en-US" sz="28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ru-RU" sz="28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преобразовать цифры в строке в числовой тип, используя функцию </a:t>
            </a:r>
            <a:r>
              <a:rPr lang="en-US" sz="2800" u="none" strike="noStrike" cap="none" dirty="0" err="1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10153650" y="833717"/>
            <a:ext cx="5846760" cy="74721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str1 = </a:t>
            </a:r>
            <a:r>
              <a:rPr lang="en-US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2800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800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endParaRPr lang="en-US" sz="28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str2 = </a:t>
            </a:r>
            <a:r>
              <a:rPr lang="en-US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тебе</a:t>
            </a:r>
            <a:r>
              <a:rPr lang="en-US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28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 = str1 + str2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28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Приветтебе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str3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2800" i="0" u="none" strike="noStrike" cap="none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(str3)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6" name="Shape 446"/>
          <p:cNvSpPr txBox="1"/>
          <p:nvPr/>
        </p:nvSpPr>
        <p:spPr>
          <a:xfrm>
            <a:off x="927100" y="2667000"/>
            <a:ext cx="15328900" cy="532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банан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Верно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бананы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.'</a:t>
            </a:r>
            <a:r>
              <a:rPr lang="en-US" sz="3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банан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Ваше слово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,'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идет перед бананом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3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банан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Ваше слово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,'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идет после банана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3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Верно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ru-RU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бананы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7986712" y="673718"/>
            <a:ext cx="7443787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Библиотека для обработки строк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1155700" y="1452218"/>
            <a:ext cx="6831013" cy="69771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имеется ряд строковых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функций</a:t>
            </a:r>
            <a:r>
              <a:rPr lang="ru-RU" sz="34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которые находятся в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библиотеке для обработки строк</a:t>
            </a:r>
            <a:endParaRPr lang="en-US" sz="3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уже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встроены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каждую строку, мы вызываем их, добавляя функцию к строковой переменной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изменяют исходную строку, а возвращают </a:t>
            </a:r>
            <a:r>
              <a:rPr lang="ru-RU" sz="3400" u="sng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новую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с  заданными изменениями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3" name="Shape 453"/>
          <p:cNvSpPr txBox="1"/>
          <p:nvPr/>
        </p:nvSpPr>
        <p:spPr>
          <a:xfrm>
            <a:off x="8484325" y="2379900"/>
            <a:ext cx="7557299" cy="5895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greet)</a:t>
            </a:r>
            <a:endParaRPr lang="en-US" sz="3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 Всем</a:t>
            </a:r>
            <a:r>
              <a:rPr lang="en-US" sz="3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3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lower</a:t>
            </a: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())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</a:t>
            </a:r>
            <a:r>
              <a:rPr lang="ru-RU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ривет всем</a:t>
            </a:r>
            <a:endParaRPr lang="en-US"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902991" y="692855"/>
            <a:ext cx="14919599" cy="77887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Привет, Мир!</a:t>
            </a:r>
            <a:r>
              <a:rPr lang="en-US" sz="30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0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['capitalize',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casefold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'center', 'count', 'encode',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endswith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expandtabs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'find', 'format',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format_map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'index',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isalnum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isalpha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isdecimal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isdigit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isidentifier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islower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isnumeric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isprintable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isspace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istitle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isupper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'join',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'lower',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maketrans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'partition', 'replace',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rfind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rindex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rpartition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rsplit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'split',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splitlines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startswith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'strip',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swapcase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'title', 'translate', 'upper', 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zfill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n-US"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8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https://docs.python.org/3/library/stdtypes.html#string-methods</a:t>
            </a:r>
            <a:endParaRPr lang="en-US" sz="2800" u="sng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1023937"/>
            <a:ext cx="12026900" cy="6997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/>
        </p:nvSpPr>
        <p:spPr>
          <a:xfrm>
            <a:off x="728663" y="2406640"/>
            <a:ext cx="7857886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str.capitalize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str.center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(width[, </a:t>
            </a:r>
            <a:r>
              <a:rPr lang="en-US" sz="2800" u="none" strike="noStrike" cap="none" dirty="0" err="1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fillchar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str.endswith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(suffix[,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str.find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(sub[,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9080500" y="2406640"/>
            <a:ext cx="6721475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str.replace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(old, new[, count])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str.lower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str.upper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1767553" y="833718"/>
            <a:ext cx="1272089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Библиотека для обработки строк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635874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886700" cy="58928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используем функцию 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поиска подстроки внутри другой строки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находит первое появление подстроки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подстрока не найдена,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Помните, что стартовая позиция начинается с 0</a:t>
            </a:r>
            <a:endParaRPr lang="en-US" sz="3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7" name="Shape 477"/>
          <p:cNvSpPr txBox="1"/>
          <p:nvPr/>
        </p:nvSpPr>
        <p:spPr>
          <a:xfrm>
            <a:off x="9677400" y="3986200"/>
            <a:ext cx="62466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</p:txBody>
      </p:sp>
      <p:cxnSp>
        <p:nvCxnSpPr>
          <p:cNvPr id="478" name="Shape 478"/>
          <p:cNvCxnSpPr/>
          <p:nvPr/>
        </p:nvCxnSpPr>
        <p:spPr>
          <a:xfrm flipH="1" flipV="1">
            <a:off x="10302875" y="1084262"/>
            <a:ext cx="1295910" cy="826299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9766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9766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10515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515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11290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11290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2039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2039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127635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127635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135128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135128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в </a:t>
            </a:r>
            <a:r>
              <a:rPr lang="ru-RU" sz="58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ЗАГЛАВНЫЕ буквы</a:t>
            </a:r>
            <a:endParaRPr lang="en-US" sz="58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1739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Можно создать копию строки 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нижнем регистре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верхнем регистре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режде чем искать подстроку с помощью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лучше преобразовать строку в нижний регистр, чтобы искать вне зависимости от регистра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97" name="Shape 497"/>
          <p:cNvSpPr txBox="1"/>
          <p:nvPr/>
        </p:nvSpPr>
        <p:spPr>
          <a:xfrm>
            <a:off x="9317825" y="3232150"/>
            <a:ext cx="66896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.upper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 боб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и замена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6594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replace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похожа на операцию «поиск и замена» в текстовом редакторе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Она заменяет содержимое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каждой встреченной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искомой строки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содержимое </a:t>
            </a:r>
            <a:r>
              <a:rPr lang="ru-RU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заменяющей строки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4" name="Shape 504"/>
          <p:cNvSpPr txBox="1"/>
          <p:nvPr/>
        </p:nvSpPr>
        <p:spPr>
          <a:xfrm>
            <a:off x="7366000" y="3516300"/>
            <a:ext cx="8889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 =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Привет,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Марина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‘</a:t>
            </a:r>
            <a:r>
              <a:rPr lang="ru-RU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Марина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Карина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Карина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‘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р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'X'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</a:t>
            </a:r>
            <a:r>
              <a:rPr lang="en-US" sz="30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ru-RU" sz="3000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ивет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Ка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ru-RU" sz="3000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ина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7881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Иногда бывает нужно удалить пробелы в начале и/или в конце строки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удаляют пробелы слева и справа соответственно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strip()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одновременно удаляет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пробелы в начале и в конце строки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1" name="Shape 511"/>
          <p:cNvSpPr txBox="1"/>
          <p:nvPr/>
        </p:nvSpPr>
        <p:spPr>
          <a:xfrm>
            <a:off x="8818275" y="3244850"/>
            <a:ext cx="6863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   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 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/>
          <p:nvPr/>
        </p:nvSpPr>
        <p:spPr>
          <a:xfrm>
            <a:off x="1411262" y="2946377"/>
            <a:ext cx="130107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Хорошего тебе дня!</a:t>
            </a:r>
            <a:r>
              <a:rPr lang="en-US" sz="3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6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Хорошего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х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1155700" y="241300"/>
            <a:ext cx="13931900" cy="2298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Префиксы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641667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и преобразование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8549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предпочитаем читать данные, используя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 затем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анализировать и преобразовывать данные по мере необходимости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Так мы имеем больше контроля над ошибками и/или неправильным вводом данных пользователем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Введенные числа должны быть </a:t>
            </a: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преобразованы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 строкового типа в числовой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9753599" y="869950"/>
            <a:ext cx="5687911" cy="7391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Ваше имя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Ваше имя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Чак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Чак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Количество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Количество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3000" i="0" u="none" strike="noStrike" cap="none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unsupported operand type(s) for -: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/>
        </p:nvSpPr>
        <p:spPr>
          <a:xfrm>
            <a:off x="832600" y="3383450"/>
            <a:ext cx="15316200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1016000" y="2749550"/>
            <a:ext cx="14649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5599987" y="1764575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21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7917521" y="1816100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31</a:t>
            </a:r>
          </a:p>
        </p:txBody>
      </p:sp>
      <p:cxnSp>
        <p:nvCxnSpPr>
          <p:cNvPr id="526" name="Shape 526"/>
          <p:cNvCxnSpPr/>
          <p:nvPr/>
        </p:nvCxnSpPr>
        <p:spPr>
          <a:xfrm rot="10800000">
            <a:off x="5859764" y="2395399"/>
            <a:ext cx="17700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7" name="Shape 527"/>
          <p:cNvCxnSpPr/>
          <p:nvPr/>
        </p:nvCxnSpPr>
        <p:spPr>
          <a:xfrm rot="10800000">
            <a:off x="8180110" y="2476361"/>
            <a:ext cx="16499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8" name="Shape 528"/>
          <p:cNvCxnSpPr/>
          <p:nvPr/>
        </p:nvCxnSpPr>
        <p:spPr>
          <a:xfrm rot="10800000" flipH="1">
            <a:off x="6116450" y="3362449"/>
            <a:ext cx="1877699" cy="17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9182100" y="776149"/>
            <a:ext cx="6483800" cy="1700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Разбор и извлечение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02186" y="5241450"/>
            <a:ext cx="2186099" cy="232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644" y="833718"/>
            <a:ext cx="13360712" cy="1706182"/>
          </a:xfrm>
        </p:spPr>
        <p:txBody>
          <a:bodyPr/>
          <a:lstStyle/>
          <a:p>
            <a:r>
              <a:rPr lang="ru-RU" sz="7600" dirty="0" smtClean="0">
                <a:solidFill>
                  <a:srgbClr val="FFD966"/>
                </a:solidFill>
              </a:rPr>
              <a:t>Два вида строк</a:t>
            </a:r>
            <a:endParaRPr lang="en-US" sz="7600" dirty="0">
              <a:solidFill>
                <a:srgbClr val="FFD9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19694" y="2723853"/>
            <a:ext cx="62841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</a:t>
            </a:r>
            <a:r>
              <a:rPr lang="en-US" sz="3200" dirty="0" smtClean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3.5.1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x = '이광춘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class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class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endParaRPr lang="en-US" sz="3200" dirty="0">
              <a:solidFill>
                <a:schemeClr val="bg1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27137" y="2723853"/>
            <a:ext cx="63601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2.7.10 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x = '이광춘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type(x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type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type(x</a:t>
            </a:r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r>
              <a:rPr lang="en-US" sz="32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type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unicode</a:t>
            </a:r>
            <a:r>
              <a:rPr lang="en-US" sz="32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  <a:endParaRPr lang="en-US" sz="3200" dirty="0">
              <a:solidFill>
                <a:schemeClr val="bg1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22613" y="7366599"/>
            <a:ext cx="10210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FA00"/>
                </a:solidFill>
              </a:rPr>
              <a:t>В Пайтон 3 все строки </a:t>
            </a:r>
            <a:r>
              <a:rPr lang="ru-RU" sz="3600" dirty="0">
                <a:solidFill>
                  <a:srgbClr val="00FA00"/>
                </a:solidFill>
              </a:rPr>
              <a:t>—</a:t>
            </a:r>
            <a:r>
              <a:rPr lang="ru-RU" sz="3600" dirty="0" smtClean="0">
                <a:solidFill>
                  <a:srgbClr val="00FA00"/>
                </a:solidFill>
              </a:rPr>
              <a:t> последовательность Юникод-символов</a:t>
            </a:r>
            <a:endParaRPr lang="en-US" sz="3600" dirty="0">
              <a:solidFill>
                <a:srgbClr val="00F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6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15171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6007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Строковой тип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Индексация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Срез строки 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</a:t>
            </a: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:4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Перебор элементов строки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помощью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Объединение строк с </a:t>
            </a:r>
          </a:p>
          <a:p>
            <a:pPr marL="356489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помощью </a:t>
            </a:r>
            <a:r>
              <a:rPr lang="en-US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endParaRPr lang="en-US" sz="36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7" name="Shape 537"/>
          <p:cNvSpPr txBox="1">
            <a:spLocks noGrp="1"/>
          </p:cNvSpPr>
          <p:nvPr>
            <p:ph type="body" idx="4294967295"/>
          </p:nvPr>
        </p:nvSpPr>
        <p:spPr>
          <a:xfrm>
            <a:off x="9110663" y="2655720"/>
            <a:ext cx="5977037" cy="56276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Операции со строками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Библиотека операций со строками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внутри строк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Замена текста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/>
              <a:t>Авторы </a:t>
            </a:r>
            <a:r>
              <a:rPr lang="en-US" sz="3600" dirty="0"/>
              <a:t> / </a:t>
            </a:r>
            <a:r>
              <a:rPr lang="ru-RU" sz="3600" dirty="0"/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43" name="Shape 543"/>
          <p:cNvSpPr txBox="1"/>
          <p:nvPr/>
        </p:nvSpPr>
        <p:spPr>
          <a:xfrm>
            <a:off x="1155700" y="2208255"/>
            <a:ext cx="6797699" cy="5690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544" name="Shape 5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77618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Shape 54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55818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6" name="Shape 546"/>
          <p:cNvSpPr txBox="1"/>
          <p:nvPr/>
        </p:nvSpPr>
        <p:spPr>
          <a:xfrm>
            <a:off x="8704400" y="2208255"/>
            <a:ext cx="6797699" cy="5690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28950" y="833718"/>
            <a:ext cx="120587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Заглянем внутрь строки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02688" cy="60261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добраться до любого отдельного символа внутри строки, указав в </a:t>
            </a:r>
            <a:r>
              <a:rPr lang="ru-RU" sz="33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квадратных скобках </a:t>
            </a:r>
            <a:r>
              <a:rPr lang="ru-RU" sz="33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индекс этого символа</a:t>
            </a:r>
            <a:endParaRPr lang="en-US" sz="3300" u="none" strike="noStrike" cap="none" dirty="0"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 индекса должно быть целым числом и начинаться с нуля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 индекса также может быть выражением, которое можно вычислить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0867921" y="4517526"/>
            <a:ext cx="4878899" cy="378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-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050" y="908000"/>
            <a:ext cx="2489200" cy="1663317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0566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0566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1315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1315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12090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2090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12839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2839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35636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35636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143129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43129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за пределами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83400" cy="55880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вы получите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ошибку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 попытавшись</a:t>
            </a:r>
            <a:r>
              <a:rPr lang="en-US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добраться до элемента за пределами конца строки (несуществующий индекс)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Будьте внимательны при построении значений индексов и срезов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9" name="Shape 249"/>
          <p:cNvSpPr txBox="1"/>
          <p:nvPr/>
        </p:nvSpPr>
        <p:spPr>
          <a:xfrm>
            <a:off x="8759825" y="3239110"/>
            <a:ext cx="6845400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3000" i="0" u="none" strike="noStrike" cap="none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IndexError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string index out of 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7" name="Shape 232"/>
          <p:cNvSpPr txBox="1"/>
          <p:nvPr/>
        </p:nvSpPr>
        <p:spPr>
          <a:xfrm>
            <a:off x="9601200" y="6985510"/>
            <a:ext cx="5162550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 вне диапазона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" name="Прямая со стрелкой 3"/>
          <p:cNvCxnSpPr>
            <a:stCxn id="7" idx="0"/>
          </p:cNvCxnSpPr>
          <p:nvPr/>
        </p:nvCxnSpPr>
        <p:spPr>
          <a:xfrm flipH="1" flipV="1">
            <a:off x="11906250" y="6096000"/>
            <a:ext cx="276225" cy="88951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 строки есть длина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7386041" cy="46084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Встроенная функция</a:t>
            </a:r>
            <a:r>
              <a:rPr lang="en-US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000" u="none" strike="noStrike" cap="none" dirty="0" err="1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ru-RU" sz="4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позволяет нам узнать длину строки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6" name="Shape 256"/>
          <p:cNvSpPr txBox="1"/>
          <p:nvPr/>
        </p:nvSpPr>
        <p:spPr>
          <a:xfrm>
            <a:off x="9947700" y="5551475"/>
            <a:ext cx="63080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375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10375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125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1125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1899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899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2649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649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33731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33731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141224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41224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00FF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 err="1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ru-RU" sz="7600" u="none" strike="noStrike" cap="none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ru-RU" sz="54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</a:t>
            </a:r>
            <a:r>
              <a:rPr lang="ru-RU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ункция</a:t>
            </a:r>
          </a:p>
          <a:p>
            <a:pPr algn="ctr">
              <a:buClr>
                <a:schemeClr val="lt1"/>
              </a:buClr>
              <a:buSzPct val="25000"/>
            </a:pPr>
            <a:r>
              <a:rPr lang="en-US" sz="54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9829800" y="2171700"/>
            <a:ext cx="6115049" cy="3505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представляет собой некий </a:t>
            </a: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сохраненный код</a:t>
            </a:r>
            <a:r>
              <a:rPr lang="ru-RU" sz="33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который мы используем.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принимает </a:t>
            </a:r>
            <a:r>
              <a:rPr lang="ru-RU" sz="33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входные данные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возвращает </a:t>
            </a:r>
            <a:r>
              <a:rPr lang="ru-RU" sz="33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вывод/результат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00FF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dirty="0" err="1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ru-RU" sz="7600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y: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blah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12" name="Shape 280"/>
          <p:cNvSpPr txBox="1"/>
          <p:nvPr/>
        </p:nvSpPr>
        <p:spPr>
          <a:xfrm>
            <a:off x="9829800" y="2171700"/>
            <a:ext cx="6115049" cy="3505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представляет собой некий </a:t>
            </a:r>
            <a:r>
              <a:rPr lang="ru-RU" sz="33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сохраненный код</a:t>
            </a:r>
            <a:r>
              <a:rPr lang="ru-RU" sz="33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который мы используем.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принимает </a:t>
            </a:r>
            <a:r>
              <a:rPr lang="ru-RU" sz="33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входные данные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возвращает </a:t>
            </a:r>
            <a:r>
              <a:rPr lang="ru-RU" sz="33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вывод/результат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52719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5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Пошаговый перебор элементов строки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949949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Используя оператор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 цикла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функцию </a:t>
            </a:r>
            <a:r>
              <a:rPr lang="en-US" sz="3600" u="none" strike="noStrike" cap="none" dirty="0" err="1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создать цикл для доступа к каждой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отдельной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букве в строке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8239813" y="3690900"/>
            <a:ext cx="59453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14728825" y="3740150"/>
            <a:ext cx="6984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 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7407</TotalTime>
  <Words>2081</Words>
  <Application>Microsoft Office PowerPoint</Application>
  <PresentationFormat>Произвольный</PresentationFormat>
  <Paragraphs>448</Paragraphs>
  <Slides>33</Slides>
  <Notes>31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Title &amp; Subtitle</vt:lpstr>
      <vt:lpstr>Строки</vt:lpstr>
      <vt:lpstr>Строковый тип данных</vt:lpstr>
      <vt:lpstr>Чтение и преобразование</vt:lpstr>
      <vt:lpstr>Заглянем внутрь строки</vt:lpstr>
      <vt:lpstr>Символ за пределами строки</vt:lpstr>
      <vt:lpstr>У строки есть длина</vt:lpstr>
      <vt:lpstr>Функция len()</vt:lpstr>
      <vt:lpstr>Функция len()</vt:lpstr>
      <vt:lpstr>Пошаговый перебор элементов строки</vt:lpstr>
      <vt:lpstr>Пошаговый перебор элементов строки</vt:lpstr>
      <vt:lpstr>Пошаговый перебор элементов строки</vt:lpstr>
      <vt:lpstr>Перебор и подсчет элементов</vt:lpstr>
      <vt:lpstr>Присмотримся к оператору in</vt:lpstr>
      <vt:lpstr>Презентация PowerPoint</vt:lpstr>
      <vt:lpstr>Ещё операции со строками</vt:lpstr>
      <vt:lpstr>Срез строки</vt:lpstr>
      <vt:lpstr>Срез строки</vt:lpstr>
      <vt:lpstr>Объединение строк</vt:lpstr>
      <vt:lpstr>Использование оператора in в качестве логического оператора</vt:lpstr>
      <vt:lpstr>Сравнение строк</vt:lpstr>
      <vt:lpstr>Библиотека для обработки строк</vt:lpstr>
      <vt:lpstr>Презентация PowerPoint</vt:lpstr>
      <vt:lpstr>Презентация PowerPoint</vt:lpstr>
      <vt:lpstr>Библиотека для обработки строк</vt:lpstr>
      <vt:lpstr>Поиск строки</vt:lpstr>
      <vt:lpstr>Преобразование в ЗАГЛАВНЫЕ буквы</vt:lpstr>
      <vt:lpstr>Поиск и замена</vt:lpstr>
      <vt:lpstr>Удаление пробелов</vt:lpstr>
      <vt:lpstr>Презентация PowerPoint</vt:lpstr>
      <vt:lpstr>Презентация PowerPoint</vt:lpstr>
      <vt:lpstr>Два вида строк</vt:lpstr>
      <vt:lpstr>Резюме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</dc:title>
  <cp:lastModifiedBy>Vita</cp:lastModifiedBy>
  <cp:revision>208</cp:revision>
  <dcterms:modified xsi:type="dcterms:W3CDTF">2021-05-07T18:31:18Z</dcterms:modified>
</cp:coreProperties>
</file>