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  <a:srgbClr val="FF00FF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5"/>
    <p:restoredTop sz="94485"/>
  </p:normalViewPr>
  <p:slideViewPr>
    <p:cSldViewPr snapToGrid="0" snapToObjects="1">
      <p:cViewPr>
        <p:scale>
          <a:sx n="57" d="100"/>
          <a:sy n="57" d="100"/>
        </p:scale>
        <p:origin x="-618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23340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61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630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2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185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570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3923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6219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7098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893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84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02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0058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551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4879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093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2654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64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2492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105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51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6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824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08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arquard@uct.ac.z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4inf.com/code/mbox-short.tx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файлов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996400" y="7077663"/>
            <a:ext cx="79670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44575" y="7327262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3300" y="7149062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Работа с файлом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1155700" y="2695025"/>
            <a:ext cx="13932000" cy="122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содержит символ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перевода строки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 каждой строки: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Чтение файлов в Пайтон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83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xfrm>
            <a:off x="508159" y="789708"/>
            <a:ext cx="1523968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Дескриптор файла как последовательность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121304" cy="590873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58394">
              <a:spcBef>
                <a:spcPts val="0"/>
              </a:spcBef>
              <a:buSzPct val="100000"/>
            </a:pP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Дескриптор файла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открытый для чтения, можно рассматривать как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последовательность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строк, где каждая строка файла </a:t>
            </a:r>
            <a:r>
              <a:rPr lang="ru-RU" sz="3000" dirty="0"/>
              <a:t>—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строка в последовательности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использовать оператор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 чтобы</a:t>
            </a:r>
            <a:r>
              <a:rPr lang="en-US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 </a:t>
            </a:r>
            <a:r>
              <a:rPr lang="ru-RU" sz="30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перебирать строки</a:t>
            </a:r>
            <a:endParaRPr lang="en-US" sz="3000" u="none" strike="noStrike" cap="none" dirty="0"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58394">
              <a:buSzPct val="100000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Помните: </a:t>
            </a: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последовательность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dirty="0"/>
              <a:t>—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упорядоченный набор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10058400" y="3490925"/>
            <a:ext cx="5763174" cy="272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cheese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cheese</a:t>
            </a:r>
            <a:r>
              <a:rPr lang="en-US" sz="3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Подсчет строк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73875" cy="47872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Открываем </a:t>
            </a: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файл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режиме «только для чтения»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Используем цикл с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прочесть каждую строку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Подсчитываем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и выводим количество строк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6" name="Shape 296"/>
          <p:cNvSpPr txBox="1"/>
          <p:nvPr/>
        </p:nvSpPr>
        <p:spPr>
          <a:xfrm>
            <a:off x="8845300" y="2819350"/>
            <a:ext cx="6931200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Всего строк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:', 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python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open.py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Всего строк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132045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файла 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*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целиком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*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155699" y="2603500"/>
            <a:ext cx="5926745" cy="334567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</a:t>
            </a:r>
            <a:r>
              <a:rPr lang="ru-RU" sz="3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прочитать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весь файл 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всё содержимое и переводы строк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ru-RU" sz="3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одну строку</a:t>
            </a:r>
            <a:endParaRPr lang="en-US" sz="34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3" name="Shape 303"/>
          <p:cNvSpPr txBox="1"/>
          <p:nvPr/>
        </p:nvSpPr>
        <p:spPr>
          <a:xfrm>
            <a:off x="8362603" y="2671475"/>
            <a:ext cx="7367871" cy="346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.read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94626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[:20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по файлу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1155700" y="2892894"/>
            <a:ext cx="6116638" cy="289071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помощью оператора </a:t>
            </a:r>
            <a:r>
              <a:rPr lang="en-US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внутри цикла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можно выводить только строки, соответствующие определённым критериям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0" name="Shape 310"/>
          <p:cNvSpPr txBox="1"/>
          <p:nvPr/>
        </p:nvSpPr>
        <p:spPr>
          <a:xfrm>
            <a:off x="8049525" y="3161700"/>
            <a:ext cx="7276200" cy="244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Ой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6" name="Shape 316"/>
          <p:cNvSpPr txBox="1"/>
          <p:nvPr/>
        </p:nvSpPr>
        <p:spPr>
          <a:xfrm>
            <a:off x="1246825" y="3253025"/>
            <a:ext cx="52704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здесь делают все эти пустые строки?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/>
          <p:nvPr/>
        </p:nvSpPr>
        <p:spPr>
          <a:xfrm>
            <a:off x="7594600" y="2895600"/>
            <a:ext cx="8128000" cy="45243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1155699" y="4073236"/>
            <a:ext cx="5976621" cy="42326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конце каждой строки файла находится</a:t>
            </a:r>
            <a:r>
              <a:rPr lang="en-US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перевода строки</a:t>
            </a:r>
            <a:endParaRPr lang="en-US" sz="34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ru-RU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добавляет</a:t>
            </a:r>
            <a:r>
              <a:rPr lang="en-US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перевода строки</a:t>
            </a:r>
            <a:r>
              <a:rPr lang="en-US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 каждой строке</a:t>
            </a:r>
            <a:endParaRPr lang="en-US" sz="34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1292225" y="2813050"/>
            <a:ext cx="5270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здесь делают все эти пустые строки?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8246225" y="2900800"/>
            <a:ext cx="7461100" cy="507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  <p:sp>
        <p:nvSpPr>
          <p:cNvPr id="7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Ой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по файлу 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исправленный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6508635" cy="52791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удалить пробелы с правой стороны строки, используя </a:t>
            </a:r>
            <a:r>
              <a:rPr lang="en-US" sz="3400" u="none" strike="noStrike" cap="none" dirty="0" err="1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 библиотеки работы со строками</a:t>
            </a:r>
          </a:p>
          <a:p>
            <a:pPr marL="457200" lvl="0" indent="-444500">
              <a:spcAft>
                <a:spcPts val="1000"/>
              </a:spcAft>
              <a:buSzPct val="100000"/>
            </a:pP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Строка, содержащая символ перевода строки, </a:t>
            </a:r>
            <a:r>
              <a:rPr lang="ru-RU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считается «пустым пространством» и </a:t>
            </a:r>
            <a:r>
              <a:rPr lang="ru-RU" sz="34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удаляется</a:t>
            </a:r>
            <a:endParaRPr lang="en-US" sz="34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8744989" y="2783500"/>
            <a:ext cx="6342610" cy="229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33" name="Shape 333"/>
          <p:cNvSpPr txBox="1"/>
          <p:nvPr/>
        </p:nvSpPr>
        <p:spPr>
          <a:xfrm>
            <a:off x="8744989" y="5391750"/>
            <a:ext cx="708553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louis@media.berkeley.edu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zqian@umich.edu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rjlowe@iupui.edu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Пропуск с использованием </a:t>
            </a:r>
            <a:r>
              <a:rPr lang="en-US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endParaRPr lang="en-US" sz="6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155700" y="3237425"/>
            <a:ext cx="4942803" cy="31236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нужно, мы можем пропустить строку, используя оператор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6857027" y="3253850"/>
            <a:ext cx="88601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4724400" y="847898"/>
            <a:ext cx="3454499" cy="6923362"/>
          </a:xfrm>
          <a:prstGeom prst="rect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Программное</a:t>
            </a:r>
            <a:r>
              <a:rPr lang="ru-RU" sz="2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обеспечение</a:t>
            </a:r>
            <a:endParaRPr lang="ru-RU" sz="2800" u="none" strike="noStrike" cap="none" dirty="0" smtClean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1460500" y="20309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Устройства ввода и вывода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5081782" y="2132561"/>
            <a:ext cx="2739735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Центральный процессор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5359400" y="516786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endParaRPr lang="ru-RU" sz="32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Основная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память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9893300" y="33390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Вторичная память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17" name="Shape 217"/>
          <p:cNvCxnSpPr/>
          <p:nvPr/>
        </p:nvCxnSpPr>
        <p:spPr>
          <a:xfrm flipH="1">
            <a:off x="3659048" y="3158086"/>
            <a:ext cx="10589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6019800" y="4142185"/>
            <a:ext cx="0" cy="9717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>
            <a:off x="6973886" y="4159798"/>
            <a:ext cx="0" cy="9192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8283575" y="3781973"/>
            <a:ext cx="15620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8248650" y="4786861"/>
            <a:ext cx="1579499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10385425" y="722861"/>
            <a:ext cx="5052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Пора найти Данные, с которыми можно поработать!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7810499" y="1078461"/>
            <a:ext cx="2017649" cy="1269899"/>
          </a:xfrm>
          <a:prstGeom prst="wedgeEllipseCallout">
            <a:avLst>
              <a:gd name="adj1" fmla="val -58116"/>
              <a:gd name="adj2" fmla="val 69473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ru-RU" sz="2600" u="none" strike="noStrike" cap="none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дальше</a:t>
            </a:r>
            <a:r>
              <a:rPr lang="en-US" sz="2600" u="none" strike="noStrike" cap="none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2600" u="none" strike="noStrike" cap="none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0211" y="5409161"/>
            <a:ext cx="457200" cy="64919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x="6299200" y="4177311"/>
            <a:ext cx="2768700" cy="1269899"/>
          </a:xfrm>
          <a:prstGeom prst="wedgeEllipseCallout">
            <a:avLst>
              <a:gd name="adj1" fmla="val -16423"/>
              <a:gd name="adj2" fmla="val 86316"/>
            </a:avLst>
          </a:prstGeom>
          <a:solidFill>
            <a:schemeClr val="accent3">
              <a:lumMod val="75000"/>
            </a:schemeClr>
          </a:solidFill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x &lt; 3: print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9334500" y="6139411"/>
            <a:ext cx="4927500" cy="16509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 stephen.marquard@uct.ac.za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Return-Path: &lt;postmaster@collab.sakaiproject.org&gt;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Date: Sat, 5 Jan 2008 09:12:18 -0500To: source@collab.sakaiproject.orgFrom: stephen.marquard@uct.ac.zaSubject: [sakai] svn commit: r39772 - content/branches/Details: http://source.sakaiproject.org/viewsvn/?view=rev&amp;rev=39772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27" name="Shape 227"/>
          <p:cNvSpPr/>
          <p:nvPr/>
        </p:nvSpPr>
        <p:spPr>
          <a:xfrm>
            <a:off x="12192000" y="2792961"/>
            <a:ext cx="1955699" cy="1003199"/>
          </a:xfrm>
          <a:prstGeom prst="wedgeEllipseCallout">
            <a:avLst>
              <a:gd name="adj1" fmla="val -56870"/>
              <a:gd name="adj2" fmla="val 111090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ru-RU" sz="2600" dirty="0" smtClean="0">
                <a:latin typeface="Arial" charset="0"/>
                <a:ea typeface="Arial" charset="0"/>
                <a:cs typeface="Arial" charset="0"/>
                <a:sym typeface="Cabin"/>
              </a:rPr>
              <a:t>Файлы - это мы</a:t>
            </a:r>
            <a:endParaRPr lang="en-US" sz="2600" u="none" strike="noStrike" cap="none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Используем</a:t>
            </a:r>
            <a:r>
              <a:rPr lang="en-US" sz="5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5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выбрать </a:t>
            </a:r>
            <a:r>
              <a:rPr lang="ru-RU" sz="58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</a:t>
            </a:r>
            <a:endParaRPr lang="en-US" sz="58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>
            <a:spLocks noGrp="1"/>
          </p:cNvSpPr>
          <p:nvPr>
            <p:ph type="body" idx="1"/>
          </p:nvPr>
        </p:nvSpPr>
        <p:spPr>
          <a:xfrm>
            <a:off x="1412674" y="2820874"/>
            <a:ext cx="6584169" cy="253252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поискать подстроку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(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in)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любой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строке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(line)</a:t>
            </a:r>
            <a:r>
              <a:rPr lang="ru-RU" sz="3600" u="none" strike="noStrike" cap="none" dirty="0" smtClean="0">
                <a:latin typeface="Arial" charset="0"/>
                <a:ea typeface="Arial" charset="0"/>
                <a:cs typeface="Arial" charset="0"/>
                <a:sym typeface="Cabin"/>
              </a:rPr>
              <a:t>, используя соответствующий критерий поиска</a:t>
            </a:r>
            <a:endParaRPr lang="en-US" sz="3600" u="none" strike="noStrike" cap="none" dirty="0"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8547100" y="2516175"/>
            <a:ext cx="6947100" cy="265503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412675" y="5606277"/>
            <a:ext cx="13932000" cy="24144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–f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Author: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Fri Jan  4 07:02:32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-f...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11995718" y="4500618"/>
            <a:ext cx="755095" cy="1300737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10545756" y="1196478"/>
            <a:ext cx="5100737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Запрос имени файла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6" name="Shape 356"/>
          <p:cNvSpPr txBox="1"/>
          <p:nvPr/>
        </p:nvSpPr>
        <p:spPr>
          <a:xfrm>
            <a:off x="800975" y="773101"/>
            <a:ext cx="10186113" cy="3398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Введите имя файла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Найдено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‘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строк, содержащих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subject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в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57" name="Shape 357"/>
          <p:cNvSpPr txBox="1"/>
          <p:nvPr/>
        </p:nvSpPr>
        <p:spPr>
          <a:xfrm>
            <a:off x="7059611" y="4843463"/>
            <a:ext cx="8643899" cy="35523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имя файла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Найдено 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1797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строк, содержащих 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subject</a:t>
            </a: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mbox.txt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rgbClr val="FF00FF"/>
              </a:buClr>
              <a:buSzPct val="25000"/>
            </a:pP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имя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файла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Найдено 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27 </a:t>
            </a: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строк, содержащих </a:t>
            </a:r>
            <a:r>
              <a:rPr lang="en-US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subject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en-US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8" name="Shape 358"/>
          <p:cNvCxnSpPr/>
          <p:nvPr/>
        </p:nvCxnSpPr>
        <p:spPr>
          <a:xfrm>
            <a:off x="8061023" y="1465955"/>
            <a:ext cx="1744675" cy="414224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flipV="1">
            <a:off x="12485716" y="3296164"/>
            <a:ext cx="1246909" cy="1547299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633015" y="1661246"/>
            <a:ext cx="4167586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Неверное имя файла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5580938" y="887400"/>
            <a:ext cx="10205700" cy="47358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Введите имя файла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Неверное имя файла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:', </a:t>
            </a:r>
            <a:r>
              <a:rPr lang="en-US" sz="24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quit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‘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Найдено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‘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строк, содержащих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subject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633014" y="5988297"/>
            <a:ext cx="9325633" cy="261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имя файла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Найдено 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1797 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строк, содержащих 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subject</a:t>
            </a: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mbox.txt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rgbClr val="FF00FF"/>
              </a:buClr>
              <a:buSzPct val="25000"/>
            </a:pPr>
            <a:r>
              <a:rPr lang="ru-RU" sz="28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имя </a:t>
            </a:r>
            <a:r>
              <a:rPr lang="ru-RU" sz="28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файла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Неверное имя файла</a:t>
            </a:r>
            <a:r>
              <a:rPr lang="en-US" sz="28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642975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605836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Вторичная память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Открытие файла, дескриптор файла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 файла, символ перевода строки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Построчное чтение файла с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помощью цикла с 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строк в файле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имен файлов </a:t>
            </a:r>
          </a:p>
          <a:p>
            <a:pPr marL="685800" indent="-394462">
              <a:buSzPct val="100000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Неверное имя файла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endParaRPr lang="ru-RU" sz="30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/>
              <a:t>Авторы </a:t>
            </a:r>
            <a:r>
              <a:rPr lang="en-US" sz="3600" dirty="0"/>
              <a:t> / </a:t>
            </a:r>
            <a:r>
              <a:rPr lang="ru-RU" sz="3600" dirty="0"/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1324001" y="2190334"/>
            <a:ext cx="6797699" cy="59249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380" name="Shape 38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77621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Shape 38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55821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Shape 382"/>
          <p:cNvSpPr txBox="1"/>
          <p:nvPr/>
        </p:nvSpPr>
        <p:spPr>
          <a:xfrm>
            <a:off x="8704400" y="2190334"/>
            <a:ext cx="6797699" cy="5924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Работа с файлом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07072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й файл можно представить как последовательность строк: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4" name="Shape 234"/>
          <p:cNvSpPr txBox="1"/>
          <p:nvPr/>
        </p:nvSpPr>
        <p:spPr>
          <a:xfrm>
            <a:off x="1616049" y="3674225"/>
            <a:ext cx="128594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3116263" y="7194550"/>
            <a:ext cx="96029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</a:t>
            </a:r>
            <a:r>
              <a:rPr lang="en-US" sz="30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www.py4e.com/code/mbox-short.txt</a:t>
            </a:r>
            <a:endParaRPr lang="en-US" sz="30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Открытие файла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Прежде чем мы сможем прочитать содержимое файла, нужно сообщить Пайтону, с каким файлом мы собираемся работать и что будем с ним делать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служит для открытия файлов</a:t>
            </a:r>
          </a:p>
          <a:p>
            <a:pPr marL="749300" indent="-371094">
              <a:buSzPct val="100000"/>
            </a:pPr>
            <a:r>
              <a:rPr lang="ru-RU" dirty="0"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>
                <a:solidFill>
                  <a:schemeClr val="lt1"/>
                </a:solidFill>
                <a:ea typeface="Arial" charset="0"/>
              </a:rPr>
              <a:t>«</a:t>
            </a:r>
            <a:r>
              <a:rPr lang="ru-RU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дескриптор файла</a:t>
            </a:r>
            <a:r>
              <a:rPr lang="ru-RU" dirty="0" smtClean="0">
                <a:solidFill>
                  <a:schemeClr val="lt1"/>
                </a:solidFill>
                <a:ea typeface="Arial" charset="0"/>
              </a:rPr>
              <a:t>» </a:t>
            </a:r>
            <a:r>
              <a:rPr lang="ru-RU" dirty="0" smtClean="0"/>
              <a:t>— это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используемая для операций с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файлом</a:t>
            </a:r>
            <a:endParaRPr lang="ru-RU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Аналогично операции </a:t>
            </a:r>
            <a:r>
              <a:rPr lang="en-U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Файл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-&gt;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Открыть</a:t>
            </a:r>
            <a:r>
              <a:rPr lang="en-U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текстовом редакторе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open()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1155700" y="3106015"/>
            <a:ext cx="12837675" cy="51998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1041400" lvl="1" indent="-371094">
              <a:buClr>
                <a:srgbClr val="FF7F00"/>
              </a:buClr>
              <a:buSzPct val="100000"/>
            </a:pPr>
            <a:r>
              <a:rPr lang="en-US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 smtClean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дескриптор для управления файлом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lvl="1" indent="-371094">
              <a:buClr>
                <a:srgbClr val="00FFFF"/>
              </a:buClr>
              <a:buSzPct val="100000"/>
            </a:pP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имя файла (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ru-RU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600" dirty="0" smtClean="0">
                <a:solidFill>
                  <a:srgbClr val="00FFFF"/>
                </a:solidFill>
              </a:rPr>
              <a:t>—</a:t>
            </a:r>
            <a:r>
              <a:rPr lang="ru-RU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строка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lvl="1" indent="-371094">
              <a:buClr>
                <a:srgbClr val="FFFF00"/>
              </a:buClr>
              <a:buSzPct val="100000"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указание режима (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не является обязательным, но он должен быть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'r'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если мы собираемся читать файл, и </a:t>
            </a:r>
            <a:r>
              <a:rPr lang="en-US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если собираемся записывать в файл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9998075" y="2874962"/>
            <a:ext cx="5829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fhand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'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такое дескриптор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952500" y="2554275"/>
            <a:ext cx="14392275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&lt;_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io.TextIOWrapper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name=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mode='r' encoding='UTF-8'&gt;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5276" y="4647657"/>
            <a:ext cx="7072312" cy="34623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168044" y="4971011"/>
            <a:ext cx="17472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00FFFF"/>
                </a:solidFill>
              </a:rPr>
              <a:t>Открыть</a:t>
            </a:r>
          </a:p>
          <a:p>
            <a:pPr algn="r"/>
            <a:r>
              <a:rPr lang="ru-RU" sz="2800" dirty="0" smtClean="0">
                <a:solidFill>
                  <a:srgbClr val="00FFFF"/>
                </a:solidFill>
              </a:rPr>
              <a:t>Читать</a:t>
            </a:r>
          </a:p>
          <a:p>
            <a:pPr algn="r"/>
            <a:r>
              <a:rPr lang="ru-RU" sz="2800" dirty="0" smtClean="0">
                <a:solidFill>
                  <a:srgbClr val="00FFFF"/>
                </a:solidFill>
              </a:rPr>
              <a:t>Писать</a:t>
            </a:r>
          </a:p>
          <a:p>
            <a:pPr algn="r"/>
            <a:r>
              <a:rPr lang="ru-RU" sz="2800" dirty="0" smtClean="0">
                <a:solidFill>
                  <a:srgbClr val="00FFFF"/>
                </a:solidFill>
              </a:rPr>
              <a:t>Закрыть</a:t>
            </a:r>
            <a:endParaRPr lang="ru-RU" sz="2800" dirty="0">
              <a:solidFill>
                <a:srgbClr val="00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15276" y="8246225"/>
            <a:ext cx="3075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Ваша программа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23828" y="4161826"/>
            <a:ext cx="2234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FF00"/>
                </a:solidFill>
              </a:rPr>
              <a:t>Дескриптор</a:t>
            </a:r>
            <a:endParaRPr lang="ru-RU" sz="28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файлы отсутствуют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1422400" y="3076575"/>
            <a:ext cx="135339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 "&lt;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FileNotFoundError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[</a:t>
            </a: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Errno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2]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No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such file or directory: 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48698" y="6035040"/>
            <a:ext cx="6932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FFFF"/>
                </a:solidFill>
              </a:rPr>
              <a:t>Данный файл или каталог отсутствует</a:t>
            </a:r>
            <a:endParaRPr lang="ru-RU" sz="2800" dirty="0">
              <a:solidFill>
                <a:srgbClr val="00FFFF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 flipV="1">
            <a:off x="10041776" y="5569528"/>
            <a:ext cx="673329" cy="581890"/>
          </a:xfrm>
          <a:prstGeom prst="straightConnector1">
            <a:avLst/>
          </a:prstGeom>
          <a:ln w="317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перевода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4596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Чтобы обозначить конец строки, используется специальный символ </a:t>
            </a:r>
            <a:r>
              <a:rPr lang="ru-RU" dirty="0"/>
              <a:t>—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перевод / разрыв строки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строках пишется 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\n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buClr>
                <a:srgbClr val="00FFFF"/>
              </a:buClr>
              <a:buSzPct val="100000"/>
            </a:pP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Перевод строки (</a:t>
            </a:r>
            <a:r>
              <a:rPr lang="en-US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\n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/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один символ, а не два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8" name="Shape 268"/>
          <p:cNvSpPr txBox="1"/>
          <p:nvPr/>
        </p:nvSpPr>
        <p:spPr>
          <a:xfrm>
            <a:off x="9294500" y="2748725"/>
            <a:ext cx="6691499" cy="5245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Мир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Мир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Мир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Работа с файлом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1155700" y="2655721"/>
            <a:ext cx="13932000" cy="13335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ru-RU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можно представить как последовательность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строк:</a:t>
            </a:r>
            <a:endParaRPr lang="en-US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1851475" y="4219633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1389</Words>
  <Application>Microsoft Office PowerPoint</Application>
  <PresentationFormat>Произвольный</PresentationFormat>
  <Paragraphs>235</Paragraphs>
  <Slides>24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Title &amp; Subtitle</vt:lpstr>
      <vt:lpstr>Чтение файлов</vt:lpstr>
      <vt:lpstr>Презентация PowerPoint</vt:lpstr>
      <vt:lpstr>Работа с файлом</vt:lpstr>
      <vt:lpstr>Открытие файла</vt:lpstr>
      <vt:lpstr>Использование open()</vt:lpstr>
      <vt:lpstr>Что такое дескриптор?</vt:lpstr>
      <vt:lpstr>Когда файлы отсутствуют</vt:lpstr>
      <vt:lpstr>Символ перевода строки</vt:lpstr>
      <vt:lpstr>Работа с файлом</vt:lpstr>
      <vt:lpstr>Работа с файлом</vt:lpstr>
      <vt:lpstr>Чтение файлов в Пайтон</vt:lpstr>
      <vt:lpstr>Дескриптор файла как последовательность</vt:lpstr>
      <vt:lpstr>Подсчет строк в файле</vt:lpstr>
      <vt:lpstr>Чтение файла *целиком*</vt:lpstr>
      <vt:lpstr>Поиск по файлу</vt:lpstr>
      <vt:lpstr>Ой!</vt:lpstr>
      <vt:lpstr>Ой!</vt:lpstr>
      <vt:lpstr>Поиск по файлу (исправленный)</vt:lpstr>
      <vt:lpstr>Пропуск с использованием continue</vt:lpstr>
      <vt:lpstr>Используем in, чтобы выбрать строки</vt:lpstr>
      <vt:lpstr>Запрос имени файла</vt:lpstr>
      <vt:lpstr>Неверное имя файла</vt:lpstr>
      <vt:lpstr>Резюме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Files</dc:title>
  <cp:lastModifiedBy>Vita</cp:lastModifiedBy>
  <cp:revision>148</cp:revision>
  <dcterms:modified xsi:type="dcterms:W3CDTF">2021-05-07T18:31:28Z</dcterms:modified>
</cp:coreProperties>
</file>