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302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308" r:id="rId18"/>
    <p:sldId id="275" r:id="rId19"/>
    <p:sldId id="276" r:id="rId20"/>
    <p:sldId id="305" r:id="rId21"/>
    <p:sldId id="309" r:id="rId22"/>
    <p:sldId id="310" r:id="rId23"/>
    <p:sldId id="280" r:id="rId24"/>
    <p:sldId id="281" r:id="rId25"/>
    <p:sldId id="283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311" r:id="rId35"/>
    <p:sldId id="312" r:id="rId36"/>
    <p:sldId id="291" r:id="rId37"/>
    <p:sldId id="313" r:id="rId38"/>
    <p:sldId id="293" r:id="rId39"/>
    <p:sldId id="294" r:id="rId40"/>
    <p:sldId id="295" r:id="rId41"/>
    <p:sldId id="296" r:id="rId42"/>
    <p:sldId id="306" r:id="rId43"/>
    <p:sldId id="307" r:id="rId44"/>
    <p:sldId id="299" r:id="rId45"/>
    <p:sldId id="300" r:id="rId46"/>
    <p:sldId id="301" r:id="rId47"/>
    <p:sldId id="304" r:id="rId4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FF9300"/>
    <a:srgbClr val="FF40FF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0"/>
    <p:restoredTop sz="93870"/>
  </p:normalViewPr>
  <p:slideViewPr>
    <p:cSldViewPr snapToGrid="0" snapToObjects="1">
      <p:cViewPr>
        <p:scale>
          <a:sx n="100" d="100"/>
          <a:sy n="100" d="100"/>
        </p:scale>
        <p:origin x="-660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34674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dk2"/>
                </a:solidFill>
              </a:rPr>
              <a:t>Заметка</a:t>
            </a:r>
            <a:r>
              <a:rPr lang="ru-RU" baseline="0" dirty="0" smtClean="0">
                <a:solidFill>
                  <a:schemeClr val="dk2"/>
                </a:solidFill>
              </a:rPr>
              <a:t> от Чарльза</a:t>
            </a:r>
            <a:r>
              <a:rPr lang="ru-RU" dirty="0" smtClean="0">
                <a:solidFill>
                  <a:schemeClr val="dk2"/>
                </a:solidFill>
              </a:rPr>
              <a:t>. При использовании этих материалов, вы можете удалить логотип университета</a:t>
            </a:r>
            <a:r>
              <a:rPr lang="ru-RU" baseline="0" dirty="0" smtClean="0">
                <a:solidFill>
                  <a:schemeClr val="dk2"/>
                </a:solidFill>
              </a:rPr>
              <a:t> и заменить его собственным</a:t>
            </a:r>
            <a:r>
              <a:rPr lang="ru-RU" dirty="0" smtClean="0">
                <a:solidFill>
                  <a:schemeClr val="dk2"/>
                </a:solidFill>
              </a:rPr>
              <a:t>, но,</a:t>
            </a:r>
            <a:r>
              <a:rPr lang="ru-RU" baseline="0" dirty="0" smtClean="0">
                <a:solidFill>
                  <a:schemeClr val="dk2"/>
                </a:solidFill>
              </a:rPr>
              <a:t> пожалуйста, сохраните </a:t>
            </a:r>
            <a:r>
              <a:rPr lang="ru-RU" dirty="0" smtClean="0">
                <a:solidFill>
                  <a:schemeClr val="dk2"/>
                </a:solidFill>
              </a:rPr>
              <a:t>CC-BY логотип</a:t>
            </a:r>
            <a:r>
              <a:rPr lang="ru-RU" baseline="0" dirty="0" smtClean="0">
                <a:solidFill>
                  <a:schemeClr val="dk2"/>
                </a:solidFill>
              </a:rPr>
              <a:t> на первой странице, а также на последней странице  - «Благодарности».</a:t>
            </a:r>
            <a:endParaRPr lang="ru-RU" dirty="0" smtClean="0"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6179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282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7254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2987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621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310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5400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4973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37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9012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0493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922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0143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703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0367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3502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03929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0248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33932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06659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42792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33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3304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3456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1233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682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45521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48327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16990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99326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12537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0797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3238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00496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5032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49267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25717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2" name="Shape 5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5702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9" name="Shape 5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4288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Merriweather Sans"/>
              <a:buNone/>
            </a:pPr>
            <a:endParaRPr sz="3000" b="0" i="0" u="none" strike="noStrike" cap="none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675268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9558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7037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801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6669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670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pe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50081" y="864394"/>
            <a:ext cx="7836694" cy="1735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50081" y="2650331"/>
            <a:ext cx="7836694" cy="592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92881" lvl="0" indent="-192881" algn="ctr" rtl="0">
              <a:spcBef>
                <a:spcPts val="0"/>
              </a:spcBef>
              <a:spcAft>
                <a:spcPts val="0"/>
              </a:spcAft>
              <a:defRPr/>
            </a:lvl1pPr>
            <a:lvl2pPr marL="417909" lvl="1" indent="-160734" algn="ctr" rtl="0">
              <a:spcBef>
                <a:spcPts val="0"/>
              </a:spcBef>
              <a:spcAft>
                <a:spcPts val="0"/>
              </a:spcAft>
              <a:defRPr/>
            </a:lvl2pPr>
            <a:lvl3pPr marL="642938" lvl="2" indent="-128588" algn="ctr" rtl="0">
              <a:spcBef>
                <a:spcPts val="0"/>
              </a:spcBef>
              <a:spcAft>
                <a:spcPts val="0"/>
              </a:spcAft>
              <a:defRPr/>
            </a:lvl3pPr>
            <a:lvl4pPr marL="900113" lvl="3" indent="-128588" algn="ctr" rtl="0">
              <a:spcBef>
                <a:spcPts val="0"/>
              </a:spcBef>
              <a:spcAft>
                <a:spcPts val="0"/>
              </a:spcAft>
              <a:defRPr/>
            </a:lvl4pPr>
            <a:lvl5pPr marL="1157288" lvl="4" indent="-128588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31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7836750" cy="10000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50081" y="1464469"/>
            <a:ext cx="7836750" cy="320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0050" lvl="0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 sz="3200"/>
            </a:lvl1pPr>
            <a:lvl2pPr marL="564356" lvl="1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2pPr>
            <a:lvl3pPr marL="728663" lvl="2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3pPr>
            <a:lvl4pPr marL="900113" lvl="3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4pPr>
            <a:lvl5pPr marL="1064419" lvl="4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5pPr>
            <a:lvl6pPr marL="1321594" lvl="5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6pPr>
            <a:lvl7pPr marL="1578769" lvl="6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7pPr>
            <a:lvl8pPr marL="1835944" lvl="7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8pPr>
            <a:lvl9pPr marL="2093119" lvl="8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314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7836750" cy="10000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121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0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50081" y="864394"/>
            <a:ext cx="7836694" cy="1735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50081" y="2650331"/>
            <a:ext cx="7836694" cy="592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ctr" rtl="0">
              <a:spcBef>
                <a:spcPts val="0"/>
              </a:spcBef>
              <a:spcAft>
                <a:spcPts val="0"/>
              </a:spcAft>
              <a:defRPr/>
            </a:lvl1pPr>
            <a:lvl2pPr marL="742950" marR="0" lvl="1" indent="-285750" algn="ctr" rtl="0">
              <a:spcBef>
                <a:spcPts val="0"/>
              </a:spcBef>
              <a:spcAft>
                <a:spcPts val="0"/>
              </a:spcAft>
              <a:defRPr/>
            </a:lvl2pPr>
            <a:lvl3pPr marL="1143000" marR="0" lvl="2" indent="-228600" algn="ctr" rtl="0">
              <a:spcBef>
                <a:spcPts val="0"/>
              </a:spcBef>
              <a:spcAft>
                <a:spcPts val="0"/>
              </a:spcAft>
              <a:defRPr/>
            </a:lvl3pPr>
            <a:lvl4pPr marL="1600200" marR="0" lvl="3" indent="-228600" algn="ctr" rtl="0">
              <a:spcBef>
                <a:spcPts val="0"/>
              </a:spcBef>
              <a:spcAft>
                <a:spcPts val="0"/>
              </a:spcAft>
              <a:defRPr/>
            </a:lvl4pPr>
            <a:lvl5pPr marL="2057400" marR="0" lvl="4" indent="-22860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432054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2025" smtClean="0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4701159"/>
            <a:ext cx="9144000" cy="442341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2025" smtClean="0"/>
          </a:p>
        </p:txBody>
      </p:sp>
    </p:spTree>
    <p:extLst>
      <p:ext uri="{BB962C8B-B14F-4D97-AF65-F5344CB8AC3E}">
        <p14:creationId xmlns:p14="http://schemas.microsoft.com/office/powerpoint/2010/main" val="8008688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4;&#1073;&#1098;&#1077;&#1082;&#1090;&#1085;&#1086;-&#1086;&#1088;&#1080;&#1077;&#1085;&#1090;&#1080;&#1088;&#1086;&#1074;&#1072;&#1085;&#1085;&#1086;&#1077;_&#1087;&#1088;&#1086;&#1075;&#1088;&#1072;&#1084;&#1084;&#1080;&#1088;&#1086;&#1074;&#1072;&#1085;&#1080;&#1077;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u.wikipedia.org/wiki/&#1054;&#1073;&#1098;&#1077;&#1082;&#1090;&#1085;&#1086;-&#1086;&#1088;&#1080;&#1077;&#1085;&#1090;&#1080;&#1088;&#1086;&#1074;&#1072;&#1085;&#1085;&#1086;&#1077;_&#1087;&#1088;&#1086;&#1075;&#1088;&#1072;&#1084;&#1084;&#1080;&#1088;&#1086;&#1074;&#1072;&#1085;&#1080;&#1077;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u.wikipedia.org/wiki/&#1054;&#1073;&#1098;&#1077;&#1082;&#1090;&#1085;&#1086;-&#1086;&#1088;&#1080;&#1077;&#1085;&#1090;&#1080;&#1088;&#1086;&#1074;&#1072;&#1085;&#1085;&#1086;&#1077;_&#1087;&#1088;&#1086;&#1075;&#1088;&#1072;&#1084;&#1084;&#1080;&#1088;&#1086;&#1074;&#1072;&#1085;&#1080;&#1077;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0;&#1086;&#1085;&#1089;&#1090;&#1088;&#1091;&#1082;&#1090;&#1086;&#1088;_(&#1086;&#1073;&#1098;&#1077;&#1082;&#1090;&#1085;&#1086;-&#1086;&#1088;&#1080;&#1077;&#1085;&#1090;&#1080;&#1088;&#1086;&#1074;&#1072;&#1085;&#1085;&#1086;&#1077;_&#1087;&#1088;&#1086;&#1075;&#1088;&#1072;&#1084;&#1084;&#1080;&#1088;&#1086;&#1074;&#1072;&#1085;&#1080;&#1077;)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0;&#1086;&#1085;&#1089;&#1090;&#1088;&#1091;&#1082;&#1090;&#1086;&#1088;_(&#1086;&#1073;&#1098;&#1077;&#1082;&#1090;&#1085;&#1086;-&#1086;&#1088;&#1080;&#1077;&#1085;&#1090;&#1080;&#1088;&#1086;&#1074;&#1072;&#1085;&#1085;&#1086;&#1077;_&#1087;&#1088;&#1086;&#1075;&#1088;&#1072;&#1084;&#1084;&#1080;&#1088;&#1086;&#1074;&#1072;&#1085;&#1080;&#1077;)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4;&#1073;&#1098;&#1077;&#1082;&#1090;&#1085;&#1086;-&#1086;&#1088;&#1080;&#1077;&#1085;&#1090;&#1080;&#1088;&#1086;&#1074;&#1072;&#1085;&#1085;&#1086;&#1077;_&#1087;&#1088;&#1086;&#1075;&#1088;&#1072;&#1084;&#1084;&#1080;&#1088;&#1086;&#1074;&#1072;&#1085;&#1080;&#1077;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www.dr-chuck.com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hyperlink" Target="http://open.umich.edu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assie#/media/File:Lassie_and_Tommy_Rettig_1956.JPG" TargetMode="External"/><Relationship Id="rId2" Type="http://schemas.openxmlformats.org/officeDocument/2006/relationships/hyperlink" Target="https://www.flickr.com/photos/dinnerseries/2357047509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ru-RU" sz="47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Объекты Пайтон</a:t>
            </a:r>
            <a:endParaRPr lang="en" sz="47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Чарльз Северанс</a:t>
            </a:r>
            <a:endParaRPr lang="en" sz="20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3081" y="3689514"/>
            <a:ext cx="8633012" cy="797468"/>
            <a:chOff x="212560" y="3293268"/>
            <a:chExt cx="14572387" cy="1346112"/>
          </a:xfrm>
        </p:grpSpPr>
        <p:sp>
          <p:nvSpPr>
            <p:cNvPr id="10" name="Shape 206"/>
            <p:cNvSpPr txBox="1"/>
            <p:nvPr/>
          </p:nvSpPr>
          <p:spPr>
            <a:xfrm>
              <a:off x="2676260" y="3612268"/>
              <a:ext cx="9985799" cy="1016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bin"/>
                <a:buNone/>
              </a:pPr>
              <a:r>
                <a:rPr lang="ru-RU" sz="1800" u="none" strike="noStrike" cap="none" dirty="0" smtClean="0">
                  <a:solidFill>
                    <a:srgbClr val="FFFF00"/>
                  </a:solidFill>
                  <a:latin typeface="Arial Regular" charset="0"/>
                  <a:ea typeface="Arial Regular" charset="0"/>
                  <a:cs typeface="Arial Regular" charset="0"/>
                  <a:sym typeface="Cabin"/>
                </a:rPr>
                <a:t>Пайтон для всех</a:t>
              </a:r>
              <a:endParaRPr lang="en-US" sz="1800" u="none" strike="noStrike" cap="none" dirty="0" smtClean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bin"/>
                <a:buNone/>
              </a:pPr>
              <a:r>
                <a:rPr lang="en-US" sz="1800" dirty="0" smtClean="0">
                  <a:solidFill>
                    <a:srgbClr val="FFFF00"/>
                  </a:solidFill>
                  <a:latin typeface="Arial Regular" charset="0"/>
                  <a:ea typeface="Arial Regular" charset="0"/>
                  <a:cs typeface="Arial Regular" charset="0"/>
                  <a:sym typeface="Cabin"/>
                </a:rPr>
                <a:t>www.py4e.com</a:t>
              </a:r>
              <a:endParaRPr lang="en-US" sz="1800" u="none" strike="noStrike" cap="none" dirty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endParaRPr>
            </a:p>
          </p:txBody>
        </p:sp>
        <p:pic>
          <p:nvPicPr>
            <p:cNvPr id="11" name="Shape 20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816447" y="3971043"/>
              <a:ext cx="1968500" cy="668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Shape 20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2560" y="3293268"/>
              <a:ext cx="1346100" cy="1346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342" y="411479"/>
            <a:ext cx="5513700" cy="37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/>
          <p:nvPr/>
        </p:nvSpPr>
        <p:spPr>
          <a:xfrm>
            <a:off x="2690275" y="1440175"/>
            <a:ext cx="18107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Код</a:t>
            </a:r>
            <a:r>
              <a:rPr lang="en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</a:t>
            </a:r>
            <a:r>
              <a:rPr lang="ru-RU" sz="24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Данные</a:t>
            </a:r>
            <a:endParaRPr lang="en" sz="24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183885" y="715191"/>
            <a:ext cx="1366199" cy="612299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ru-RU" sz="26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Ввод</a:t>
            </a:r>
            <a:endParaRPr lang="en" sz="26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7554685" y="3913958"/>
            <a:ext cx="1366199" cy="612299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ru-RU" sz="26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Вывод</a:t>
            </a:r>
            <a:endParaRPr lang="en" sz="26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2690275" y="2659925"/>
            <a:ext cx="1795865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Код</a:t>
            </a:r>
            <a:r>
              <a:rPr lang="en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</a:t>
            </a:r>
            <a:r>
              <a:rPr lang="ru-RU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Данные</a:t>
            </a:r>
            <a:endParaRPr lang="en" sz="24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5461500" y="2086375"/>
            <a:ext cx="1797716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Код</a:t>
            </a:r>
            <a:r>
              <a:rPr lang="en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</a:t>
            </a:r>
            <a:r>
              <a:rPr lang="ru-RU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Данные</a:t>
            </a:r>
            <a:endParaRPr lang="en" sz="24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5099948" y="920925"/>
            <a:ext cx="186068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Код</a:t>
            </a:r>
            <a:r>
              <a:rPr lang="en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</a:t>
            </a:r>
            <a:r>
              <a:rPr lang="ru-RU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Данные</a:t>
            </a:r>
            <a:endParaRPr lang="en" sz="24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237" name="Shape 237"/>
          <p:cNvCxnSpPr/>
          <p:nvPr/>
        </p:nvCxnSpPr>
        <p:spPr>
          <a:xfrm flipH="1">
            <a:off x="4516749" y="1159098"/>
            <a:ext cx="634800" cy="5798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38" name="Shape 238"/>
          <p:cNvCxnSpPr/>
          <p:nvPr/>
        </p:nvCxnSpPr>
        <p:spPr>
          <a:xfrm rot="10800000" flipH="1">
            <a:off x="4486140" y="1535713"/>
            <a:ext cx="837000" cy="3767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39" name="Shape 239"/>
          <p:cNvCxnSpPr/>
          <p:nvPr/>
        </p:nvCxnSpPr>
        <p:spPr>
          <a:xfrm rot="10800000" flipH="1">
            <a:off x="3670478" y="2067008"/>
            <a:ext cx="42899" cy="5796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40" name="Shape 240"/>
          <p:cNvCxnSpPr/>
          <p:nvPr/>
        </p:nvCxnSpPr>
        <p:spPr>
          <a:xfrm rot="10800000">
            <a:off x="4443118" y="2018856"/>
            <a:ext cx="1062600" cy="3090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41" name="Shape 241"/>
          <p:cNvCxnSpPr/>
          <p:nvPr/>
        </p:nvCxnSpPr>
        <p:spPr>
          <a:xfrm flipH="1">
            <a:off x="3831544" y="2086377"/>
            <a:ext cx="225299" cy="5216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42" name="Shape 242"/>
          <p:cNvCxnSpPr/>
          <p:nvPr/>
        </p:nvCxnSpPr>
        <p:spPr>
          <a:xfrm rot="10800000">
            <a:off x="1695600" y="1081906"/>
            <a:ext cx="1352400" cy="453899"/>
          </a:xfrm>
          <a:prstGeom prst="straightConnector1">
            <a:avLst/>
          </a:prstGeom>
          <a:noFill/>
          <a:ln w="76200" cap="flat" cmpd="sng">
            <a:solidFill>
              <a:srgbClr val="00F9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43" name="Shape 243"/>
          <p:cNvCxnSpPr/>
          <p:nvPr/>
        </p:nvCxnSpPr>
        <p:spPr>
          <a:xfrm rot="10800000">
            <a:off x="6257050" y="2810763"/>
            <a:ext cx="1180500" cy="1265399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244" name="Shape 244"/>
          <p:cNvSpPr/>
          <p:nvPr/>
        </p:nvSpPr>
        <p:spPr>
          <a:xfrm>
            <a:off x="233776" y="3331028"/>
            <a:ext cx="1806899" cy="9797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FFFFFF"/>
              </a:buClr>
              <a:buSzPct val="25000"/>
            </a:pPr>
            <a:r>
              <a:rPr lang="ru-RU" sz="23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Объекты </a:t>
            </a:r>
            <a:r>
              <a:rPr lang="ru-RU" sz="2400" dirty="0">
                <a:solidFill>
                  <a:schemeClr val="bg1"/>
                </a:solidFill>
              </a:rPr>
              <a:t>—</a:t>
            </a:r>
            <a:r>
              <a:rPr lang="ru-RU" sz="23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биты кода и данных</a:t>
            </a:r>
            <a:endParaRPr lang="en"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342" y="411479"/>
            <a:ext cx="5513700" cy="37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>
            <a:off x="2690275" y="1440175"/>
            <a:ext cx="18107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Код</a:t>
            </a:r>
            <a:r>
              <a:rPr lang="en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</a:t>
            </a:r>
            <a:r>
              <a:rPr lang="ru-RU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Данные</a:t>
            </a:r>
            <a:endParaRPr lang="en" sz="24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152400" y="715191"/>
            <a:ext cx="1366199" cy="612299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ru-RU" sz="26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Ввод</a:t>
            </a:r>
            <a:endParaRPr lang="en" sz="26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7554685" y="3913958"/>
            <a:ext cx="1366199" cy="612299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ru-RU" sz="26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Вывод</a:t>
            </a:r>
            <a:endParaRPr lang="en" sz="26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2690275" y="2659925"/>
            <a:ext cx="1826474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Код</a:t>
            </a:r>
            <a:r>
              <a:rPr lang="en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</a:t>
            </a:r>
            <a:r>
              <a:rPr lang="ru-RU" sz="24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Данные</a:t>
            </a:r>
            <a:endParaRPr lang="en" sz="24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5461500" y="2086375"/>
            <a:ext cx="1853700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Код</a:t>
            </a:r>
            <a:r>
              <a:rPr lang="en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</a:t>
            </a:r>
            <a:r>
              <a:rPr lang="ru-RU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Данные</a:t>
            </a:r>
            <a:endParaRPr lang="en" sz="24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5099948" y="920925"/>
            <a:ext cx="1835376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Код</a:t>
            </a:r>
            <a:r>
              <a:rPr lang="en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</a:t>
            </a:r>
            <a:r>
              <a:rPr lang="ru-RU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Данные</a:t>
            </a:r>
            <a:endParaRPr lang="en" sz="24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256" name="Shape 256"/>
          <p:cNvCxnSpPr/>
          <p:nvPr/>
        </p:nvCxnSpPr>
        <p:spPr>
          <a:xfrm flipH="1">
            <a:off x="4516749" y="1159098"/>
            <a:ext cx="634800" cy="5798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57" name="Shape 257"/>
          <p:cNvCxnSpPr/>
          <p:nvPr/>
        </p:nvCxnSpPr>
        <p:spPr>
          <a:xfrm rot="10800000" flipH="1">
            <a:off x="4486140" y="1535713"/>
            <a:ext cx="837000" cy="3767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58" name="Shape 258"/>
          <p:cNvCxnSpPr/>
          <p:nvPr/>
        </p:nvCxnSpPr>
        <p:spPr>
          <a:xfrm rot="10800000" flipH="1">
            <a:off x="3670478" y="2067008"/>
            <a:ext cx="42899" cy="5796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59" name="Shape 259"/>
          <p:cNvCxnSpPr/>
          <p:nvPr/>
        </p:nvCxnSpPr>
        <p:spPr>
          <a:xfrm rot="10800000">
            <a:off x="4443118" y="2018856"/>
            <a:ext cx="1062600" cy="3090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60" name="Shape 260"/>
          <p:cNvCxnSpPr/>
          <p:nvPr/>
        </p:nvCxnSpPr>
        <p:spPr>
          <a:xfrm flipH="1">
            <a:off x="3831544" y="2086377"/>
            <a:ext cx="225299" cy="5216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61" name="Shape 261"/>
          <p:cNvCxnSpPr/>
          <p:nvPr/>
        </p:nvCxnSpPr>
        <p:spPr>
          <a:xfrm rot="10800000">
            <a:off x="1695600" y="1081906"/>
            <a:ext cx="1352400" cy="453899"/>
          </a:xfrm>
          <a:prstGeom prst="straightConnector1">
            <a:avLst/>
          </a:prstGeom>
          <a:noFill/>
          <a:ln w="76200" cap="flat" cmpd="sng">
            <a:solidFill>
              <a:srgbClr val="00F9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62" name="Shape 262"/>
          <p:cNvCxnSpPr/>
          <p:nvPr/>
        </p:nvCxnSpPr>
        <p:spPr>
          <a:xfrm rot="10800000">
            <a:off x="6257050" y="2810763"/>
            <a:ext cx="1180500" cy="1265399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264" name="Shape 264"/>
          <p:cNvSpPr/>
          <p:nvPr/>
        </p:nvSpPr>
        <p:spPr>
          <a:xfrm>
            <a:off x="7016620" y="328200"/>
            <a:ext cx="1294704" cy="1557600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4757057" y="132261"/>
            <a:ext cx="1812600" cy="485099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3" name="Shape 265"/>
          <p:cNvSpPr/>
          <p:nvPr/>
        </p:nvSpPr>
        <p:spPr>
          <a:xfrm>
            <a:off x="4911825" y="1876150"/>
            <a:ext cx="4046999" cy="3154799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5" name="Shape 263"/>
          <p:cNvSpPr/>
          <p:nvPr/>
        </p:nvSpPr>
        <p:spPr>
          <a:xfrm>
            <a:off x="-35175" y="181250"/>
            <a:ext cx="4947000" cy="4800600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54161" y="3164477"/>
            <a:ext cx="2384163" cy="1696772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18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Объекты скрывают детали и позволяют нам </a:t>
            </a:r>
            <a:r>
              <a:rPr lang="ru-RU" sz="18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игнорировать детали, относящиеся к остальной части программы</a:t>
            </a:r>
            <a:endParaRPr lang="en" sz="18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342" y="411479"/>
            <a:ext cx="5513700" cy="37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/>
          <p:nvPr/>
        </p:nvSpPr>
        <p:spPr>
          <a:xfrm>
            <a:off x="2690275" y="1440175"/>
            <a:ext cx="18107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Код</a:t>
            </a:r>
            <a:r>
              <a:rPr lang="en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</a:t>
            </a:r>
            <a:r>
              <a:rPr lang="ru-RU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Данные</a:t>
            </a:r>
            <a:endParaRPr lang="en" sz="24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162895" y="715191"/>
            <a:ext cx="1366199" cy="612299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ru-RU" sz="26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Ввод</a:t>
            </a:r>
            <a:endParaRPr lang="en" sz="26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7554685" y="3913958"/>
            <a:ext cx="1366199" cy="612299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ru-RU" sz="26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Вывод</a:t>
            </a:r>
            <a:endParaRPr lang="en" sz="26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2690275" y="2659925"/>
            <a:ext cx="18107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Код</a:t>
            </a:r>
            <a:r>
              <a:rPr lang="en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</a:t>
            </a:r>
            <a:r>
              <a:rPr lang="ru-RU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Данные</a:t>
            </a:r>
            <a:endParaRPr lang="en" sz="24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5461499" y="2086375"/>
            <a:ext cx="184436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24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Код</a:t>
            </a:r>
            <a:r>
              <a:rPr lang="en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</a:t>
            </a:r>
            <a:r>
              <a:rPr lang="ru-RU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Данные</a:t>
            </a:r>
            <a:endParaRPr lang="en" sz="24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5099948" y="920925"/>
            <a:ext cx="1879350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Код</a:t>
            </a:r>
            <a:r>
              <a:rPr lang="en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</a:t>
            </a:r>
            <a:r>
              <a:rPr lang="ru-RU" sz="24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Данные</a:t>
            </a:r>
            <a:endParaRPr lang="en" sz="24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279" name="Shape 279"/>
          <p:cNvCxnSpPr/>
          <p:nvPr/>
        </p:nvCxnSpPr>
        <p:spPr>
          <a:xfrm flipH="1">
            <a:off x="4516749" y="1159098"/>
            <a:ext cx="634800" cy="5798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0" name="Shape 280"/>
          <p:cNvCxnSpPr/>
          <p:nvPr/>
        </p:nvCxnSpPr>
        <p:spPr>
          <a:xfrm rot="10800000" flipH="1">
            <a:off x="4486140" y="1535713"/>
            <a:ext cx="837000" cy="3767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1" name="Shape 281"/>
          <p:cNvCxnSpPr/>
          <p:nvPr/>
        </p:nvCxnSpPr>
        <p:spPr>
          <a:xfrm rot="10800000" flipH="1">
            <a:off x="3670478" y="2067008"/>
            <a:ext cx="42899" cy="5796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2" name="Shape 282"/>
          <p:cNvCxnSpPr/>
          <p:nvPr/>
        </p:nvCxnSpPr>
        <p:spPr>
          <a:xfrm rot="10800000">
            <a:off x="4443118" y="2018856"/>
            <a:ext cx="1062600" cy="3090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3" name="Shape 283"/>
          <p:cNvCxnSpPr/>
          <p:nvPr/>
        </p:nvCxnSpPr>
        <p:spPr>
          <a:xfrm flipH="1">
            <a:off x="3831544" y="2086377"/>
            <a:ext cx="225299" cy="5216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4" name="Shape 284"/>
          <p:cNvCxnSpPr/>
          <p:nvPr/>
        </p:nvCxnSpPr>
        <p:spPr>
          <a:xfrm rot="10800000">
            <a:off x="1695600" y="1081906"/>
            <a:ext cx="1352400" cy="453899"/>
          </a:xfrm>
          <a:prstGeom prst="straightConnector1">
            <a:avLst/>
          </a:prstGeom>
          <a:noFill/>
          <a:ln w="76200" cap="flat" cmpd="sng">
            <a:solidFill>
              <a:srgbClr val="00F9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5" name="Shape 285"/>
          <p:cNvCxnSpPr/>
          <p:nvPr/>
        </p:nvCxnSpPr>
        <p:spPr>
          <a:xfrm rot="10800000">
            <a:off x="6257050" y="2810763"/>
            <a:ext cx="1180500" cy="1265399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287" name="Shape 287"/>
          <p:cNvSpPr/>
          <p:nvPr/>
        </p:nvSpPr>
        <p:spPr>
          <a:xfrm>
            <a:off x="54162" y="3007722"/>
            <a:ext cx="2418450" cy="171206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18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Объекты скрывают детали и позволяют остальной части программы</a:t>
            </a:r>
            <a:r>
              <a:rPr lang="en-US" sz="18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8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игнорировать детали о «нас»</a:t>
            </a:r>
            <a:endParaRPr lang="en" sz="18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8" name="Shape 286"/>
          <p:cNvSpPr/>
          <p:nvPr/>
        </p:nvSpPr>
        <p:spPr>
          <a:xfrm>
            <a:off x="4904014" y="617220"/>
            <a:ext cx="2252566" cy="1268699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6906510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ru-RU" sz="4700" dirty="0" smtClean="0">
                <a:solidFill>
                  <a:srgbClr val="FFD966"/>
                </a:solidFill>
                <a:sym typeface="Cabin"/>
              </a:rPr>
              <a:t>Определения</a:t>
            </a:r>
            <a:endParaRPr lang="en" sz="47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72250" y="1428694"/>
            <a:ext cx="7836750" cy="2969523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457200" lvl="0" indent="-374650">
              <a:spcBef>
                <a:spcPts val="0"/>
              </a:spcBef>
              <a:buSzPct val="100000"/>
            </a:pPr>
            <a:r>
              <a:rPr lang="ru-RU" sz="2300" u="none" strike="noStrike" cap="none" dirty="0" smtClean="0">
                <a:solidFill>
                  <a:srgbClr val="FF9300"/>
                </a:solidFill>
                <a:sym typeface="Cabin"/>
              </a:rPr>
              <a:t>Класс</a:t>
            </a:r>
            <a:r>
              <a:rPr lang="en" sz="2300" u="none" strike="noStrike" cap="none" dirty="0" smtClean="0">
                <a:solidFill>
                  <a:srgbClr val="FFFFFF"/>
                </a:solidFill>
                <a:sym typeface="Cabin"/>
              </a:rPr>
              <a:t> </a:t>
            </a:r>
            <a:r>
              <a:rPr lang="ru-RU" sz="2300" dirty="0">
                <a:solidFill>
                  <a:schemeClr val="bg1"/>
                </a:solidFill>
              </a:rPr>
              <a:t>—</a:t>
            </a:r>
            <a:r>
              <a:rPr lang="en" sz="2300" u="none" strike="noStrike" cap="none" dirty="0" smtClean="0">
                <a:solidFill>
                  <a:srgbClr val="FFFFFF"/>
                </a:solidFill>
                <a:sym typeface="Cabin"/>
              </a:rPr>
              <a:t> </a:t>
            </a:r>
            <a:r>
              <a:rPr lang="ru-RU" sz="2300" u="none" strike="noStrike" cap="none" dirty="0" smtClean="0">
                <a:solidFill>
                  <a:srgbClr val="FFFFFF"/>
                </a:solidFill>
                <a:sym typeface="Cabin"/>
              </a:rPr>
              <a:t>это шаблон</a:t>
            </a:r>
            <a:endParaRPr lang="en" sz="2300" u="none" strike="noStrike" cap="none" dirty="0" smtClean="0">
              <a:solidFill>
                <a:srgbClr val="FFFFFF"/>
              </a:solidFill>
              <a:sym typeface="Cabin"/>
            </a:endParaRPr>
          </a:p>
          <a:p>
            <a:pPr marL="457200" lvl="0" indent="-374650">
              <a:spcBef>
                <a:spcPts val="1400"/>
              </a:spcBef>
              <a:buSzPct val="100000"/>
            </a:pPr>
            <a:r>
              <a:rPr lang="ru-RU" sz="2300" u="none" strike="noStrike" cap="none" dirty="0" smtClean="0">
                <a:solidFill>
                  <a:srgbClr val="FF9300"/>
                </a:solidFill>
                <a:sym typeface="Cabin"/>
              </a:rPr>
              <a:t>Метод</a:t>
            </a:r>
            <a:r>
              <a:rPr lang="en" sz="2300" u="none" strike="noStrike" cap="none" dirty="0" smtClean="0">
                <a:solidFill>
                  <a:srgbClr val="FF9300"/>
                </a:solidFill>
                <a:sym typeface="Cabin"/>
              </a:rPr>
              <a:t> </a:t>
            </a:r>
            <a:r>
              <a:rPr lang="ru-RU" sz="2300" u="none" strike="noStrike" cap="none" dirty="0" smtClean="0">
                <a:solidFill>
                  <a:srgbClr val="FF9300"/>
                </a:solidFill>
                <a:sym typeface="Cabin"/>
              </a:rPr>
              <a:t>или</a:t>
            </a:r>
            <a:r>
              <a:rPr lang="en" sz="2300" u="none" strike="noStrike" cap="none" dirty="0" smtClean="0">
                <a:solidFill>
                  <a:srgbClr val="FF9300"/>
                </a:solidFill>
                <a:sym typeface="Cabin"/>
              </a:rPr>
              <a:t> </a:t>
            </a:r>
            <a:r>
              <a:rPr lang="ru-RU" sz="2300" u="none" strike="noStrike" cap="none" dirty="0" smtClean="0">
                <a:solidFill>
                  <a:srgbClr val="FF9300"/>
                </a:solidFill>
                <a:sym typeface="Cabin"/>
              </a:rPr>
              <a:t>Сообщение</a:t>
            </a:r>
            <a:r>
              <a:rPr lang="en" sz="2300" u="none" strike="noStrike" cap="none" dirty="0" smtClean="0">
                <a:solidFill>
                  <a:srgbClr val="FF9300"/>
                </a:solidFill>
                <a:sym typeface="Cabin"/>
              </a:rPr>
              <a:t> </a:t>
            </a:r>
            <a:r>
              <a:rPr lang="ru-RU" sz="2300" dirty="0">
                <a:solidFill>
                  <a:schemeClr val="bg1"/>
                </a:solidFill>
              </a:rPr>
              <a:t>—</a:t>
            </a:r>
            <a:r>
              <a:rPr lang="en" sz="2300" u="none" strike="noStrike" cap="none" dirty="0" smtClean="0">
                <a:solidFill>
                  <a:srgbClr val="FFFFFF"/>
                </a:solidFill>
                <a:sym typeface="Cabin"/>
              </a:rPr>
              <a:t> </a:t>
            </a:r>
            <a:r>
              <a:rPr lang="ru-RU" sz="2300" u="none" strike="noStrike" cap="none" dirty="0" smtClean="0">
                <a:solidFill>
                  <a:srgbClr val="FFFFFF"/>
                </a:solidFill>
                <a:sym typeface="Cabin"/>
              </a:rPr>
              <a:t>определенные возможности класса</a:t>
            </a:r>
            <a:endParaRPr lang="en-US" sz="2300" dirty="0" smtClean="0">
              <a:solidFill>
                <a:srgbClr val="FFFFFF"/>
              </a:solidFill>
              <a:sym typeface="Cabin"/>
            </a:endParaRPr>
          </a:p>
          <a:p>
            <a:pPr marL="457200" lvl="0" indent="-374650">
              <a:spcBef>
                <a:spcPts val="1400"/>
              </a:spcBef>
              <a:buSzPct val="100000"/>
            </a:pPr>
            <a:r>
              <a:rPr lang="ru-RU" sz="2300" u="none" strike="noStrike" cap="none" dirty="0" smtClean="0">
                <a:solidFill>
                  <a:srgbClr val="FF9300"/>
                </a:solidFill>
                <a:sym typeface="Cabin"/>
              </a:rPr>
              <a:t>Поле класса</a:t>
            </a:r>
            <a:r>
              <a:rPr lang="en" sz="2300" u="none" strike="noStrike" cap="none" dirty="0" smtClean="0">
                <a:solidFill>
                  <a:srgbClr val="FF9300"/>
                </a:solidFill>
                <a:sym typeface="Cabin"/>
              </a:rPr>
              <a:t> </a:t>
            </a:r>
            <a:r>
              <a:rPr lang="ru-RU" sz="2300" u="none" strike="noStrike" cap="none" dirty="0" smtClean="0">
                <a:solidFill>
                  <a:srgbClr val="FF9300"/>
                </a:solidFill>
                <a:sym typeface="Cabin"/>
              </a:rPr>
              <a:t>или</a:t>
            </a:r>
            <a:r>
              <a:rPr lang="en" sz="2300" u="none" strike="noStrike" cap="none" dirty="0" smtClean="0">
                <a:solidFill>
                  <a:srgbClr val="FF9300"/>
                </a:solidFill>
                <a:sym typeface="Cabin"/>
              </a:rPr>
              <a:t> </a:t>
            </a:r>
            <a:r>
              <a:rPr lang="ru-RU" sz="2300" dirty="0">
                <a:solidFill>
                  <a:srgbClr val="FF9300"/>
                </a:solidFill>
                <a:sym typeface="Cabin"/>
              </a:rPr>
              <a:t>А</a:t>
            </a:r>
            <a:r>
              <a:rPr lang="ru-RU" sz="2300" u="none" strike="noStrike" cap="none" dirty="0" smtClean="0">
                <a:solidFill>
                  <a:srgbClr val="FF9300"/>
                </a:solidFill>
                <a:sym typeface="Cabin"/>
              </a:rPr>
              <a:t>трибут </a:t>
            </a:r>
            <a:r>
              <a:rPr lang="ru-RU" sz="2300" dirty="0">
                <a:solidFill>
                  <a:schemeClr val="bg1"/>
                </a:solidFill>
              </a:rPr>
              <a:t>—</a:t>
            </a:r>
            <a:r>
              <a:rPr lang="en" sz="2300" u="none" strike="noStrike" cap="none" dirty="0" smtClean="0">
                <a:solidFill>
                  <a:srgbClr val="FFFFFF"/>
                </a:solidFill>
                <a:sym typeface="Cabin"/>
              </a:rPr>
              <a:t> </a:t>
            </a:r>
            <a:r>
              <a:rPr lang="ru-RU" sz="2300" u="none" strike="noStrike" cap="none" dirty="0" smtClean="0">
                <a:solidFill>
                  <a:srgbClr val="FFFFFF"/>
                </a:solidFill>
                <a:sym typeface="Cabin"/>
              </a:rPr>
              <a:t>данные внутри класса</a:t>
            </a:r>
            <a:endParaRPr lang="en" sz="2300" u="none" strike="noStrike" cap="none" dirty="0">
              <a:solidFill>
                <a:srgbClr val="FFFFFF"/>
              </a:solidFill>
              <a:sym typeface="Cabin"/>
            </a:endParaRPr>
          </a:p>
          <a:p>
            <a:pPr marL="457200" lvl="0" indent="-374650">
              <a:spcBef>
                <a:spcPts val="1400"/>
              </a:spcBef>
              <a:buSzPct val="100000"/>
            </a:pPr>
            <a:r>
              <a:rPr lang="ru-RU" sz="2300" dirty="0" smtClean="0">
                <a:solidFill>
                  <a:srgbClr val="FF9300"/>
                </a:solidFill>
                <a:sym typeface="Cabin"/>
              </a:rPr>
              <a:t>Объект</a:t>
            </a:r>
            <a:r>
              <a:rPr lang="en" sz="2300" u="none" strike="noStrike" cap="none" dirty="0" smtClean="0">
                <a:solidFill>
                  <a:srgbClr val="FF9300"/>
                </a:solidFill>
                <a:sym typeface="Cabin"/>
              </a:rPr>
              <a:t> </a:t>
            </a:r>
            <a:r>
              <a:rPr lang="ru-RU" sz="2300" u="none" strike="noStrike" cap="none" dirty="0" smtClean="0">
                <a:solidFill>
                  <a:srgbClr val="FF9300"/>
                </a:solidFill>
                <a:sym typeface="Cabin"/>
              </a:rPr>
              <a:t>или Экземпляр</a:t>
            </a:r>
            <a:r>
              <a:rPr lang="en" sz="2300" u="none" strike="noStrike" cap="none" dirty="0" smtClean="0">
                <a:solidFill>
                  <a:srgbClr val="FFFFFF"/>
                </a:solidFill>
                <a:sym typeface="Cabin"/>
              </a:rPr>
              <a:t> </a:t>
            </a:r>
            <a:r>
              <a:rPr lang="ru-RU" sz="2300" dirty="0" smtClean="0">
                <a:solidFill>
                  <a:schemeClr val="bg1"/>
                </a:solidFill>
              </a:rPr>
              <a:t>—</a:t>
            </a:r>
            <a:r>
              <a:rPr lang="ru-RU" sz="2300" dirty="0">
                <a:solidFill>
                  <a:srgbClr val="FFFFFF"/>
                </a:solidFill>
                <a:sym typeface="Cabin"/>
              </a:rPr>
              <a:t> </a:t>
            </a:r>
            <a:r>
              <a:rPr lang="ru-RU" sz="2300" u="none" strike="noStrike" cap="none" dirty="0" smtClean="0">
                <a:solidFill>
                  <a:srgbClr val="FFFFFF"/>
                </a:solidFill>
                <a:sym typeface="Cabin"/>
              </a:rPr>
              <a:t>конкретный экземпляр класса </a:t>
            </a:r>
            <a:endParaRPr lang="en" sz="2300" u="none" strike="noStrike" cap="none" dirty="0">
              <a:solidFill>
                <a:srgbClr val="FFFFFF"/>
              </a:solidFill>
              <a:sym typeface="Cabi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6750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6210001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4700" u="none" strike="noStrike" cap="none" dirty="0" smtClean="0">
                <a:solidFill>
                  <a:srgbClr val="FFFFFF"/>
                </a:solidFill>
                <a:sym typeface="Cabin"/>
              </a:rPr>
              <a:t>Терминология: </a:t>
            </a:r>
            <a:r>
              <a:rPr lang="ru-RU" sz="4700" u="none" strike="noStrike" cap="none" dirty="0" smtClean="0">
                <a:solidFill>
                  <a:srgbClr val="FF9300"/>
                </a:solidFill>
                <a:sym typeface="Cabin"/>
              </a:rPr>
              <a:t>Класс</a:t>
            </a:r>
            <a:endParaRPr lang="en" sz="4700" u="none" strike="noStrike" cap="none" dirty="0">
              <a:solidFill>
                <a:srgbClr val="FF9300"/>
              </a:solidFill>
              <a:sym typeface="Cabin"/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634650" y="4512121"/>
            <a:ext cx="7874700" cy="352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FFFFFF"/>
              </a:buClr>
              <a:buSzPct val="25000"/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</a:t>
            </a:r>
            <a:r>
              <a:rPr lang="en-US" sz="16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ru.wikipedia.org/wiki/</a:t>
            </a:r>
            <a:r>
              <a:rPr lang="ru-RU" sz="16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Объектно-</a:t>
            </a:r>
            <a:r>
              <a:rPr lang="ru-RU" sz="1600" u="none" strike="noStrike" cap="none" dirty="0" err="1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ориентированное_программирование</a:t>
            </a:r>
            <a:endParaRPr lang="en" sz="16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729076" y="1665288"/>
            <a:ext cx="7930242" cy="257424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FFFFFF"/>
              </a:buClr>
              <a:buSzPct val="25000"/>
            </a:pP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Описывае</a:t>
            </a:r>
            <a:r>
              <a:rPr lang="ru-RU" sz="20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 абстрактные свойства объекта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включая характеристики (атрибуты, </a:t>
            </a:r>
            <a:r>
              <a:rPr lang="ru-RU" sz="2000" u="none" strike="noStrike" cap="none" dirty="0" smtClean="0">
                <a:solidFill>
                  <a:srgbClr val="1DFF63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поля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или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1FFF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свойства</a:t>
            </a:r>
            <a:r>
              <a:rPr lang="ru-RU" sz="20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 поведение объекта (то, что объект может делать или </a:t>
            </a:r>
            <a:r>
              <a:rPr lang="ru-RU" sz="2000" u="none" strike="noStrike" cap="none" dirty="0" smtClean="0">
                <a:solidFill>
                  <a:srgbClr val="1FFF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методы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операции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 </a:t>
            </a:r>
            <a:r>
              <a:rPr lang="ru-RU" sz="20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дополнительные возможности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). 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Можно сказать, что </a:t>
            </a:r>
            <a:r>
              <a:rPr lang="ru-RU" sz="2000" u="none" strike="noStrike" cap="none" dirty="0" smtClean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класс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—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это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шаблон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который описывает природу чего-либо.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Например,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класс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«Собака»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будет содержать черты, присущие всем собакам, такие как порода или цвет шерсти (характеристики)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а также способность лаять и сидеть (поведение)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endParaRPr lang="en" sz="20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6750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6203301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3800" u="none" strike="noStrike" cap="none" dirty="0" smtClean="0">
                <a:solidFill>
                  <a:srgbClr val="FFFFFF"/>
                </a:solidFill>
                <a:sym typeface="Cabin"/>
              </a:rPr>
              <a:t>Терминология</a:t>
            </a:r>
            <a:r>
              <a:rPr lang="en" sz="3800" u="none" strike="noStrike" cap="none" dirty="0" smtClean="0">
                <a:solidFill>
                  <a:srgbClr val="FFFFFF"/>
                </a:solidFill>
                <a:sym typeface="Cabin"/>
              </a:rPr>
              <a:t>: </a:t>
            </a:r>
            <a:r>
              <a:rPr lang="ru-RU" sz="3800" u="none" strike="noStrike" cap="none" dirty="0" smtClean="0">
                <a:solidFill>
                  <a:srgbClr val="FF40FF"/>
                </a:solidFill>
                <a:sym typeface="Cabin"/>
              </a:rPr>
              <a:t>Экземпляр</a:t>
            </a:r>
            <a:endParaRPr lang="en" sz="3800" u="none" strike="noStrike" cap="none" dirty="0">
              <a:solidFill>
                <a:srgbClr val="FF40FF"/>
              </a:solidFill>
              <a:sym typeface="Cabin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729076" y="1873175"/>
            <a:ext cx="7930242" cy="2033963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FFFFFF"/>
              </a:buClr>
              <a:buSzPct val="25000"/>
            </a:pP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Можно создать </a:t>
            </a:r>
            <a:r>
              <a:rPr lang="ru-RU" sz="2000" u="none" strike="noStrike" cap="none" dirty="0" smtClean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экземпляр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класса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или конкретного объекта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 </a:t>
            </a:r>
            <a:r>
              <a:rPr lang="ru-RU" sz="2000" u="none" strike="noStrike" cap="none" dirty="0" smtClean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Экземпляр </a:t>
            </a:r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это фактический объект, созданный во время выполнения. </a:t>
            </a:r>
            <a:r>
              <a:rPr lang="ru-RU" sz="20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 жаргоне программистов объект Лесси </a:t>
            </a:r>
            <a:r>
              <a:rPr lang="ru-RU" sz="2000" dirty="0">
                <a:solidFill>
                  <a:schemeClr val="bg1"/>
                </a:solidFill>
              </a:rPr>
              <a:t>—</a:t>
            </a:r>
            <a:r>
              <a:rPr lang="ru-RU" sz="20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это </a:t>
            </a:r>
            <a:r>
              <a:rPr lang="ru-RU" sz="2000" u="none" strike="noStrike" cap="none" dirty="0" smtClean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экземпляр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класса «Собака»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 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Набор значений атрибутов конкретного </a:t>
            </a:r>
            <a:r>
              <a:rPr lang="ru-RU" sz="2000" u="none" strike="noStrike" cap="none" dirty="0" smtClean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объекта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называется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1FFF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состоянием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 </a:t>
            </a:r>
            <a:r>
              <a:rPr lang="ru-RU" sz="2000" u="none" strike="noStrike" cap="none" dirty="0" smtClean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Объект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состоит из состояния и поведения, которые определены в классе объекта.</a:t>
            </a:r>
            <a:endParaRPr lang="en" sz="20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663824" y="4171125"/>
            <a:ext cx="7894799" cy="298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ru-RU" sz="1900" u="none" strike="noStrike" cap="none" dirty="0" smtClean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Термины «Объект» и «Экземпляр»</a:t>
            </a:r>
            <a:r>
              <a:rPr lang="en" sz="1900" u="none" strike="noStrike" cap="none" dirty="0" smtClean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900" u="none" strike="noStrike" cap="none" dirty="0" smtClean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взаимозаменяемы</a:t>
            </a:r>
            <a:r>
              <a:rPr lang="en" sz="1900" u="none" strike="noStrike" cap="none" dirty="0" smtClean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endParaRPr lang="en" sz="19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6750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300"/>
          <p:cNvSpPr/>
          <p:nvPr/>
        </p:nvSpPr>
        <p:spPr>
          <a:xfrm>
            <a:off x="634650" y="4512121"/>
            <a:ext cx="7874700" cy="352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FFFFFF"/>
              </a:buClr>
              <a:buSzPct val="25000"/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https://</a:t>
            </a:r>
            <a:r>
              <a:rPr lang="en-US" sz="16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ru.wikipedia.org/wiki/</a:t>
            </a:r>
            <a:r>
              <a:rPr lang="ru-RU" sz="16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Объектно-</a:t>
            </a:r>
            <a:r>
              <a:rPr lang="ru-RU" sz="1600" u="none" strike="noStrike" cap="none" dirty="0" err="1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ориентированное_программирование</a:t>
            </a:r>
            <a:endParaRPr lang="en" sz="16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6138646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4000" u="none" strike="noStrike" cap="none" dirty="0" smtClean="0">
                <a:solidFill>
                  <a:srgbClr val="FFFFFF"/>
                </a:solidFill>
                <a:sym typeface="Cabin"/>
              </a:rPr>
              <a:t>Терминология</a:t>
            </a:r>
            <a:r>
              <a:rPr lang="en" sz="4000" u="none" strike="noStrike" cap="none" dirty="0" smtClean="0">
                <a:solidFill>
                  <a:srgbClr val="FFFFFF"/>
                </a:solidFill>
                <a:sym typeface="Cabin"/>
              </a:rPr>
              <a:t>: </a:t>
            </a:r>
            <a:r>
              <a:rPr lang="ru-RU" sz="4000" u="none" strike="noStrike" cap="none" dirty="0" smtClean="0">
                <a:solidFill>
                  <a:srgbClr val="00F900"/>
                </a:solidFill>
                <a:sym typeface="Cabin"/>
              </a:rPr>
              <a:t>Метод</a:t>
            </a:r>
            <a:endParaRPr lang="en" sz="4000" u="none" strike="noStrike" cap="none" dirty="0">
              <a:solidFill>
                <a:srgbClr val="00F900"/>
              </a:solidFill>
              <a:sym typeface="Cabin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729076" y="1735494"/>
            <a:ext cx="7930242" cy="225800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FFFFFF"/>
              </a:buClr>
              <a:buSzPct val="25000"/>
            </a:pP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Способности объекта. С точки зрения языка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ru-RU" sz="2000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методы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—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это глаголы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 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Лесси, будучи Собакой, имеет способность лаять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 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Так что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лай()</a:t>
            </a:r>
            <a:r>
              <a:rPr lang="ru-RU" sz="20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— один из методов Лесси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 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У нее могут быть и другие </a:t>
            </a:r>
            <a:r>
              <a:rPr lang="ru-RU" sz="20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методы</a:t>
            </a:r>
            <a:r>
              <a:rPr lang="ru-RU" sz="20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например, сидеть(), есть(), идти() или защищать_хозяина</a:t>
            </a:r>
            <a:r>
              <a:rPr lang="ru-RU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 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 программе использование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метода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обычно влияет только на один конкретный объект; лаять умеют все Собаки, но вам нужно чтобы лаяла какая-то одна.</a:t>
            </a:r>
            <a:endParaRPr lang="en" sz="20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849075" y="4066155"/>
            <a:ext cx="7576199" cy="298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ru-RU" sz="1900" u="none" strike="noStrike" cap="none" dirty="0" smtClean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Термины «Метод»</a:t>
            </a:r>
            <a:r>
              <a:rPr lang="en" sz="1900" u="none" strike="noStrike" cap="none" dirty="0" smtClean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900" u="none" strike="noStrike" cap="none" dirty="0" smtClean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</a:t>
            </a:r>
            <a:r>
              <a:rPr lang="en" sz="1900" u="none" strike="noStrike" cap="none" dirty="0" smtClean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900" u="none" strike="noStrike" cap="none" dirty="0" smtClean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«</a:t>
            </a:r>
            <a:r>
              <a:rPr lang="ru-RU" sz="1900" dirty="0" smtClean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Сообщение»</a:t>
            </a:r>
            <a:r>
              <a:rPr lang="en" sz="1900" u="none" strike="noStrike" cap="none" dirty="0" smtClean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900" u="none" strike="noStrike" cap="none" dirty="0" smtClean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взаимозаменяемы</a:t>
            </a:r>
            <a:r>
              <a:rPr lang="en" sz="1900" u="none" strike="noStrike" cap="none" dirty="0" smtClean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endParaRPr lang="en" sz="19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6750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ape 300"/>
          <p:cNvSpPr/>
          <p:nvPr/>
        </p:nvSpPr>
        <p:spPr>
          <a:xfrm>
            <a:off x="634650" y="4512121"/>
            <a:ext cx="7874700" cy="352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FFFFFF"/>
              </a:buClr>
              <a:buSzPct val="25000"/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https://</a:t>
            </a:r>
            <a:r>
              <a:rPr lang="en-US" sz="16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ru.wikipedia.org/wiki/</a:t>
            </a:r>
            <a:r>
              <a:rPr lang="ru-RU" sz="16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Объектно-</a:t>
            </a:r>
            <a:r>
              <a:rPr lang="ru-RU" sz="1600" u="none" strike="noStrike" cap="none" dirty="0" err="1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ориентированное_программирование</a:t>
            </a:r>
            <a:endParaRPr lang="en" sz="16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C000"/>
                </a:solidFill>
              </a:rPr>
              <a:t>Некоторые объекты Пайтон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348" y="1567786"/>
            <a:ext cx="1678391" cy="2681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'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abc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294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'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type(2.5)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294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'float'&gt;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type(2)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294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 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y = list()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type(y)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294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 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'list'&gt;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z = 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dict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type(z)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294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'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dict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7985" y="1384274"/>
            <a:ext cx="5235111" cy="3278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dir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(x)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[ </a:t>
            </a:r>
            <a:r>
              <a:rPr lang="is-I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… 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'capitalize',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casefold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'center', 'count', 'encode',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endswith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expandtabs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'find', 'format', </a:t>
            </a:r>
            <a:r>
              <a:rPr lang="is-I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… 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'lower',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lstrip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maketrans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'partition', 'replace',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rfind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rindex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rjust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rpartition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rsplit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rstrip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'split',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splitlines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startswith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'strip',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swapcase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'title', 'translate', 'upper',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zfill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]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dir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(y)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[</a:t>
            </a:r>
            <a:r>
              <a:rPr lang="is-I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… 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'append', 'clear', 'copy', 'count', 'extend', 'index', 'insert', 'pop', 'remove', 'reverse', 'sort']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dir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(z)</a:t>
            </a:r>
          </a:p>
          <a:p>
            <a:r>
              <a:rPr lang="is-I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[…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'clear', 'copy',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fromkeys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'get', 'items', 'keys', 'pop',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popitem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setdefault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'update', 'values']</a:t>
            </a:r>
          </a:p>
        </p:txBody>
      </p:sp>
    </p:spTree>
    <p:extLst>
      <p:ext uri="{BB962C8B-B14F-4D97-AF65-F5344CB8AC3E}">
        <p14:creationId xmlns:p14="http://schemas.microsoft.com/office/powerpoint/2010/main" val="123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650082" y="864394"/>
            <a:ext cx="4593558" cy="1735931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ru-RU" sz="47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Образец класса</a:t>
            </a:r>
            <a:endParaRPr lang="en" sz="47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98" y="1423113"/>
            <a:ext cx="3533505" cy="235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/>
        </p:nvSpPr>
        <p:spPr>
          <a:xfrm>
            <a:off x="2807825" y="532603"/>
            <a:ext cx="3087000" cy="4136695"/>
          </a:xfrm>
          <a:prstGeom prst="rect">
            <a:avLst/>
          </a:prstGeom>
          <a:noFill/>
          <a:ln w="12700" cap="flat" cmpd="sng">
            <a:solidFill>
              <a:srgbClr val="FFFB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class</a:t>
            </a:r>
            <a:r>
              <a:rPr lang="en" sz="2000" u="none" strike="noStrike" cap="none" dirty="0">
                <a:solidFill>
                  <a:srgbClr val="FF26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 err="1" smtClean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000" u="none" strike="noStrike" cap="none" dirty="0" smtClean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endParaRPr lang="en" sz="2000" u="none" strike="noStrike" cap="none" dirty="0">
              <a:solidFill>
                <a:srgbClr val="00FD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0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</a:t>
            </a:r>
            <a:r>
              <a:rPr lang="en" sz="20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def</a:t>
            </a: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</a:t>
            </a:r>
            <a:r>
              <a:rPr lang="en" sz="20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self.x</a:t>
            </a: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= </a:t>
            </a:r>
            <a:r>
              <a:rPr lang="en" sz="20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self.x</a:t>
            </a: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</a:t>
            </a:r>
            <a:r>
              <a:rPr lang="en" sz="20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print</a:t>
            </a:r>
            <a:r>
              <a:rPr lang="en-US" sz="20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" sz="20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</a:t>
            </a:r>
            <a:r>
              <a:rPr lang="ru-RU" sz="2000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Сейчас </a:t>
            </a:r>
            <a:r>
              <a:rPr lang="en" sz="20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",self.x</a:t>
            </a:r>
            <a:r>
              <a:rPr lang="en-US" sz="20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en" sz="2000" u="none" strike="noStrike" cap="none" dirty="0">
              <a:solidFill>
                <a:srgbClr val="00F9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0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en" sz="20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 = </a:t>
            </a:r>
            <a:r>
              <a:rPr lang="en" sz="2000" u="none" strike="noStrike" cap="none" dirty="0" err="1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0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000" u="none" strike="noStrike" cap="none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00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00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00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</p:txBody>
      </p:sp>
      <p:sp>
        <p:nvSpPr>
          <p:cNvPr id="341" name="Shape 341"/>
          <p:cNvSpPr/>
          <p:nvPr/>
        </p:nvSpPr>
        <p:spPr>
          <a:xfrm>
            <a:off x="6161047" y="359722"/>
            <a:ext cx="2818925" cy="103676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Шаблон создания объектов </a:t>
            </a:r>
            <a:r>
              <a:rPr lang="en" sz="2000" u="none" strike="noStrike" cap="none" dirty="0" smtClean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endParaRPr lang="en" sz="2000" u="none" strike="noStrike" cap="none" dirty="0">
              <a:solidFill>
                <a:srgbClr val="00FD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75933" y="532603"/>
            <a:ext cx="2639786" cy="863886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FFFFFF"/>
              </a:buClr>
              <a:buSzPct val="25000"/>
            </a:pP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«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class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» </a:t>
            </a:r>
            <a:r>
              <a:rPr lang="ru-RU" sz="2000" dirty="0">
                <a:solidFill>
                  <a:schemeClr val="bg1"/>
                </a:solidFill>
              </a:rPr>
              <a:t>—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зарезервированное слово</a:t>
            </a:r>
            <a:endParaRPr lang="en" sz="20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6259019" y="1324948"/>
            <a:ext cx="2720954" cy="1276002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Каждый объект</a:t>
            </a:r>
            <a:r>
              <a:rPr lang="en" sz="2000" u="none" strike="noStrike" cap="none" dirty="0" smtClean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PartyAnimal</a:t>
            </a:r>
            <a:r>
              <a:rPr lang="ru-RU" sz="2000" u="none" strike="noStrike" cap="none" dirty="0" smtClean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содержит некоторое количество данных</a:t>
            </a:r>
            <a:endParaRPr lang="en" sz="20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75933" y="1768384"/>
            <a:ext cx="2639786" cy="131916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Каждый объект</a:t>
            </a:r>
            <a:r>
              <a:rPr lang="en" sz="20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 </a:t>
            </a:r>
            <a:r>
              <a:rPr lang="ru-RU" sz="20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содержит некоторое количество кода</a:t>
            </a:r>
            <a:endParaRPr lang="en" sz="2000" u="none" strike="noStrike" cap="none" dirty="0">
              <a:solidFill>
                <a:srgbClr val="00F9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45" name="Shape 345"/>
          <p:cNvSpPr/>
          <p:nvPr/>
        </p:nvSpPr>
        <p:spPr>
          <a:xfrm>
            <a:off x="6161047" y="2649407"/>
            <a:ext cx="2818925" cy="89493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Создает объект</a:t>
            </a:r>
            <a:r>
              <a:rPr lang="en" sz="2000" u="none" strike="noStrike" cap="none" dirty="0" smtClean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 </a:t>
            </a:r>
            <a:r>
              <a:rPr lang="ru-RU" sz="2000" u="none" strike="noStrike" cap="none" dirty="0" smtClean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 хранит его в переменной «</a:t>
            </a:r>
            <a:r>
              <a:rPr lang="en-US" sz="2000" u="none" strike="noStrike" cap="none" dirty="0" smtClean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</a:t>
            </a:r>
            <a:r>
              <a:rPr lang="ru-RU" sz="2000" u="none" strike="noStrike" cap="none" dirty="0" smtClean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»</a:t>
            </a:r>
            <a:endParaRPr lang="en" sz="2000" u="none" strike="noStrike" cap="none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250105" y="3452328"/>
            <a:ext cx="2046514" cy="153955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Указывает объекту «</a:t>
            </a:r>
            <a:r>
              <a:rPr lang="en-US" sz="2000" u="none" strike="noStrike" cap="none" dirty="0" smtClean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</a:t>
            </a:r>
            <a:r>
              <a:rPr lang="ru-RU" sz="2000" u="none" strike="noStrike" cap="none" dirty="0" smtClean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»</a:t>
            </a:r>
            <a:r>
              <a:rPr lang="en-US" sz="2000" u="none" strike="noStrike" cap="none" dirty="0" smtClean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запустить внутри него код</a:t>
            </a:r>
            <a:r>
              <a:rPr lang="en" sz="2000" u="none" strike="noStrike" cap="none" dirty="0" smtClean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party()</a:t>
            </a:r>
            <a:endParaRPr lang="en" sz="2000" u="none" strike="noStrike" cap="none" dirty="0">
              <a:solidFill>
                <a:srgbClr val="FF4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347" name="Shape 347"/>
          <p:cNvCxnSpPr/>
          <p:nvPr/>
        </p:nvCxnSpPr>
        <p:spPr>
          <a:xfrm>
            <a:off x="4121239" y="1198808"/>
            <a:ext cx="2296800" cy="363292"/>
          </a:xfrm>
          <a:prstGeom prst="straightConnector1">
            <a:avLst/>
          </a:prstGeom>
          <a:noFill/>
          <a:ln w="76200" cap="flat" cmpd="sng">
            <a:solidFill>
              <a:srgbClr val="FFFB00"/>
            </a:solidFill>
            <a:prstDash val="solid"/>
            <a:miter/>
            <a:headEnd type="stealth" w="lg" len="lg"/>
            <a:tailEnd type="none" w="med" len="med"/>
          </a:ln>
        </p:spPr>
      </p:cxnSp>
      <p:sp>
        <p:nvSpPr>
          <p:cNvPr id="349" name="Shape 349"/>
          <p:cNvSpPr/>
          <p:nvPr/>
        </p:nvSpPr>
        <p:spPr>
          <a:xfrm>
            <a:off x="6229735" y="3693523"/>
            <a:ext cx="2750238" cy="3719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2000" u="none" strike="noStrike" cap="none" dirty="0" err="1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0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0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</a:p>
        </p:txBody>
      </p:sp>
      <p:cxnSp>
        <p:nvCxnSpPr>
          <p:cNvPr id="350" name="Shape 350"/>
          <p:cNvCxnSpPr>
            <a:endCxn id="349" idx="1"/>
          </p:cNvCxnSpPr>
          <p:nvPr/>
        </p:nvCxnSpPr>
        <p:spPr>
          <a:xfrm flipV="1">
            <a:off x="4121239" y="3879508"/>
            <a:ext cx="2108496" cy="27474"/>
          </a:xfrm>
          <a:prstGeom prst="straightConnector1">
            <a:avLst/>
          </a:prstGeom>
          <a:noFill/>
          <a:ln w="76200" cap="flat" cmpd="sng">
            <a:solidFill>
              <a:srgbClr val="FFFB00"/>
            </a:solidFill>
            <a:prstDash val="solid"/>
            <a:miter/>
            <a:headEnd type="stealth" w="med" len="med"/>
            <a:tailEnd type="stealth" w="med" len="med"/>
          </a:ln>
        </p:spPr>
      </p:cxnSp>
      <p:cxnSp>
        <p:nvCxnSpPr>
          <p:cNvPr id="12" name="Shape 347"/>
          <p:cNvCxnSpPr>
            <a:endCxn id="345" idx="1"/>
          </p:cNvCxnSpPr>
          <p:nvPr/>
        </p:nvCxnSpPr>
        <p:spPr>
          <a:xfrm flipV="1">
            <a:off x="5108713" y="3096876"/>
            <a:ext cx="1052334" cy="3526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stealth" w="lg" len="lg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Cabin"/>
              <a:buNone/>
            </a:pPr>
            <a:r>
              <a:rPr lang="ru-RU" sz="4700" u="none" strike="noStrike" cap="none" dirty="0" smtClean="0">
                <a:solidFill>
                  <a:srgbClr val="FF0000"/>
                </a:solidFill>
                <a:sym typeface="Cabin"/>
              </a:rPr>
              <a:t>Внимание!</a:t>
            </a:r>
            <a:endParaRPr lang="en" sz="4700" u="none" strike="noStrike" cap="none" dirty="0">
              <a:solidFill>
                <a:srgbClr val="FF0000"/>
              </a:solidFill>
              <a:sym typeface="Cabin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rmAutofit lnSpcReduction="10000"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ru-RU" sz="2300" u="none" strike="noStrike" cap="none" dirty="0" smtClean="0">
                <a:solidFill>
                  <a:srgbClr val="FFFFFF"/>
                </a:solidFill>
                <a:sym typeface="Cabin"/>
              </a:rPr>
              <a:t>Эта лекция посвящена определениям и механике объектов</a:t>
            </a:r>
            <a:endParaRPr lang="en" sz="2300" u="none" strike="noStrike" cap="none" dirty="0">
              <a:solidFill>
                <a:srgbClr val="FFFFFF"/>
              </a:solidFill>
              <a:sym typeface="Cabin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ru-RU" sz="2300" dirty="0" smtClean="0">
                <a:solidFill>
                  <a:srgbClr val="FFFFFF"/>
                </a:solidFill>
                <a:sym typeface="Cabin"/>
              </a:rPr>
              <a:t>Л</a:t>
            </a:r>
            <a:r>
              <a:rPr lang="ru-RU" sz="2300" u="none" strike="noStrike" cap="none" dirty="0" smtClean="0">
                <a:solidFill>
                  <a:srgbClr val="FFFFFF"/>
                </a:solidFill>
                <a:sym typeface="Cabin"/>
              </a:rPr>
              <a:t>екция больше о том, «как это работает» и в меньшей степени о том, «как это используется»</a:t>
            </a:r>
            <a:endParaRPr lang="en" sz="2300" u="none" strike="noStrike" cap="none" dirty="0">
              <a:solidFill>
                <a:srgbClr val="FFFFFF"/>
              </a:solidFill>
              <a:sym typeface="Cabin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ru-RU" sz="2300" u="none" strike="noStrike" cap="none" dirty="0" smtClean="0">
                <a:solidFill>
                  <a:srgbClr val="FFFFFF"/>
                </a:solidFill>
                <a:sym typeface="Cabin"/>
              </a:rPr>
              <a:t>Вы не получите цельной картины без рассмотрения в контексте реальной проблемы</a:t>
            </a:r>
            <a:endParaRPr lang="en" sz="2300" u="none" strike="noStrike" cap="none" dirty="0">
              <a:solidFill>
                <a:srgbClr val="FFFFFF"/>
              </a:solidFill>
              <a:sym typeface="Cabin"/>
            </a:endParaRPr>
          </a:p>
          <a:p>
            <a:pPr marL="457200" lvl="0" indent="-374650">
              <a:spcBef>
                <a:spcPts val="1400"/>
              </a:spcBef>
              <a:buClr>
                <a:srgbClr val="FFFFFF"/>
              </a:buClr>
              <a:buSzPct val="100000"/>
            </a:pPr>
            <a:r>
              <a:rPr lang="ru-RU" sz="2300" dirty="0">
                <a:solidFill>
                  <a:srgbClr val="FFFFFF"/>
                </a:solidFill>
                <a:sym typeface="Cabin"/>
              </a:rPr>
              <a:t>О</a:t>
            </a:r>
            <a:r>
              <a:rPr lang="ru-RU" sz="2300" dirty="0" smtClean="0">
                <a:solidFill>
                  <a:srgbClr val="FFFFFF"/>
                </a:solidFill>
                <a:sym typeface="Cabin"/>
              </a:rPr>
              <a:t>тбросьте </a:t>
            </a:r>
            <a:r>
              <a:rPr lang="ru-RU" sz="2300" dirty="0">
                <a:solidFill>
                  <a:srgbClr val="FFFFFF"/>
                </a:solidFill>
                <a:sym typeface="Cabin"/>
              </a:rPr>
              <a:t>сомнения </a:t>
            </a:r>
            <a:r>
              <a:rPr lang="ru-RU" sz="2300" dirty="0" smtClean="0">
                <a:solidFill>
                  <a:srgbClr val="FFFFFF"/>
                </a:solidFill>
                <a:sym typeface="Cabin"/>
              </a:rPr>
              <a:t>и и</a:t>
            </a:r>
            <a:r>
              <a:rPr lang="ru-RU" sz="2300" u="none" strike="noStrike" cap="none" dirty="0" smtClean="0">
                <a:solidFill>
                  <a:srgbClr val="FFFFFF"/>
                </a:solidFill>
                <a:sym typeface="Cabin"/>
              </a:rPr>
              <a:t>зучите технику! Приблизительно 40 слайдов ждут вас</a:t>
            </a:r>
            <a:r>
              <a:rPr lang="is-IS" sz="2300" u="none" strike="noStrike" cap="none" dirty="0" smtClean="0">
                <a:solidFill>
                  <a:srgbClr val="FFFFFF"/>
                </a:solidFill>
                <a:sym typeface="Cabin"/>
              </a:rPr>
              <a:t>…</a:t>
            </a:r>
            <a:endParaRPr lang="en" sz="2300" u="none" strike="noStrike" cap="none" dirty="0">
              <a:solidFill>
                <a:srgbClr val="FFFFFF"/>
              </a:solidFill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718449" y="480061"/>
            <a:ext cx="3443003" cy="4359028"/>
          </a:xfrm>
          <a:prstGeom prst="rect">
            <a:avLst/>
          </a:prstGeom>
          <a:noFill/>
          <a:ln w="12700" cap="flat" cmpd="sng">
            <a:solidFill>
              <a:srgbClr val="FFFB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class </a:t>
            </a:r>
            <a:r>
              <a:rPr lang="en" sz="2300" u="none" strike="noStrike" cap="none" dirty="0" err="1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def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party(</a:t>
            </a:r>
            <a:r>
              <a:rPr lang="en" sz="2300" u="none" strike="noStrike" cap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= 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</a:t>
            </a:r>
            <a:r>
              <a:rPr lang="en" sz="23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print</a:t>
            </a:r>
            <a:r>
              <a:rPr lang="en-US" sz="23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" sz="23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</a:t>
            </a:r>
            <a:r>
              <a:rPr lang="ru-RU" sz="2300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Сейчас </a:t>
            </a:r>
            <a:r>
              <a:rPr lang="en" sz="23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",</a:t>
            </a:r>
            <a:r>
              <a:rPr lang="en" sz="23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-US" sz="23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en" sz="2300" u="none" strike="noStrike" cap="none" dirty="0">
              <a:solidFill>
                <a:srgbClr val="00F9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 = </a:t>
            </a:r>
            <a:r>
              <a:rPr lang="en" sz="2300" u="none" strike="noStrike" cap="none" dirty="0" err="1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3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2300" u="none" strike="noStrike" cap="none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</p:txBody>
      </p:sp>
      <p:sp>
        <p:nvSpPr>
          <p:cNvPr id="12" name="Shape 356"/>
          <p:cNvSpPr/>
          <p:nvPr/>
        </p:nvSpPr>
        <p:spPr>
          <a:xfrm>
            <a:off x="5763985" y="602403"/>
            <a:ext cx="3093688" cy="12933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$</a:t>
            </a:r>
            <a:r>
              <a:rPr lang="en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</a:t>
            </a:r>
            <a:r>
              <a:rPr lang="en" sz="2400" u="none" strike="noStrike" cap="none" dirty="0" smtClean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party1.py</a:t>
            </a:r>
            <a:endParaRPr lang="en-US" sz="2400" u="none" strike="noStrike" cap="none" dirty="0" smtClean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2400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2400" u="none" strike="noStrike" cap="none" dirty="0" smtClean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" sz="2400" u="none" strike="noStrike" cap="none" dirty="0" smtClean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6834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718449" y="480061"/>
            <a:ext cx="3284383" cy="4359028"/>
          </a:xfrm>
          <a:prstGeom prst="rect">
            <a:avLst/>
          </a:prstGeom>
          <a:noFill/>
          <a:ln w="12700" cap="flat" cmpd="sng">
            <a:solidFill>
              <a:srgbClr val="FFFB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class </a:t>
            </a:r>
            <a:r>
              <a:rPr lang="en" sz="2300" u="none" strike="noStrike" cap="none" dirty="0" err="1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def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party(</a:t>
            </a:r>
            <a:r>
              <a:rPr lang="en" sz="2300" u="none" strike="noStrike" cap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= 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</a:t>
            </a:r>
            <a:r>
              <a:rPr lang="en" sz="23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print</a:t>
            </a:r>
            <a:r>
              <a:rPr lang="en-US" sz="23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" sz="23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</a:t>
            </a:r>
            <a:r>
              <a:rPr lang="ru-RU" sz="2300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Сейчас </a:t>
            </a:r>
            <a:r>
              <a:rPr lang="en" sz="23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",</a:t>
            </a:r>
            <a:r>
              <a:rPr lang="en" sz="23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-US" sz="23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en" sz="2300" u="none" strike="noStrike" cap="none" dirty="0">
              <a:solidFill>
                <a:srgbClr val="00F9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 = </a:t>
            </a:r>
            <a:r>
              <a:rPr lang="en" sz="2300" u="none" strike="noStrike" cap="none" dirty="0" err="1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3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2300" u="none" strike="noStrike" cap="none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</p:txBody>
      </p:sp>
      <p:sp>
        <p:nvSpPr>
          <p:cNvPr id="373" name="Shape 373"/>
          <p:cNvSpPr/>
          <p:nvPr/>
        </p:nvSpPr>
        <p:spPr>
          <a:xfrm>
            <a:off x="5923720" y="2623716"/>
            <a:ext cx="2385393" cy="1543050"/>
          </a:xfrm>
          <a:prstGeom prst="rect">
            <a:avLst/>
          </a:prstGeom>
          <a:noFill/>
          <a:ln w="50800" cap="flat" cmpd="sng">
            <a:solidFill>
              <a:srgbClr val="00F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5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5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6629400" y="2824557"/>
            <a:ext cx="1371090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900" dirty="0"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900" dirty="0">
                <a:latin typeface="Arial" charset="0"/>
                <a:ea typeface="Arial" charset="0"/>
                <a:cs typeface="Arial" charset="0"/>
                <a:sym typeface="Cabin"/>
              </a:rPr>
              <a:t>0</a:t>
            </a:r>
            <a:endParaRPr lang="en" sz="29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6202017" y="3441777"/>
            <a:ext cx="1798473" cy="489857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400"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party()</a:t>
            </a:r>
          </a:p>
        </p:txBody>
      </p:sp>
      <p:sp>
        <p:nvSpPr>
          <p:cNvPr id="380" name="Shape 380"/>
          <p:cNvSpPr/>
          <p:nvPr/>
        </p:nvSpPr>
        <p:spPr>
          <a:xfrm>
            <a:off x="5171262" y="2503402"/>
            <a:ext cx="544200" cy="83067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2300" dirty="0" smtClean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endParaRPr lang="en" sz="2300" u="none" strike="noStrike" cap="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1" name="Shape 380"/>
          <p:cNvSpPr/>
          <p:nvPr/>
        </p:nvSpPr>
        <p:spPr>
          <a:xfrm>
            <a:off x="6131935" y="2856028"/>
            <a:ext cx="382604" cy="35061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23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endParaRPr lang="en" sz="23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2" name="Shape 356"/>
          <p:cNvSpPr/>
          <p:nvPr/>
        </p:nvSpPr>
        <p:spPr>
          <a:xfrm>
            <a:off x="5763985" y="602403"/>
            <a:ext cx="3093688" cy="12933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$</a:t>
            </a:r>
            <a:r>
              <a:rPr lang="en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</a:t>
            </a:r>
            <a:r>
              <a:rPr lang="en" sz="2400" u="none" strike="noStrike" cap="none" dirty="0" smtClean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party1.py</a:t>
            </a:r>
            <a:endParaRPr lang="en-US" sz="2400" u="none" strike="noStrike" cap="none" dirty="0" smtClean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2400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" sz="24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8325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718450" y="480061"/>
            <a:ext cx="3359028" cy="4359028"/>
          </a:xfrm>
          <a:prstGeom prst="rect">
            <a:avLst/>
          </a:prstGeom>
          <a:noFill/>
          <a:ln w="12700" cap="flat" cmpd="sng">
            <a:solidFill>
              <a:srgbClr val="FFFB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class </a:t>
            </a:r>
            <a:r>
              <a:rPr lang="en" sz="2300" u="none" strike="noStrike" cap="none" dirty="0" err="1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def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party(</a:t>
            </a:r>
            <a:r>
              <a:rPr lang="en" sz="2300" u="none" strike="noStrike" cap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= 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</a:t>
            </a:r>
            <a:r>
              <a:rPr lang="en" sz="23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print</a:t>
            </a:r>
            <a:r>
              <a:rPr lang="en-US" sz="23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" sz="23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</a:t>
            </a:r>
            <a:r>
              <a:rPr lang="ru-RU" sz="2300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Сейчас </a:t>
            </a:r>
            <a:r>
              <a:rPr lang="en" sz="23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",</a:t>
            </a:r>
            <a:r>
              <a:rPr lang="en" sz="23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-US" sz="23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en" sz="2300" u="none" strike="noStrike" cap="none" dirty="0">
              <a:solidFill>
                <a:srgbClr val="00F9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 = </a:t>
            </a:r>
            <a:r>
              <a:rPr lang="en" sz="2300" u="none" strike="noStrike" cap="none" dirty="0" err="1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3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2300" u="none" strike="noStrike" cap="none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</p:txBody>
      </p:sp>
      <p:sp>
        <p:nvSpPr>
          <p:cNvPr id="373" name="Shape 373"/>
          <p:cNvSpPr/>
          <p:nvPr/>
        </p:nvSpPr>
        <p:spPr>
          <a:xfrm>
            <a:off x="5923720" y="2623716"/>
            <a:ext cx="2385393" cy="1543050"/>
          </a:xfrm>
          <a:prstGeom prst="rect">
            <a:avLst/>
          </a:prstGeom>
          <a:noFill/>
          <a:ln w="50800" cap="flat" cmpd="sng">
            <a:solidFill>
              <a:srgbClr val="00F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5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5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6629400" y="2824557"/>
            <a:ext cx="1371090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900" dirty="0"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9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6202017" y="3441777"/>
            <a:ext cx="1798473" cy="489857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400"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party()</a:t>
            </a:r>
          </a:p>
        </p:txBody>
      </p:sp>
      <p:sp>
        <p:nvSpPr>
          <p:cNvPr id="380" name="Shape 380"/>
          <p:cNvSpPr/>
          <p:nvPr/>
        </p:nvSpPr>
        <p:spPr>
          <a:xfrm>
            <a:off x="5171262" y="2503402"/>
            <a:ext cx="544200" cy="83067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2300" dirty="0" smtClean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</a:t>
            </a:r>
            <a:r>
              <a:rPr lang="en" sz="2300" dirty="0" smtClean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</a:p>
        </p:txBody>
      </p:sp>
      <p:sp>
        <p:nvSpPr>
          <p:cNvPr id="11" name="Shape 380"/>
          <p:cNvSpPr/>
          <p:nvPr/>
        </p:nvSpPr>
        <p:spPr>
          <a:xfrm>
            <a:off x="6131935" y="2856028"/>
            <a:ext cx="382604" cy="35061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23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endParaRPr lang="en" sz="23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2" name="Shape 356"/>
          <p:cNvSpPr/>
          <p:nvPr/>
        </p:nvSpPr>
        <p:spPr>
          <a:xfrm>
            <a:off x="5763985" y="602403"/>
            <a:ext cx="3093688" cy="12933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$</a:t>
            </a:r>
            <a:r>
              <a:rPr lang="en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party1.py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23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Сейчас</a:t>
            </a:r>
            <a:r>
              <a:rPr lang="en" sz="23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23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Сейчас</a:t>
            </a:r>
            <a:r>
              <a:rPr lang="en" sz="23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23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Сейчас</a:t>
            </a:r>
            <a:r>
              <a:rPr lang="en" sz="23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3</a:t>
            </a:r>
          </a:p>
        </p:txBody>
      </p:sp>
      <p:sp>
        <p:nvSpPr>
          <p:cNvPr id="9" name="Shape 349"/>
          <p:cNvSpPr/>
          <p:nvPr/>
        </p:nvSpPr>
        <p:spPr>
          <a:xfrm>
            <a:off x="4249970" y="4399078"/>
            <a:ext cx="2750238" cy="3719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2000" u="none" strike="noStrike" cap="none" dirty="0" err="1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0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0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855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ru-RU" sz="47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Забавы с </a:t>
            </a:r>
            <a:r>
              <a:rPr lang="en" sz="47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dir</a:t>
            </a:r>
            <a:r>
              <a:rPr lang="en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 </a:t>
            </a:r>
            <a:r>
              <a:rPr lang="ru-RU" sz="47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</a:t>
            </a:r>
            <a:r>
              <a:rPr lang="en" sz="47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type()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Cabin"/>
              <a:buNone/>
            </a:pPr>
            <a:r>
              <a:rPr lang="ru-RU" sz="2700" dirty="0" smtClean="0">
                <a:solidFill>
                  <a:srgbClr val="FFD966"/>
                </a:solidFill>
                <a:sym typeface="Cabin"/>
              </a:rPr>
              <a:t>«Ботанский»</a:t>
            </a:r>
            <a:r>
              <a:rPr lang="ru-RU" sz="2700" u="none" strike="noStrike" cap="none" dirty="0" smtClean="0">
                <a:solidFill>
                  <a:srgbClr val="FFD966"/>
                </a:solidFill>
                <a:sym typeface="Cabin"/>
              </a:rPr>
              <a:t> способ нахождения возможностей объекта</a:t>
            </a:r>
            <a:endParaRPr lang="en" sz="27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50081" y="1464469"/>
            <a:ext cx="4472425" cy="3462094"/>
          </a:xfrm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ru-RU" sz="1700" dirty="0" smtClean="0">
                <a:solidFill>
                  <a:srgbClr val="FFFFFF"/>
                </a:solidFill>
                <a:sym typeface="Cabin"/>
              </a:rPr>
              <a:t>Функция</a:t>
            </a:r>
            <a:r>
              <a:rPr lang="en" sz="1700" u="none" strike="noStrike" cap="none" dirty="0" smtClean="0">
                <a:solidFill>
                  <a:srgbClr val="FFFFFF"/>
                </a:solidFill>
                <a:sym typeface="Cabin"/>
              </a:rPr>
              <a:t> </a:t>
            </a:r>
            <a:r>
              <a:rPr lang="en" sz="1700" u="none" strike="noStrike" cap="none" dirty="0">
                <a:solidFill>
                  <a:srgbClr val="DE6A10"/>
                </a:solidFill>
                <a:sym typeface="Cabin"/>
              </a:rPr>
              <a:t>dir()</a:t>
            </a:r>
            <a:r>
              <a:rPr lang="en" sz="1700" u="none" strike="noStrike" cap="none" dirty="0">
                <a:solidFill>
                  <a:srgbClr val="FFFFFF"/>
                </a:solidFill>
                <a:sym typeface="Cabin"/>
              </a:rPr>
              <a:t> </a:t>
            </a:r>
            <a:r>
              <a:rPr lang="ru-RU" sz="1700" u="none" strike="noStrike" cap="none" dirty="0" smtClean="0">
                <a:solidFill>
                  <a:srgbClr val="FFFFFF"/>
                </a:solidFill>
                <a:sym typeface="Cabin"/>
              </a:rPr>
              <a:t>возвращает список возможностей объекта</a:t>
            </a:r>
            <a:endParaRPr lang="en" sz="1700" u="none" strike="noStrike" cap="none" dirty="0">
              <a:solidFill>
                <a:srgbClr val="FFFFFF"/>
              </a:solidFill>
              <a:sym typeface="Cabin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FDFF"/>
              </a:buClr>
              <a:buSzPct val="100000"/>
              <a:buFont typeface="Cabin"/>
            </a:pPr>
            <a:r>
              <a:rPr lang="ru-RU" sz="1700" u="none" strike="noStrike" cap="none" dirty="0" smtClean="0">
                <a:solidFill>
                  <a:srgbClr val="00FDFF"/>
                </a:solidFill>
                <a:sym typeface="Cabin"/>
              </a:rPr>
              <a:t>Игнорируйте те, что с подчеркиванием, это специальные методы Пайтон</a:t>
            </a:r>
            <a:endParaRPr lang="en" sz="1700" u="none" strike="noStrike" cap="none" dirty="0">
              <a:solidFill>
                <a:srgbClr val="00FDFF"/>
              </a:solidFill>
              <a:sym typeface="Cabin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F900"/>
              </a:buClr>
              <a:buSzPct val="100000"/>
              <a:buFont typeface="Cabin"/>
            </a:pPr>
            <a:r>
              <a:rPr lang="ru-RU" sz="1700" dirty="0" smtClean="0">
                <a:solidFill>
                  <a:srgbClr val="00F900"/>
                </a:solidFill>
                <a:sym typeface="Cabin"/>
              </a:rPr>
              <a:t>Операции, которые объект может производить</a:t>
            </a:r>
            <a:endParaRPr lang="en" sz="1700" u="none" strike="noStrike" cap="none" dirty="0">
              <a:solidFill>
                <a:srgbClr val="00F900"/>
              </a:solidFill>
              <a:sym typeface="Cabin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ru-RU" sz="1700" u="none" strike="noStrike" cap="none" dirty="0" smtClean="0">
                <a:solidFill>
                  <a:srgbClr val="FFFFFF"/>
                </a:solidFill>
                <a:sym typeface="Cabin"/>
              </a:rPr>
              <a:t>Похоже на функцию </a:t>
            </a:r>
            <a:r>
              <a:rPr lang="en" sz="1700" u="none" strike="noStrike" cap="none" dirty="0" smtClean="0">
                <a:solidFill>
                  <a:srgbClr val="FFFFFF"/>
                </a:solidFill>
                <a:sym typeface="Cabin"/>
              </a:rPr>
              <a:t>type()</a:t>
            </a:r>
            <a:r>
              <a:rPr lang="ru-RU" sz="1700" u="none" strike="noStrike" cap="none" dirty="0" smtClean="0">
                <a:solidFill>
                  <a:srgbClr val="FFFFFF"/>
                </a:solidFill>
                <a:sym typeface="Cabin"/>
              </a:rPr>
              <a:t>, которая сообщает нам некую *информацию* о переменной</a:t>
            </a:r>
            <a:endParaRPr lang="en" sz="1700" u="none" strike="noStrike" cap="none" dirty="0">
              <a:solidFill>
                <a:srgbClr val="FFFFFF"/>
              </a:solidFill>
              <a:sym typeface="Cabin"/>
            </a:endParaRPr>
          </a:p>
        </p:txBody>
      </p:sp>
      <p:sp>
        <p:nvSpPr>
          <p:cNvPr id="401" name="Shape 401"/>
          <p:cNvSpPr/>
          <p:nvPr/>
        </p:nvSpPr>
        <p:spPr>
          <a:xfrm>
            <a:off x="5221664" y="1490114"/>
            <a:ext cx="3810000" cy="318195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 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y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= list()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type(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y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&lt;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'list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 </a:t>
            </a:r>
            <a:r>
              <a:rPr lang="en" sz="1600" i="0" u="none" strike="noStrike" cap="none" dirty="0" err="1" smtClean="0">
                <a:solidFill>
                  <a:srgbClr val="DE6A10"/>
                </a:solidFill>
                <a:latin typeface="Courier"/>
                <a:ea typeface="Courier New"/>
                <a:cs typeface="Courier"/>
                <a:sym typeface="Courier New"/>
              </a:rPr>
              <a:t>dir</a:t>
            </a:r>
            <a:r>
              <a:rPr lang="en" sz="1600" i="0" u="none" strike="noStrike" cap="none" dirty="0" smtClean="0">
                <a:solidFill>
                  <a:srgbClr val="DE6A1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-US" sz="1600" i="0" u="none" strike="noStrike" cap="none" dirty="0" smtClean="0">
                <a:solidFill>
                  <a:srgbClr val="DE6A10"/>
                </a:solidFill>
                <a:latin typeface="Courier"/>
                <a:ea typeface="Courier New"/>
                <a:cs typeface="Courier"/>
                <a:sym typeface="Courier New"/>
              </a:rPr>
              <a:t>y</a:t>
            </a:r>
            <a:r>
              <a:rPr lang="en" sz="1600" i="0" u="none" strike="noStrike" cap="none" dirty="0" smtClean="0">
                <a:solidFill>
                  <a:srgbClr val="DE6A1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DE6A1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>
              <a:buClr>
                <a:srgbClr val="FFFFFF"/>
              </a:buClr>
            </a:pPr>
            <a:r>
              <a:rPr lang="en" sz="160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[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'__add__', '__class__', '__contains__', '__</a:t>
            </a:r>
            <a:r>
              <a:rPr lang="en" sz="1600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delattr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delitem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delslice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'__doc__', </a:t>
            </a:r>
            <a:r>
              <a:rPr lang="is-IS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… 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'__</a:t>
            </a:r>
            <a:r>
              <a:rPr lang="en" sz="1600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setitem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setslice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str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</a:t>
            </a:r>
            <a:r>
              <a:rPr lang="en" sz="160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'append', </a:t>
            </a:r>
            <a:r>
              <a:rPr lang="en-US" sz="160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'clear', 'copy', </a:t>
            </a:r>
            <a:r>
              <a:rPr lang="en" sz="160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'count', 'extend', 'index', 'insert', 'pop', 'remove', 'reverse', 'sort'</a:t>
            </a:r>
            <a:r>
              <a:rPr lang="en" sz="160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 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/>
        </p:nvSpPr>
        <p:spPr>
          <a:xfrm>
            <a:off x="261491" y="489932"/>
            <a:ext cx="4585199" cy="35660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8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8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8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8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8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8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8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8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ru-RU" sz="18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Сейчас </a:t>
            </a:r>
            <a:r>
              <a:rPr lang="en" sz="18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",self.x</a:t>
            </a:r>
            <a:r>
              <a:rPr lang="en-US" sz="18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8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8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an = </a:t>
            </a:r>
            <a:r>
              <a:rPr lang="en" sz="18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8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8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8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8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ru-RU" sz="1800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Тип </a:t>
            </a:r>
            <a:r>
              <a:rPr lang="en" sz="18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", </a:t>
            </a:r>
            <a:r>
              <a:rPr lang="en" sz="18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type(an</a:t>
            </a:r>
            <a:r>
              <a:rPr lang="en" sz="18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r>
              <a:rPr lang="en-US" sz="18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800" i="0" u="none" strike="noStrike" cap="none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800" i="0" u="none" strike="noStrike" cap="none" dirty="0" smtClean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800" i="0" u="none" strike="noStrike" cap="none" dirty="0" smtClean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800" i="0" u="none" strike="noStrike" cap="none" dirty="0" smtClean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"Dir </a:t>
            </a:r>
            <a:r>
              <a:rPr lang="en" sz="18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", </a:t>
            </a:r>
            <a:r>
              <a:rPr lang="en" sz="18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dir</a:t>
            </a:r>
            <a:r>
              <a:rPr lang="en" sz="18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(an</a:t>
            </a:r>
            <a:r>
              <a:rPr lang="en" sz="1800" i="0" u="none" strike="noStrike" cap="none" dirty="0" smtClean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r>
              <a:rPr lang="en-US" sz="1800" i="0" u="none" strike="noStrike" cap="none" dirty="0" smtClean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800" i="0" u="none" strike="noStrike" cap="none" dirty="0">
              <a:solidFill>
                <a:srgbClr val="FF40FF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413" name="Shape 413"/>
          <p:cNvSpPr/>
          <p:nvPr/>
        </p:nvSpPr>
        <p:spPr>
          <a:xfrm>
            <a:off x="4291076" y="2721517"/>
            <a:ext cx="4622028" cy="15087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$ 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python 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party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3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.</a:t>
            </a:r>
            <a:r>
              <a:rPr lang="en" sz="1600" i="0" u="none" strike="noStrike" cap="none" dirty="0" err="1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py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>
              <a:buClr>
                <a:srgbClr val="00F900"/>
              </a:buClr>
              <a:buSzPct val="25000"/>
            </a:pPr>
            <a:r>
              <a:rPr lang="ru-RU" sz="1600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Тип</a:t>
            </a:r>
            <a:r>
              <a:rPr lang="en" sz="1600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en" sz="160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&lt;class '__main__.PartyAnimal</a:t>
            </a:r>
            <a:r>
              <a:rPr lang="en" sz="1600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'&gt;</a:t>
            </a:r>
            <a:endParaRPr lang="en-US" sz="1600" dirty="0" smtClean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>
              <a:buClr>
                <a:srgbClr val="00F900"/>
              </a:buClr>
              <a:buSzPct val="25000"/>
            </a:pPr>
            <a:r>
              <a:rPr lang="en-US" sz="1600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Dir  ['__class</a:t>
            </a:r>
            <a:r>
              <a:rPr lang="en-US" sz="1600" dirty="0" smtClean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__', </a:t>
            </a:r>
            <a:r>
              <a:rPr lang="en-US" sz="1600" i="0" u="none" strike="noStrike" cap="none" dirty="0" smtClean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...</a:t>
            </a:r>
            <a:r>
              <a:rPr lang="en" sz="1600" i="0" u="none" strike="noStrike" cap="none" dirty="0" smtClean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'party', 'x']</a:t>
            </a:r>
            <a:endParaRPr lang="en" sz="1600" i="0" u="none" strike="noStrike" cap="none" dirty="0">
              <a:solidFill>
                <a:srgbClr val="FF40FF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4609322" y="903515"/>
            <a:ext cx="3890866" cy="1653073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ru-RU" sz="2200" dirty="0" smtClean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Можем </a:t>
            </a:r>
            <a:r>
              <a:rPr lang="ru-RU" sz="2200" u="none" strike="noStrike" cap="none" dirty="0" smtClean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использовать </a:t>
            </a:r>
            <a:r>
              <a:rPr lang="en" sz="2200" u="none" strike="noStrike" cap="none" dirty="0" smtClean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dir</a:t>
            </a:r>
            <a:r>
              <a:rPr lang="en" sz="2200" u="none" strike="noStrike" cap="none" dirty="0" smtClean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  <a:r>
              <a:rPr lang="ru-RU" sz="2200" u="none" strike="noStrike" cap="none" dirty="0" smtClean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чтобы узнать «возможности» созданного нами класса</a:t>
            </a:r>
            <a:r>
              <a:rPr lang="en" sz="2200" u="none" strike="noStrike" cap="none" dirty="0" smtClean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endParaRPr lang="en" sz="22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Cabin"/>
              <a:buNone/>
            </a:pPr>
            <a:r>
              <a:rPr lang="ru-RU" sz="3800" u="none" strike="noStrike" cap="none" dirty="0" smtClean="0">
                <a:solidFill>
                  <a:srgbClr val="FFD966"/>
                </a:solidFill>
                <a:sym typeface="Cabin"/>
              </a:rPr>
              <a:t>Пробуем применить</a:t>
            </a:r>
            <a:r>
              <a:rPr lang="en" sz="3800" u="none" strike="noStrike" cap="none" dirty="0" smtClean="0">
                <a:solidFill>
                  <a:srgbClr val="FFD966"/>
                </a:solidFill>
                <a:sym typeface="Cabin"/>
              </a:rPr>
              <a:t> </a:t>
            </a:r>
            <a:r>
              <a:rPr lang="en" sz="3800" u="none" strike="noStrike" cap="none" dirty="0">
                <a:solidFill>
                  <a:srgbClr val="FFD966"/>
                </a:solidFill>
                <a:sym typeface="Cabin"/>
              </a:rPr>
              <a:t>dir</a:t>
            </a:r>
            <a:r>
              <a:rPr lang="en" sz="3800" u="none" strike="noStrike" cap="none" dirty="0" smtClean="0">
                <a:solidFill>
                  <a:srgbClr val="FFD966"/>
                </a:solidFill>
                <a:sym typeface="Cabin"/>
              </a:rPr>
              <a:t>()</a:t>
            </a:r>
            <a:r>
              <a:rPr lang="ru-RU" sz="3800" u="none" strike="noStrike" cap="none" dirty="0" smtClean="0">
                <a:solidFill>
                  <a:srgbClr val="FFD966"/>
                </a:solidFill>
                <a:sym typeface="Cabin"/>
              </a:rPr>
              <a:t> к строке</a:t>
            </a:r>
            <a:endParaRPr lang="en" sz="38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407" name="Shape 407"/>
          <p:cNvSpPr/>
          <p:nvPr/>
        </p:nvSpPr>
        <p:spPr>
          <a:xfrm>
            <a:off x="472287" y="1400219"/>
            <a:ext cx="7913429" cy="345986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x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= 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'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Hello there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'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 </a:t>
            </a:r>
            <a:r>
              <a:rPr lang="en" sz="1600" i="0" u="none" strike="noStrike" cap="none" dirty="0" err="1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dir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-US" sz="1600" i="0" u="none" strike="noStrike" cap="none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x</a:t>
            </a:r>
            <a:r>
              <a:rPr lang="en" sz="1600" i="0" u="none" strike="noStrike" cap="none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['__add__', '__class__', '__contains__',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delattr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'__doc__',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eq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getattribute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getitem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getnewargs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getslice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'__hash__',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'__le__',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len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lt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repr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rmod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rmul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setattr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str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'capitalize', 'center', 'count', 'decode', 'encode',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endswith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expandtabs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'find', 'index',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isalnum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isalpha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isdigit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islower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isspace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istitle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isupper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'join',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ljust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'lower',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lstrip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'partition', 'replace',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rfind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rindex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rjust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rpartition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rsplit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rstrip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'split',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splitlines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startswith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'strip',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swapcase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'title', 'translate', 'upper',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zfill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ru-RU" sz="47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Жизненный цикл объекта</a:t>
            </a:r>
            <a:endParaRPr lang="en" sz="47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0" lvl="0" indent="0">
              <a:buClr>
                <a:srgbClr val="FFFFFF"/>
              </a:buClr>
              <a:buSzPct val="25000"/>
            </a:pPr>
            <a:r>
              <a:rPr lang="en-US" sz="20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</a:t>
            </a:r>
            <a:r>
              <a:rPr lang="en-US" sz="20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ru.wikipedia.org/wiki/</a:t>
            </a:r>
            <a:r>
              <a:rPr lang="ru-RU" sz="20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Конструктор_(объектно-</a:t>
            </a:r>
            <a:r>
              <a:rPr lang="ru-RU" sz="2000" dirty="0" err="1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ориентированное_программирование</a:t>
            </a:r>
            <a:r>
              <a:rPr lang="ru-RU" sz="20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)</a:t>
            </a:r>
            <a:endParaRPr lang="en" sz="20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ru-RU" sz="4700" u="none" strike="noStrike" cap="none" dirty="0" smtClean="0">
                <a:solidFill>
                  <a:srgbClr val="FFD966"/>
                </a:solidFill>
                <a:sym typeface="Cabin"/>
              </a:rPr>
              <a:t>Жизненный цикл объекта</a:t>
            </a:r>
            <a:endParaRPr lang="en" sz="47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rmAutofit fontScale="92500" lnSpcReduction="10000"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ru-RU" sz="2400" u="none" strike="noStrike" cap="none" dirty="0" smtClean="0">
                <a:solidFill>
                  <a:srgbClr val="FFFFFF"/>
                </a:solidFill>
                <a:sym typeface="Cabin"/>
              </a:rPr>
              <a:t>Объекты создаются, используются и уничтожаются</a:t>
            </a:r>
            <a:endParaRPr lang="en" sz="2400" u="none" strike="noStrike" cap="none" dirty="0">
              <a:solidFill>
                <a:srgbClr val="FFFFFF"/>
              </a:solidFill>
              <a:sym typeface="Cabin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ru-RU" sz="2400" u="none" strike="noStrike" cap="none" dirty="0" smtClean="0">
                <a:solidFill>
                  <a:srgbClr val="FFFFFF"/>
                </a:solidFill>
                <a:sym typeface="Cabin"/>
              </a:rPr>
              <a:t>У нас есть специальные блоки кода</a:t>
            </a:r>
            <a:r>
              <a:rPr lang="en" sz="2400" u="none" strike="noStrike" cap="none" dirty="0" smtClean="0">
                <a:solidFill>
                  <a:srgbClr val="FFFFFF"/>
                </a:solidFill>
                <a:sym typeface="Cabin"/>
              </a:rPr>
              <a:t> (</a:t>
            </a:r>
            <a:r>
              <a:rPr lang="ru-RU" sz="2400" u="none" strike="noStrike" cap="none" dirty="0" smtClean="0">
                <a:solidFill>
                  <a:srgbClr val="FFFFFF"/>
                </a:solidFill>
                <a:sym typeface="Cabin"/>
              </a:rPr>
              <a:t>методы</a:t>
            </a:r>
            <a:r>
              <a:rPr lang="en" sz="2400" u="none" strike="noStrike" cap="none" dirty="0" smtClean="0">
                <a:solidFill>
                  <a:srgbClr val="FFFFFF"/>
                </a:solidFill>
                <a:sym typeface="Cabin"/>
              </a:rPr>
              <a:t>)</a:t>
            </a:r>
            <a:r>
              <a:rPr lang="ru-RU" sz="2400" u="none" strike="noStrike" cap="none" dirty="0" smtClean="0">
                <a:solidFill>
                  <a:srgbClr val="FFFFFF"/>
                </a:solidFill>
                <a:sym typeface="Cabin"/>
              </a:rPr>
              <a:t>, которые вызываются:</a:t>
            </a:r>
            <a:endParaRPr lang="en" sz="2400" u="none" strike="noStrike" cap="none" dirty="0">
              <a:solidFill>
                <a:srgbClr val="FFFFFF"/>
              </a:solidFill>
              <a:sym typeface="Cabin"/>
            </a:endParaRPr>
          </a:p>
          <a:p>
            <a:pPr marL="533400" marR="0" lvl="1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en-US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</a:t>
            </a:r>
            <a:r>
              <a:rPr lang="ru-RU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 момент создания</a:t>
            </a:r>
            <a:r>
              <a:rPr lang="en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(</a:t>
            </a:r>
            <a:r>
              <a:rPr lang="ru-RU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конструктор</a:t>
            </a:r>
            <a:r>
              <a:rPr lang="en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r>
              <a:rPr lang="ru-RU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;</a:t>
            </a:r>
            <a:endParaRPr lang="en" sz="24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533400" marR="0" lvl="1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en-US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</a:t>
            </a:r>
            <a:r>
              <a:rPr lang="ru-RU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 момент уничтожения</a:t>
            </a:r>
            <a:r>
              <a:rPr lang="en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(</a:t>
            </a:r>
            <a:r>
              <a:rPr lang="ru-RU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деструктор</a:t>
            </a:r>
            <a:r>
              <a:rPr lang="en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r>
              <a:rPr lang="ru-RU" sz="2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endParaRPr lang="en" sz="24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ru-RU" sz="2400" u="none" strike="noStrike" cap="none" dirty="0" smtClean="0">
                <a:solidFill>
                  <a:srgbClr val="FFFFFF"/>
                </a:solidFill>
                <a:sym typeface="Cabin"/>
              </a:rPr>
              <a:t>Конструкторы используются очень часто</a:t>
            </a:r>
            <a:endParaRPr lang="en" sz="2400" u="none" strike="noStrike" cap="none" dirty="0">
              <a:solidFill>
                <a:srgbClr val="FFFFFF"/>
              </a:solidFill>
              <a:sym typeface="Cabin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ru-RU" sz="2400" u="none" strike="noStrike" cap="none" dirty="0" smtClean="0">
                <a:solidFill>
                  <a:srgbClr val="FFFFFF"/>
                </a:solidFill>
                <a:sym typeface="Cabin"/>
              </a:rPr>
              <a:t>Деструкторы используются редко</a:t>
            </a:r>
            <a:endParaRPr lang="en" sz="2400" u="none" strike="noStrike" cap="none" dirty="0">
              <a:solidFill>
                <a:srgbClr val="FFFFFF"/>
              </a:solidFill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ru-RU" sz="4700" u="none" strike="noStrike" cap="none" dirty="0" smtClean="0">
                <a:solidFill>
                  <a:srgbClr val="FFD966"/>
                </a:solidFill>
                <a:sym typeface="Cabin"/>
              </a:rPr>
              <a:t>Конструктор</a:t>
            </a:r>
            <a:endParaRPr lang="en" sz="47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593513" y="1648019"/>
            <a:ext cx="7956975" cy="302404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317500" lvl="0" indent="0">
              <a:spcBef>
                <a:spcPts val="0"/>
              </a:spcBef>
              <a:buClr>
                <a:srgbClr val="FFFFFF"/>
              </a:buClr>
              <a:buSzPct val="173913"/>
              <a:buNone/>
            </a:pPr>
            <a:r>
              <a:rPr lang="ru-RU" sz="2300" u="none" strike="noStrike" cap="none" dirty="0" smtClean="0">
                <a:solidFill>
                  <a:srgbClr val="FFFFFF"/>
                </a:solidFill>
                <a:sym typeface="Cabin"/>
              </a:rPr>
              <a:t>Основная задача конструктора </a:t>
            </a:r>
            <a:r>
              <a:rPr lang="ru-RU" sz="2300" dirty="0" smtClean="0">
                <a:solidFill>
                  <a:schemeClr val="bg1"/>
                </a:solidFill>
              </a:rPr>
              <a:t>— установить значения переменных экземпляра, чтобы </a:t>
            </a:r>
            <a:r>
              <a:rPr lang="ru-RU" sz="2300" u="none" strike="noStrike" cap="none" dirty="0" smtClean="0">
                <a:solidFill>
                  <a:srgbClr val="FFFFFF"/>
                </a:solidFill>
                <a:sym typeface="Cabin"/>
              </a:rPr>
              <a:t>при создании объекта они имели правильные начальные значения.</a:t>
            </a:r>
            <a:endParaRPr lang="en" sz="2300" u="none" strike="noStrike" cap="none" dirty="0">
              <a:solidFill>
                <a:srgbClr val="FFFFFF"/>
              </a:solidFill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64" y="497376"/>
            <a:ext cx="5871106" cy="41473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97029" y="4759748"/>
            <a:ext cx="43011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https://</a:t>
            </a:r>
            <a:r>
              <a:rPr lang="en-US" dirty="0" err="1">
                <a:solidFill>
                  <a:srgbClr val="FFFF00"/>
                </a:solidFill>
              </a:rPr>
              <a:t>docs.python.org</a:t>
            </a:r>
            <a:r>
              <a:rPr lang="en-US" dirty="0">
                <a:solidFill>
                  <a:srgbClr val="FFFF00"/>
                </a:solidFill>
              </a:rPr>
              <a:t>/3/tutorial/</a:t>
            </a:r>
            <a:r>
              <a:rPr lang="en-US" dirty="0" err="1">
                <a:solidFill>
                  <a:srgbClr val="FFFF00"/>
                </a:solidFill>
              </a:rPr>
              <a:t>datastructures.html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/>
          <p:nvPr/>
        </p:nvSpPr>
        <p:spPr>
          <a:xfrm>
            <a:off x="713014" y="452582"/>
            <a:ext cx="4071422" cy="4355016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class </a:t>
            </a:r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PartyAnimal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de-D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x = 0</a:t>
            </a:r>
          </a:p>
          <a:p>
            <a:endParaRPr lang="de-DE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__</a:t>
            </a:r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init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__(self):</a:t>
            </a:r>
          </a:p>
          <a:p>
            <a:r>
              <a:rPr lang="en-US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     print</a:t>
            </a:r>
            <a:r>
              <a:rPr lang="en-US" dirty="0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('</a:t>
            </a:r>
            <a:r>
              <a:rPr lang="ru-RU" dirty="0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Я создан</a:t>
            </a:r>
            <a:r>
              <a:rPr lang="en-US" dirty="0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')</a:t>
            </a:r>
            <a:endParaRPr lang="en-US" dirty="0">
              <a:solidFill>
                <a:srgbClr val="FF40FF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party(self) :</a:t>
            </a:r>
          </a:p>
          <a:p>
            <a:r>
              <a:rPr lang="it-IT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it-IT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self.x</a:t>
            </a:r>
            <a:r>
              <a:rPr lang="it-IT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it-IT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self.x</a:t>
            </a:r>
            <a:r>
              <a:rPr lang="it-IT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+ 1</a:t>
            </a:r>
          </a:p>
          <a:p>
            <a:r>
              <a:rPr lang="it-IT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 print</a:t>
            </a:r>
            <a:r>
              <a:rPr lang="it-IT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('</a:t>
            </a:r>
            <a:r>
              <a:rPr lang="ru-RU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Сейчас</a:t>
            </a:r>
            <a:r>
              <a:rPr lang="it-IT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</a:t>
            </a:r>
            <a:r>
              <a:rPr lang="it-IT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self.x)</a:t>
            </a:r>
          </a:p>
          <a:p>
            <a:endParaRPr lang="it-IT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__del__(self):</a:t>
            </a:r>
          </a:p>
          <a:p>
            <a:r>
              <a:rPr lang="en-US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     print</a:t>
            </a:r>
            <a:r>
              <a:rPr lang="en-US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('</a:t>
            </a:r>
            <a:r>
              <a:rPr lang="ru-RU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Я уничтожен</a:t>
            </a:r>
            <a:r>
              <a:rPr lang="en-US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', </a:t>
            </a:r>
            <a:r>
              <a:rPr lang="en-US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self.x</a:t>
            </a:r>
            <a:r>
              <a:rPr lang="en-US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an = </a:t>
            </a:r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PartyAnimal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an.party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an.party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is-IS" dirty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an = 42</a:t>
            </a:r>
          </a:p>
          <a:p>
            <a:r>
              <a:rPr lang="en-US" dirty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print('an </a:t>
            </a:r>
            <a:r>
              <a:rPr lang="ru-RU" dirty="0" smtClean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содержит</a:t>
            </a:r>
            <a:r>
              <a:rPr lang="en-US" dirty="0" smtClean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',</a:t>
            </a:r>
            <a:r>
              <a:rPr lang="en-US" dirty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an)</a:t>
            </a:r>
            <a:endParaRPr lang="en" u="none" strike="noStrike" cap="none" dirty="0">
              <a:solidFill>
                <a:srgbClr val="FF93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5497780" y="797344"/>
            <a:ext cx="2541261" cy="223374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u="none" strike="noStrike" cap="non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$ python </a:t>
            </a:r>
            <a:r>
              <a:rPr lang="en" sz="1600" u="none" strike="noStrike" cap="none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party</a:t>
            </a:r>
            <a:r>
              <a:rPr lang="en-US" sz="1600" u="none" strike="noStrike" cap="none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4</a:t>
            </a:r>
            <a:r>
              <a:rPr lang="en" sz="1600" u="none" strike="noStrike" cap="none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.</a:t>
            </a:r>
            <a:r>
              <a:rPr lang="en" sz="1600" u="none" strike="noStrike" cap="none" dirty="0" err="1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py</a:t>
            </a:r>
            <a:r>
              <a:rPr lang="en" sz="1600" u="none" strike="noStrike" cap="none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 </a:t>
            </a:r>
            <a:endParaRPr lang="en" sz="1600" u="none" strike="noStrike" cap="none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  <a:p>
            <a:r>
              <a:rPr lang="ru-RU" sz="1600" dirty="0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Я создан</a:t>
            </a:r>
            <a:endParaRPr lang="en-US" sz="1600" dirty="0">
              <a:solidFill>
                <a:srgbClr val="FF40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Сейчас </a:t>
            </a:r>
            <a:r>
              <a:rPr lang="en-US" sz="16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1</a:t>
            </a:r>
            <a:endParaRPr lang="en-US" sz="16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Сейчас</a:t>
            </a:r>
            <a:r>
              <a:rPr lang="en-US" sz="16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2</a:t>
            </a:r>
          </a:p>
          <a:p>
            <a:r>
              <a:rPr lang="ru-RU" sz="16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Я уничтожен</a:t>
            </a:r>
            <a:r>
              <a:rPr lang="en-US" sz="16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2</a:t>
            </a:r>
          </a:p>
          <a:p>
            <a:r>
              <a:rPr lang="en-US" sz="1600" dirty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an </a:t>
            </a:r>
            <a:r>
              <a:rPr lang="ru-RU" sz="1600" dirty="0" smtClean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содержит</a:t>
            </a:r>
            <a:r>
              <a:rPr lang="en-US" sz="1600" dirty="0" smtClean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42</a:t>
            </a:r>
            <a:endParaRPr lang="en" sz="1600" u="none" strike="noStrike" cap="none" dirty="0">
              <a:solidFill>
                <a:srgbClr val="FF93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4945224" y="3169375"/>
            <a:ext cx="3870799" cy="1638223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ru-RU" sz="1800" u="none" strike="noStrike" cap="none" dirty="0" smtClean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Использование конструктора и деструктора не является обязательным. Конструктор обычно используется для настройки переменных.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ru-RU" sz="1800" u="none" strike="noStrike" cap="none" dirty="0" smtClean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Деструктор используется редко.</a:t>
            </a:r>
            <a:endParaRPr lang="en" sz="18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7406324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ru-RU" sz="4700" u="none" strike="noStrike" cap="none" dirty="0" smtClean="0">
                <a:solidFill>
                  <a:srgbClr val="FFD966"/>
                </a:solidFill>
                <a:sym typeface="Cabin"/>
              </a:rPr>
              <a:t>Конструктор</a:t>
            </a:r>
            <a:endParaRPr lang="en" sz="47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50081" y="1665288"/>
            <a:ext cx="7836750" cy="300678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317500" lvl="0" indent="0">
              <a:spcBef>
                <a:spcPts val="0"/>
              </a:spcBef>
              <a:buClr>
                <a:srgbClr val="FFFFFF"/>
              </a:buClr>
              <a:buSzPct val="173913"/>
              <a:buNone/>
            </a:pPr>
            <a:r>
              <a:rPr lang="ru-RU" sz="2300" dirty="0" smtClean="0">
                <a:solidFill>
                  <a:srgbClr val="FFFFFF"/>
                </a:solidFill>
                <a:sym typeface="Cabin"/>
              </a:rPr>
              <a:t>В </a:t>
            </a:r>
            <a:r>
              <a:rPr lang="ru-RU" sz="2300" u="none" strike="noStrike" cap="none" dirty="0" smtClean="0">
                <a:solidFill>
                  <a:srgbClr val="00FDFF"/>
                </a:solidFill>
                <a:sym typeface="Cabin"/>
              </a:rPr>
              <a:t>объектно-ориентированном программировании</a:t>
            </a:r>
            <a:r>
              <a:rPr lang="ru-RU" sz="2300" u="none" strike="noStrike" cap="none" dirty="0" smtClean="0">
                <a:solidFill>
                  <a:srgbClr val="FFFFFF"/>
                </a:solidFill>
                <a:sym typeface="Cabin"/>
              </a:rPr>
              <a:t> </a:t>
            </a:r>
            <a:r>
              <a:rPr lang="ru-RU" sz="2300" u="none" strike="noStrike" cap="none" dirty="0" smtClean="0">
                <a:solidFill>
                  <a:srgbClr val="FFFF00"/>
                </a:solidFill>
                <a:sym typeface="Cabin"/>
              </a:rPr>
              <a:t>конструктор</a:t>
            </a:r>
            <a:r>
              <a:rPr lang="en" sz="2300" u="none" strike="noStrike" cap="none" dirty="0" smtClean="0">
                <a:solidFill>
                  <a:srgbClr val="FFFFFF"/>
                </a:solidFill>
                <a:sym typeface="Cabin"/>
              </a:rPr>
              <a:t> </a:t>
            </a:r>
            <a:r>
              <a:rPr lang="ru-RU" sz="2300" u="none" strike="noStrike" cap="none" dirty="0" smtClean="0">
                <a:solidFill>
                  <a:srgbClr val="FFFFFF"/>
                </a:solidFill>
                <a:sym typeface="Cabin"/>
              </a:rPr>
              <a:t>класса </a:t>
            </a:r>
            <a:r>
              <a:rPr lang="ru-RU" sz="2400" dirty="0">
                <a:solidFill>
                  <a:schemeClr val="bg1"/>
                </a:solidFill>
              </a:rPr>
              <a:t>—</a:t>
            </a:r>
            <a:r>
              <a:rPr lang="ru-RU" sz="2300" u="none" strike="noStrike" cap="none" dirty="0" smtClean="0">
                <a:solidFill>
                  <a:srgbClr val="FFFFFF"/>
                </a:solidFill>
                <a:sym typeface="Cabin"/>
              </a:rPr>
              <a:t> </a:t>
            </a:r>
            <a:r>
              <a:rPr lang="ru-RU" sz="2300" dirty="0" smtClean="0">
                <a:solidFill>
                  <a:srgbClr val="FFFFFF"/>
                </a:solidFill>
                <a:sym typeface="Cabin"/>
              </a:rPr>
              <a:t>это </a:t>
            </a:r>
            <a:r>
              <a:rPr lang="ru-RU" sz="2300" u="none" strike="noStrike" cap="none" dirty="0" smtClean="0">
                <a:solidFill>
                  <a:srgbClr val="FFFFFF"/>
                </a:solidFill>
                <a:sym typeface="Cabin"/>
              </a:rPr>
              <a:t>специальный блок</a:t>
            </a:r>
            <a:r>
              <a:rPr lang="en" sz="2300" u="none" strike="noStrike" cap="none" dirty="0" smtClean="0">
                <a:solidFill>
                  <a:srgbClr val="FFFFFF"/>
                </a:solidFill>
                <a:sym typeface="Cabin"/>
              </a:rPr>
              <a:t> </a:t>
            </a:r>
            <a:r>
              <a:rPr lang="ru-RU" sz="2300" u="none" strike="noStrike" cap="none" dirty="0" smtClean="0">
                <a:solidFill>
                  <a:srgbClr val="FFFFFF"/>
                </a:solidFill>
                <a:sym typeface="Cabin"/>
              </a:rPr>
              <a:t>инструкций, вызываемый при </a:t>
            </a:r>
            <a:r>
              <a:rPr lang="ru-RU" sz="2300" u="none" strike="noStrike" cap="none" dirty="0" smtClean="0">
                <a:solidFill>
                  <a:srgbClr val="00FDFF"/>
                </a:solidFill>
                <a:sym typeface="Cabin"/>
              </a:rPr>
              <a:t>создании объекта</a:t>
            </a:r>
            <a:endParaRPr lang="en" sz="2300" u="none" strike="noStrike" cap="none" dirty="0">
              <a:solidFill>
                <a:srgbClr val="00FDFF"/>
              </a:solidFill>
              <a:sym typeface="Cabin"/>
            </a:endParaRPr>
          </a:p>
        </p:txBody>
      </p:sp>
      <p:sp>
        <p:nvSpPr>
          <p:cNvPr id="447" name="Shape 447"/>
          <p:cNvSpPr/>
          <p:nvPr/>
        </p:nvSpPr>
        <p:spPr>
          <a:xfrm>
            <a:off x="1080506" y="3676650"/>
            <a:ext cx="6975899" cy="99541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1" algn="ctr">
              <a:buClr>
                <a:srgbClr val="FFFFFF"/>
              </a:buClr>
              <a:buSzPct val="25000"/>
            </a:pPr>
            <a:r>
              <a:rPr lang="en-US" sz="20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https://ru.wikipedia.org/wiki/</a:t>
            </a:r>
            <a:r>
              <a:rPr lang="ru-RU" sz="20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Конструктор_(объектно-</a:t>
            </a:r>
            <a:r>
              <a:rPr lang="ru-RU" sz="2000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ориентированное_программирование</a:t>
            </a:r>
            <a:r>
              <a:rPr lang="ru-RU" sz="20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)</a:t>
            </a:r>
            <a:endParaRPr lang="en" sz="2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" sz="20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9793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4700" u="none" strike="noStrike" cap="none" dirty="0" smtClean="0">
                <a:solidFill>
                  <a:srgbClr val="FFFFFF"/>
                </a:solidFill>
                <a:sym typeface="Cabin"/>
              </a:rPr>
              <a:t>Множество</a:t>
            </a:r>
            <a:r>
              <a:rPr lang="en" sz="4700" u="none" strike="noStrike" cap="none" dirty="0" smtClean="0">
                <a:solidFill>
                  <a:srgbClr val="FFFFFF"/>
                </a:solidFill>
                <a:sym typeface="Cabin"/>
              </a:rPr>
              <a:t> </a:t>
            </a:r>
            <a:r>
              <a:rPr lang="ru-RU" sz="4700" dirty="0" smtClean="0">
                <a:solidFill>
                  <a:srgbClr val="FF9300"/>
                </a:solidFill>
                <a:sym typeface="Cabin"/>
              </a:rPr>
              <a:t>экземпляров</a:t>
            </a:r>
            <a:endParaRPr lang="en" sz="4700" u="none" strike="noStrike" cap="none" dirty="0">
              <a:solidFill>
                <a:srgbClr val="FF9300"/>
              </a:solidFill>
              <a:sym typeface="Cabin"/>
            </a:endParaRPr>
          </a:p>
        </p:txBody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457200" lvl="0" indent="-37465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Можно создать </a:t>
            </a:r>
            <a:r>
              <a:rPr lang="ru-RU" sz="2000" u="none" strike="noStrike" cap="none" dirty="0" smtClean="0">
                <a:solidFill>
                  <a:srgbClr val="FF9300"/>
                </a:solidFill>
                <a:sym typeface="Cabin"/>
              </a:rPr>
              <a:t>много объектов</a:t>
            </a:r>
            <a:r>
              <a:rPr lang="ru-RU" sz="2000" dirty="0" smtClean="0">
                <a:solidFill>
                  <a:srgbClr val="FFFFFF"/>
                </a:solidFill>
                <a:sym typeface="Cabin"/>
              </a:rPr>
              <a:t>, </a:t>
            </a: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класс </a:t>
            </a:r>
            <a:r>
              <a:rPr lang="ru-RU" sz="2000" dirty="0">
                <a:solidFill>
                  <a:schemeClr val="bg1"/>
                </a:solidFill>
              </a:rPr>
              <a:t>—</a:t>
            </a: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 это шаблон для объекта</a:t>
            </a:r>
            <a:endParaRPr lang="en" sz="2000" u="none" strike="noStrike" cap="none" dirty="0">
              <a:solidFill>
                <a:srgbClr val="FFFFFF"/>
              </a:solidFill>
              <a:sym typeface="Cabin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bin"/>
            </a:pPr>
            <a:r>
              <a:rPr lang="ru-RU" sz="2000" dirty="0">
                <a:solidFill>
                  <a:srgbClr val="FFFFFF"/>
                </a:solidFill>
                <a:sym typeface="Cabin"/>
              </a:rPr>
              <a:t>К</a:t>
            </a: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аждый</a:t>
            </a:r>
            <a:r>
              <a:rPr lang="en" sz="2000" u="none" strike="noStrike" cap="none" dirty="0" smtClean="0">
                <a:solidFill>
                  <a:srgbClr val="FFFFFF"/>
                </a:solidFill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9300"/>
                </a:solidFill>
                <a:sym typeface="Cabin"/>
              </a:rPr>
              <a:t>отдельный объект</a:t>
            </a:r>
            <a:r>
              <a:rPr lang="en" sz="2000" u="none" strike="noStrike" cap="none" dirty="0" smtClean="0">
                <a:solidFill>
                  <a:srgbClr val="FFFFFF"/>
                </a:solidFill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может </a:t>
            </a:r>
            <a:r>
              <a:rPr lang="ru-RU" sz="2000" dirty="0" smtClean="0">
                <a:solidFill>
                  <a:srgbClr val="FFFFFF"/>
                </a:solidFill>
                <a:sym typeface="Cabin"/>
              </a:rPr>
              <a:t>храниться </a:t>
            </a: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в собственной переменной</a:t>
            </a:r>
            <a:endParaRPr lang="en" sz="2000" u="none" strike="noStrike" cap="none" dirty="0">
              <a:solidFill>
                <a:srgbClr val="FFFFFF"/>
              </a:solidFill>
              <a:sym typeface="Cabin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bin"/>
            </a:pP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Мы называем это множественными</a:t>
            </a:r>
            <a:r>
              <a:rPr lang="en" sz="2000" u="none" strike="noStrike" cap="none" dirty="0" smtClean="0">
                <a:solidFill>
                  <a:srgbClr val="FFFFFF"/>
                </a:solidFill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9300"/>
                </a:solidFill>
                <a:sym typeface="Cabin"/>
              </a:rPr>
              <a:t>экземплярами</a:t>
            </a:r>
            <a:r>
              <a:rPr lang="en" sz="2000" u="none" strike="noStrike" cap="none" dirty="0" smtClean="0">
                <a:solidFill>
                  <a:srgbClr val="FFFFFF"/>
                </a:solidFill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класса</a:t>
            </a:r>
            <a:endParaRPr lang="en" sz="2000" u="none" strike="noStrike" cap="none" dirty="0">
              <a:solidFill>
                <a:srgbClr val="FFFFFF"/>
              </a:solidFill>
              <a:sym typeface="Cabin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bin"/>
            </a:pP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Каждый</a:t>
            </a:r>
            <a:r>
              <a:rPr lang="en" sz="2000" u="none" strike="noStrike" cap="none" dirty="0" smtClean="0">
                <a:solidFill>
                  <a:srgbClr val="FFFFFF"/>
                </a:solidFill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9300"/>
                </a:solidFill>
                <a:sym typeface="Cabin"/>
              </a:rPr>
              <a:t>экземпляр</a:t>
            </a:r>
            <a:r>
              <a:rPr lang="en" sz="2000" u="none" strike="noStrike" cap="none" dirty="0" smtClean="0">
                <a:solidFill>
                  <a:srgbClr val="FFFFFF"/>
                </a:solidFill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имеет собственную копию </a:t>
            </a:r>
            <a:r>
              <a:rPr lang="ru-RU" sz="2000" u="none" strike="noStrike" cap="none" dirty="0" smtClean="0">
                <a:solidFill>
                  <a:srgbClr val="FFFB00"/>
                </a:solidFill>
                <a:sym typeface="Cabin"/>
              </a:rPr>
              <a:t>переменных экземпляра</a:t>
            </a:r>
            <a:endParaRPr lang="en" sz="2000" u="none" strike="noStrike" cap="none" dirty="0">
              <a:solidFill>
                <a:srgbClr val="FFFB00"/>
              </a:solidFill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/>
          <p:nvPr/>
        </p:nvSpPr>
        <p:spPr>
          <a:xfrm>
            <a:off x="5449078" y="171449"/>
            <a:ext cx="3553109" cy="301028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ru-RU" sz="2000" u="none" strike="noStrike" cap="none" dirty="0" smtClean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Конструкторы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могут иметь дополнительные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параметры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 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Их можно использовать для настройки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u="none" strike="noStrike" cap="none" dirty="0" smtClean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переменных экземпляра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0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для конкретного экземпляра класса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(</a:t>
            </a:r>
            <a:r>
              <a:rPr lang="ru-RU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т.е., для конкретного объекта</a:t>
            </a:r>
            <a:r>
              <a:rPr lang="en" sz="2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).</a:t>
            </a:r>
            <a:endParaRPr lang="en" sz="20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2489" y="4331855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party5.py</a:t>
            </a:r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" name="Shape 464"/>
          <p:cNvSpPr/>
          <p:nvPr/>
        </p:nvSpPr>
        <p:spPr>
          <a:xfrm>
            <a:off x="553999" y="171450"/>
            <a:ext cx="5635199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__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 smtClean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 smtClean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</a:t>
            </a:r>
            <a:r>
              <a:rPr lang="en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</a:t>
            </a:r>
            <a:r>
              <a:rPr lang="en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1600" i="0" u="none" strike="noStrike" cap="none" dirty="0" smtClean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1600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>
              <a:buClr>
                <a:srgbClr val="FFFFFF"/>
              </a:buClr>
              <a:buSzPct val="25000"/>
            </a:pPr>
            <a:r>
              <a:rPr lang="en" sz="1600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553999" y="171450"/>
            <a:ext cx="5635199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__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 smtClean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 smtClean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</a:t>
            </a:r>
            <a:r>
              <a:rPr lang="en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</a:t>
            </a:r>
            <a:r>
              <a:rPr lang="en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1600" i="0" u="none" strike="noStrike" cap="none" dirty="0" smtClean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1600" i="0" u="none" strike="noStrike" cap="none" dirty="0" smtClean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>
              <a:buClr>
                <a:srgbClr val="FFFFFF"/>
              </a:buClr>
              <a:buSzPct val="25000"/>
            </a:pPr>
            <a:r>
              <a:rPr lang="en" sz="1600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526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553999" y="171450"/>
            <a:ext cx="5635199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__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 smtClean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 smtClean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</a:t>
            </a:r>
            <a:r>
              <a:rPr lang="en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</a:t>
            </a:r>
            <a:r>
              <a:rPr lang="en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1600" i="0" u="none" strike="noStrike" cap="none" dirty="0" smtClean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1600" i="0" u="none" strike="noStrike" cap="none" dirty="0" smtClean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>
              <a:buClr>
                <a:srgbClr val="FFFFFF"/>
              </a:buClr>
              <a:buSzPct val="25000"/>
            </a:pPr>
            <a:r>
              <a:rPr lang="en" sz="1600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</p:txBody>
      </p:sp>
      <p:grpSp>
        <p:nvGrpSpPr>
          <p:cNvPr id="467" name="Shape 467"/>
          <p:cNvGrpSpPr/>
          <p:nvPr/>
        </p:nvGrpSpPr>
        <p:grpSpPr>
          <a:xfrm>
            <a:off x="6324599" y="773974"/>
            <a:ext cx="2668930" cy="1543050"/>
            <a:chOff x="0" y="0"/>
            <a:chExt cx="4762499" cy="4000500"/>
          </a:xfrm>
        </p:grpSpPr>
        <p:sp>
          <p:nvSpPr>
            <p:cNvPr id="468" name="Shape 468"/>
            <p:cNvSpPr/>
            <p:nvPr/>
          </p:nvSpPr>
          <p:spPr>
            <a:xfrm>
              <a:off x="0" y="0"/>
              <a:ext cx="4762499" cy="4000500"/>
            </a:xfrm>
            <a:prstGeom prst="rect">
              <a:avLst/>
            </a:prstGeom>
            <a:noFill/>
            <a:ln w="50800" cap="flat" cmpd="sng">
              <a:solidFill>
                <a:srgbClr val="00F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1050" tIns="21050" rIns="21050" bIns="210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bin"/>
                <a:buNone/>
              </a:pPr>
              <a:r>
                <a:rPr lang="en" sz="2700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700" u="none" strike="noStrike" cap="none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s</a:t>
              </a:r>
            </a:p>
          </p:txBody>
        </p:sp>
        <p:sp>
          <p:nvSpPr>
            <p:cNvPr id="469" name="Shape 469"/>
            <p:cNvSpPr/>
            <p:nvPr/>
          </p:nvSpPr>
          <p:spPr>
            <a:xfrm>
              <a:off x="1422400" y="520700"/>
              <a:ext cx="2590800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900" u="none" strike="noStrike" cap="none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x</a:t>
              </a:r>
              <a:r>
                <a:rPr lang="en-US" sz="2900" u="none" strike="noStrike" cap="none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: 0</a:t>
              </a:r>
              <a:endParaRPr lang="en" sz="29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470" name="Shape 470"/>
            <p:cNvSpPr/>
            <p:nvPr/>
          </p:nvSpPr>
          <p:spPr>
            <a:xfrm>
              <a:off x="546100" y="2197100"/>
              <a:ext cx="3467099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name</a:t>
              </a:r>
              <a:r>
                <a:rPr lang="en" sz="2500" u="none" strike="noStrike" cap="none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:</a:t>
              </a:r>
              <a:endParaRPr lang="en" sz="25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481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553999" y="171450"/>
            <a:ext cx="5635199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__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 smtClean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 smtClean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</a:t>
            </a:r>
            <a:r>
              <a:rPr lang="en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</a:t>
            </a:r>
            <a:r>
              <a:rPr lang="en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1600" i="0" u="none" strike="noStrike" cap="none" dirty="0" smtClean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1600" i="0" u="none" strike="noStrike" cap="none" dirty="0" smtClean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>
              <a:buClr>
                <a:srgbClr val="FFFFFF"/>
              </a:buClr>
              <a:buSzPct val="25000"/>
            </a:pPr>
            <a:r>
              <a:rPr lang="en" sz="1600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</p:txBody>
      </p:sp>
      <p:grpSp>
        <p:nvGrpSpPr>
          <p:cNvPr id="467" name="Shape 467"/>
          <p:cNvGrpSpPr/>
          <p:nvPr/>
        </p:nvGrpSpPr>
        <p:grpSpPr>
          <a:xfrm>
            <a:off x="6324599" y="773974"/>
            <a:ext cx="2668930" cy="1543050"/>
            <a:chOff x="0" y="0"/>
            <a:chExt cx="4762499" cy="4000500"/>
          </a:xfrm>
        </p:grpSpPr>
        <p:sp>
          <p:nvSpPr>
            <p:cNvPr id="468" name="Shape 468"/>
            <p:cNvSpPr/>
            <p:nvPr/>
          </p:nvSpPr>
          <p:spPr>
            <a:xfrm>
              <a:off x="0" y="0"/>
              <a:ext cx="4762499" cy="4000500"/>
            </a:xfrm>
            <a:prstGeom prst="rect">
              <a:avLst/>
            </a:prstGeom>
            <a:noFill/>
            <a:ln w="50800" cap="flat" cmpd="sng">
              <a:solidFill>
                <a:srgbClr val="00F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1050" tIns="21050" rIns="21050" bIns="210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bin"/>
                <a:buNone/>
              </a:pPr>
              <a:r>
                <a:rPr lang="en" sz="270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700" u="none" strike="noStrike" cap="none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s</a:t>
              </a:r>
            </a:p>
          </p:txBody>
        </p:sp>
        <p:sp>
          <p:nvSpPr>
            <p:cNvPr id="469" name="Shape 469"/>
            <p:cNvSpPr/>
            <p:nvPr/>
          </p:nvSpPr>
          <p:spPr>
            <a:xfrm>
              <a:off x="1422400" y="520700"/>
              <a:ext cx="2590800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900" u="none" strike="noStrike" cap="none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x</a:t>
              </a:r>
              <a:r>
                <a:rPr lang="en-US" sz="2900" u="none" strike="noStrike" cap="none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: 0</a:t>
              </a:r>
              <a:endParaRPr lang="en" sz="29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470" name="Shape 470"/>
            <p:cNvSpPr/>
            <p:nvPr/>
          </p:nvSpPr>
          <p:spPr>
            <a:xfrm>
              <a:off x="546100" y="2197100"/>
              <a:ext cx="3467099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name: </a:t>
              </a:r>
              <a:r>
                <a:rPr lang="en-US" sz="2500" u="none" strike="noStrike" cap="none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Sally</a:t>
              </a:r>
              <a:r>
                <a:rPr lang="en" sz="2500" u="none" strike="noStrike" cap="none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endParaRPr lang="en" sz="25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</p:grpSp>
      <p:grpSp>
        <p:nvGrpSpPr>
          <p:cNvPr id="472" name="Shape 472"/>
          <p:cNvGrpSpPr/>
          <p:nvPr/>
        </p:nvGrpSpPr>
        <p:grpSpPr>
          <a:xfrm>
            <a:off x="6324599" y="2899954"/>
            <a:ext cx="2668930" cy="1543050"/>
            <a:chOff x="0" y="0"/>
            <a:chExt cx="4762499" cy="4000500"/>
          </a:xfrm>
        </p:grpSpPr>
        <p:sp>
          <p:nvSpPr>
            <p:cNvPr id="473" name="Shape 473"/>
            <p:cNvSpPr/>
            <p:nvPr/>
          </p:nvSpPr>
          <p:spPr>
            <a:xfrm>
              <a:off x="0" y="0"/>
              <a:ext cx="4762499" cy="4000500"/>
            </a:xfrm>
            <a:prstGeom prst="rect">
              <a:avLst/>
            </a:prstGeom>
            <a:noFill/>
            <a:ln w="50800" cap="flat" cmpd="sng">
              <a:solidFill>
                <a:srgbClr val="00F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1050" tIns="21050" rIns="21050" bIns="210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bin"/>
                <a:buNone/>
              </a:pPr>
              <a:r>
                <a:rPr lang="en" sz="270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700" u="none" strike="noStrike" cap="none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j</a:t>
              </a:r>
            </a:p>
          </p:txBody>
        </p:sp>
        <p:sp>
          <p:nvSpPr>
            <p:cNvPr id="474" name="Shape 474"/>
            <p:cNvSpPr/>
            <p:nvPr/>
          </p:nvSpPr>
          <p:spPr>
            <a:xfrm>
              <a:off x="1422400" y="520700"/>
              <a:ext cx="2590800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900" u="none" strike="noStrike" cap="none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x</a:t>
              </a:r>
              <a:r>
                <a:rPr lang="en-US" sz="2900" u="none" strike="noStrike" cap="none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: 0</a:t>
              </a:r>
              <a:endParaRPr lang="en" sz="29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475" name="Shape 475"/>
            <p:cNvSpPr/>
            <p:nvPr/>
          </p:nvSpPr>
          <p:spPr>
            <a:xfrm>
              <a:off x="266700" y="2197100"/>
              <a:ext cx="3746499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name</a:t>
              </a:r>
              <a:r>
                <a:rPr lang="en" sz="2500" u="none" strike="noStrike" cap="none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:</a:t>
              </a:r>
              <a:r>
                <a:rPr lang="en-US" sz="2500" u="none" strike="noStrike" cap="none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 Jim</a:t>
              </a:r>
              <a:endParaRPr lang="en" sz="25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</p:grpSp>
      <p:sp>
        <p:nvSpPr>
          <p:cNvPr id="483" name="Shape 483"/>
          <p:cNvSpPr/>
          <p:nvPr/>
        </p:nvSpPr>
        <p:spPr>
          <a:xfrm>
            <a:off x="3589585" y="3473952"/>
            <a:ext cx="2427514" cy="103676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ru-RU" sz="2300" u="none" strike="noStrike" cap="none" dirty="0" smtClean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У нас есть два независимых экземпляра</a:t>
            </a:r>
            <a:endParaRPr lang="en" sz="2300" u="none" strike="noStrike" cap="none" dirty="0">
              <a:solidFill>
                <a:srgbClr val="00FD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553999" y="171450"/>
            <a:ext cx="5635199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__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 smtClean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 smtClean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</a:t>
            </a:r>
            <a:r>
              <a:rPr lang="en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</a:t>
            </a:r>
            <a:r>
              <a:rPr lang="en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1600" i="0" u="none" strike="noStrike" cap="none" dirty="0" smtClean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1600" i="0" u="none" strike="noStrike" cap="none" dirty="0" smtClean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>
              <a:buClr>
                <a:srgbClr val="FFFFFF"/>
              </a:buClr>
              <a:buSzPct val="25000"/>
            </a:pPr>
            <a:r>
              <a:rPr lang="en" sz="1600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</p:txBody>
      </p:sp>
      <p:sp>
        <p:nvSpPr>
          <p:cNvPr id="2" name="Rectangle 1"/>
          <p:cNvSpPr/>
          <p:nvPr/>
        </p:nvSpPr>
        <p:spPr>
          <a:xfrm>
            <a:off x="6360428" y="855280"/>
            <a:ext cx="222528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FFFFFF"/>
              </a:buClr>
              <a:buSzPct val="25000"/>
            </a:pPr>
            <a:r>
              <a:rPr lang="en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Sally </a:t>
            </a:r>
            <a:r>
              <a:rPr lang="en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constructed</a:t>
            </a:r>
            <a:endParaRPr lang="en-US" dirty="0" smtClean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>
              <a:buClr>
                <a:srgbClr val="FFFFFF"/>
              </a:buClr>
              <a:buSzPct val="25000"/>
            </a:pPr>
            <a:r>
              <a:rPr lang="en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Jim constructed</a:t>
            </a:r>
            <a:endParaRPr lang="en-US" dirty="0" smtClean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>
              <a:buClr>
                <a:srgbClr val="FFFFFF"/>
              </a:buClr>
              <a:buSzPct val="25000"/>
            </a:pPr>
            <a:r>
              <a:rPr lang="en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Sally </a:t>
            </a:r>
            <a:r>
              <a:rPr lang="en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 count </a:t>
            </a:r>
            <a:r>
              <a:rPr lang="en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1</a:t>
            </a:r>
            <a:endParaRPr lang="en-US" dirty="0" smtClean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>
              <a:buClr>
                <a:srgbClr val="FFFFFF"/>
              </a:buClr>
              <a:buSzPct val="25000"/>
            </a:pPr>
            <a:r>
              <a:rPr lang="en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Jim </a:t>
            </a:r>
            <a:r>
              <a:rPr lang="en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 count </a:t>
            </a:r>
            <a:r>
              <a:rPr lang="en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1</a:t>
            </a:r>
            <a:endParaRPr lang="en-US" dirty="0" smtClean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>
              <a:buClr>
                <a:srgbClr val="FFFFFF"/>
              </a:buClr>
              <a:buSzPct val="25000"/>
            </a:pPr>
            <a:r>
              <a:rPr lang="en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Sally </a:t>
            </a:r>
            <a:r>
              <a:rPr lang="en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 count 2</a:t>
            </a:r>
          </a:p>
        </p:txBody>
      </p:sp>
    </p:spTree>
    <p:extLst>
      <p:ext uri="{BB962C8B-B14F-4D97-AF65-F5344CB8AC3E}">
        <p14:creationId xmlns:p14="http://schemas.microsoft.com/office/powerpoint/2010/main" val="19541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47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Наследование</a:t>
            </a:r>
            <a:endParaRPr lang="en" sz="47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u="sng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</a:t>
            </a:r>
            <a:r>
              <a:rPr lang="en" sz="2000" u="sng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://</a:t>
            </a:r>
            <a:r>
              <a:rPr lang="en" sz="2000" u="sng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www.ibiblio.org</a:t>
            </a:r>
            <a:r>
              <a:rPr lang="en" sz="2000" u="sng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/g2swap/</a:t>
            </a:r>
            <a:r>
              <a:rPr lang="en" sz="2000" u="sng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byteofpython</a:t>
            </a:r>
            <a:r>
              <a:rPr lang="en" sz="2000" u="sng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/read/</a:t>
            </a:r>
            <a:r>
              <a:rPr lang="en" sz="2000" u="sng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inheritance.html</a:t>
            </a:r>
            <a:endParaRPr lang="en" sz="2000" u="sng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ru-RU" sz="4700" u="none" strike="noStrike" cap="none" dirty="0" smtClean="0">
                <a:solidFill>
                  <a:srgbClr val="FFD966"/>
                </a:solidFill>
                <a:sym typeface="Cabin"/>
              </a:rPr>
              <a:t>Наследование</a:t>
            </a:r>
            <a:endParaRPr lang="en" sz="47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50081" y="1464469"/>
            <a:ext cx="8027388" cy="32075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ru-RU" sz="1900" u="none" strike="noStrike" cap="none" dirty="0" smtClean="0">
                <a:solidFill>
                  <a:srgbClr val="FFFFFF"/>
                </a:solidFill>
                <a:sym typeface="Cabin"/>
              </a:rPr>
              <a:t>Создавая новый класс, мы можем использовать уже существующий и </a:t>
            </a:r>
            <a:r>
              <a:rPr lang="ru-RU" sz="1900" u="none" strike="noStrike" cap="none" dirty="0" smtClean="0">
                <a:solidFill>
                  <a:srgbClr val="FF9300"/>
                </a:solidFill>
                <a:sym typeface="Cabin"/>
              </a:rPr>
              <a:t>унаследовать</a:t>
            </a:r>
            <a:r>
              <a:rPr lang="en" sz="1900" u="none" strike="noStrike" cap="none" dirty="0" smtClean="0">
                <a:solidFill>
                  <a:srgbClr val="FFFFFF"/>
                </a:solidFill>
                <a:sym typeface="Cabin"/>
              </a:rPr>
              <a:t> </a:t>
            </a:r>
            <a:r>
              <a:rPr lang="ru-RU" sz="1900" u="none" strike="noStrike" cap="none" dirty="0" smtClean="0">
                <a:solidFill>
                  <a:srgbClr val="FFFFFF"/>
                </a:solidFill>
                <a:sym typeface="Cabin"/>
              </a:rPr>
              <a:t>все возможности этого класса, а затем добавить</a:t>
            </a:r>
            <a:r>
              <a:rPr lang="en" sz="1900" u="none" strike="noStrike" cap="none" dirty="0" smtClean="0">
                <a:solidFill>
                  <a:srgbClr val="FFFFFF"/>
                </a:solidFill>
                <a:sym typeface="Cabin"/>
              </a:rPr>
              <a:t> </a:t>
            </a:r>
            <a:r>
              <a:rPr lang="ru-RU" sz="1900" dirty="0" smtClean="0">
                <a:solidFill>
                  <a:srgbClr val="FFFFFF"/>
                </a:solidFill>
                <a:sym typeface="Cabin"/>
              </a:rPr>
              <a:t>в наш новый класс что-нибудь еще</a:t>
            </a:r>
            <a:endParaRPr lang="en" sz="1900" u="none" strike="noStrike" cap="none" dirty="0" smtClean="0">
              <a:solidFill>
                <a:srgbClr val="FFFFFF"/>
              </a:solidFill>
              <a:sym typeface="Cabin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ru-RU" sz="1900" dirty="0" smtClean="0">
                <a:solidFill>
                  <a:srgbClr val="FFFFFF"/>
                </a:solidFill>
                <a:sym typeface="Cabin"/>
              </a:rPr>
              <a:t>Еще одна форма хранения и повторного использования</a:t>
            </a:r>
            <a:endParaRPr lang="en" sz="1900" u="none" strike="noStrike" cap="none" dirty="0" smtClean="0">
              <a:solidFill>
                <a:srgbClr val="FFFFFF"/>
              </a:solidFill>
              <a:sym typeface="Cabin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ru-RU" sz="1900" dirty="0" smtClean="0">
                <a:solidFill>
                  <a:srgbClr val="FFFFFF"/>
                </a:solidFill>
                <a:sym typeface="Cabin"/>
              </a:rPr>
              <a:t>Написав один раз, можно многократно использовать снова</a:t>
            </a:r>
            <a:endParaRPr lang="en" sz="1900" u="none" strike="noStrike" cap="none" dirty="0" smtClean="0">
              <a:solidFill>
                <a:srgbClr val="FFFFFF"/>
              </a:solidFill>
              <a:sym typeface="Cabin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ru-RU" sz="1900" u="none" strike="noStrike" cap="none" dirty="0" smtClean="0">
                <a:solidFill>
                  <a:srgbClr val="FFFFFF"/>
                </a:solidFill>
                <a:sym typeface="Cabin"/>
              </a:rPr>
              <a:t>Новый класс</a:t>
            </a:r>
            <a:r>
              <a:rPr lang="en" sz="1900" u="none" strike="noStrike" cap="none" dirty="0" smtClean="0">
                <a:solidFill>
                  <a:srgbClr val="FFFFFF"/>
                </a:solidFill>
                <a:sym typeface="Cabin"/>
              </a:rPr>
              <a:t> (</a:t>
            </a:r>
            <a:r>
              <a:rPr lang="ru-RU" sz="1900" u="none" strike="noStrike" cap="none" dirty="0" smtClean="0">
                <a:solidFill>
                  <a:srgbClr val="FFFFFF"/>
                </a:solidFill>
                <a:sym typeface="Cabin"/>
              </a:rPr>
              <a:t>потомок</a:t>
            </a:r>
            <a:r>
              <a:rPr lang="en" sz="1900" u="none" strike="noStrike" cap="none" dirty="0" smtClean="0">
                <a:solidFill>
                  <a:srgbClr val="FFFFFF"/>
                </a:solidFill>
                <a:sym typeface="Cabin"/>
              </a:rPr>
              <a:t>) </a:t>
            </a:r>
            <a:r>
              <a:rPr lang="ru-RU" sz="1900" u="none" strike="noStrike" cap="none" dirty="0" smtClean="0">
                <a:solidFill>
                  <a:srgbClr val="FFFFFF"/>
                </a:solidFill>
                <a:sym typeface="Cabin"/>
              </a:rPr>
              <a:t>обладает всеми свойствами и методами родительского класса </a:t>
            </a:r>
            <a:r>
              <a:rPr lang="en" sz="1900" u="none" strike="noStrike" cap="none" dirty="0" smtClean="0">
                <a:solidFill>
                  <a:srgbClr val="FFFFFF"/>
                </a:solidFill>
                <a:sym typeface="Cabin"/>
              </a:rPr>
              <a:t>(</a:t>
            </a:r>
            <a:r>
              <a:rPr lang="ru-RU" sz="1900" u="none" strike="noStrike" cap="none" dirty="0" smtClean="0">
                <a:solidFill>
                  <a:srgbClr val="FFFFFF"/>
                </a:solidFill>
                <a:sym typeface="Cabin"/>
              </a:rPr>
              <a:t>родитель</a:t>
            </a:r>
            <a:r>
              <a:rPr lang="en" sz="1900" u="none" strike="noStrike" cap="none" dirty="0" smtClean="0">
                <a:solidFill>
                  <a:srgbClr val="FFFFFF"/>
                </a:solidFill>
                <a:sym typeface="Cabin"/>
              </a:rPr>
              <a:t>)</a:t>
            </a:r>
            <a:r>
              <a:rPr lang="ru-RU" sz="1900" u="none" strike="noStrike" cap="none" dirty="0" smtClean="0">
                <a:solidFill>
                  <a:srgbClr val="FFFFFF"/>
                </a:solidFill>
                <a:sym typeface="Cabin"/>
              </a:rPr>
              <a:t>, а затем, если необходимо, их можно</a:t>
            </a:r>
            <a:r>
              <a:rPr lang="ru-RU" sz="1900" dirty="0" smtClean="0">
                <a:solidFill>
                  <a:srgbClr val="FFFFFF"/>
                </a:solidFill>
                <a:sym typeface="Cabin"/>
              </a:rPr>
              <a:t> </a:t>
            </a:r>
            <a:r>
              <a:rPr lang="ru-RU" sz="1900" u="none" strike="noStrike" cap="none" dirty="0" smtClean="0">
                <a:solidFill>
                  <a:srgbClr val="FFFFFF"/>
                </a:solidFill>
                <a:sym typeface="Cabin"/>
              </a:rPr>
              <a:t>добавить или переопределить</a:t>
            </a:r>
            <a:endParaRPr lang="en" sz="1900" u="none" strike="noStrike" cap="none" dirty="0">
              <a:solidFill>
                <a:srgbClr val="FFFFFF"/>
              </a:solidFill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38" y="503064"/>
            <a:ext cx="5578764" cy="4163905"/>
          </a:xfrm>
          <a:prstGeom prst="rect">
            <a:avLst/>
          </a:prstGeom>
        </p:spPr>
      </p:pic>
      <p:sp>
        <p:nvSpPr>
          <p:cNvPr id="162" name="Shape 162"/>
          <p:cNvSpPr/>
          <p:nvPr/>
        </p:nvSpPr>
        <p:spPr>
          <a:xfrm>
            <a:off x="250067" y="4747491"/>
            <a:ext cx="8893932" cy="396008"/>
          </a:xfrm>
          <a:prstGeom prst="rect">
            <a:avLst/>
          </a:prstGeom>
          <a:noFill/>
          <a:ln>
            <a:noFill/>
          </a:ln>
        </p:spPr>
        <p:txBody>
          <a:bodyPr lIns="37875" tIns="18925" rIns="37875" bIns="18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https://</a:t>
            </a:r>
            <a:r>
              <a:rPr lang="en" sz="1800" u="none" strike="noStrike" cap="none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docs.python.org</a:t>
            </a:r>
            <a:r>
              <a:rPr lang="en" sz="18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</a:t>
            </a:r>
            <a:r>
              <a:rPr lang="en-US" sz="18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3</a:t>
            </a:r>
            <a:r>
              <a:rPr lang="en" sz="18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/library/sqlite3.html</a:t>
            </a:r>
            <a:endParaRPr lang="en" sz="18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6157119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3400" u="none" strike="noStrike" cap="none" dirty="0" smtClean="0">
                <a:solidFill>
                  <a:srgbClr val="FFFFFF"/>
                </a:solidFill>
                <a:sym typeface="Cabin"/>
              </a:rPr>
              <a:t>Терминология</a:t>
            </a:r>
            <a:r>
              <a:rPr lang="en" sz="3400" u="none" strike="noStrike" cap="none" dirty="0" smtClean="0">
                <a:solidFill>
                  <a:srgbClr val="FFFFFF"/>
                </a:solidFill>
                <a:sym typeface="Cabin"/>
              </a:rPr>
              <a:t>: </a:t>
            </a:r>
            <a:r>
              <a:rPr lang="ru-RU" sz="3400" u="none" strike="noStrike" cap="none" dirty="0" smtClean="0">
                <a:solidFill>
                  <a:srgbClr val="FF9300"/>
                </a:solidFill>
                <a:sym typeface="Cabin"/>
              </a:rPr>
              <a:t>Наследование</a:t>
            </a:r>
            <a:endParaRPr lang="en" sz="3400" u="none" strike="noStrike" cap="none" dirty="0">
              <a:solidFill>
                <a:srgbClr val="FF9300"/>
              </a:solidFill>
              <a:sym typeface="Cabin"/>
            </a:endParaRPr>
          </a:p>
        </p:txBody>
      </p:sp>
      <p:sp>
        <p:nvSpPr>
          <p:cNvPr id="511" name="Shape 511"/>
          <p:cNvSpPr/>
          <p:nvPr/>
        </p:nvSpPr>
        <p:spPr>
          <a:xfrm>
            <a:off x="772051" y="4185016"/>
            <a:ext cx="7599899" cy="352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FFFFFF"/>
              </a:buClr>
              <a:buSzPct val="25000"/>
            </a:pPr>
            <a:r>
              <a:rPr lang="en-US" sz="17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</a:t>
            </a:r>
            <a:r>
              <a:rPr lang="en-US" sz="17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ru.wikipedia.org/wiki/</a:t>
            </a:r>
            <a:r>
              <a:rPr lang="ru-RU" sz="17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Объектно-</a:t>
            </a:r>
            <a:r>
              <a:rPr lang="ru-RU" sz="1700" dirty="0" err="1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ориентированное_программирование</a:t>
            </a:r>
            <a:endParaRPr lang="en" sz="17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12" name="Shape 512"/>
          <p:cNvSpPr/>
          <p:nvPr/>
        </p:nvSpPr>
        <p:spPr>
          <a:xfrm>
            <a:off x="423519" y="2163768"/>
            <a:ext cx="8284029" cy="97971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23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«</a:t>
            </a:r>
            <a:r>
              <a:rPr lang="ru-RU" sz="23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Подкласс»</a:t>
            </a:r>
            <a:r>
              <a:rPr lang="ru-RU" sz="23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- производная от класса</a:t>
            </a:r>
            <a:r>
              <a:rPr lang="en" sz="23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ru-RU" sz="23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которая</a:t>
            </a:r>
            <a:r>
              <a:rPr lang="en" sz="23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300" u="none" strike="noStrike" cap="none" dirty="0" smtClean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наследует</a:t>
            </a:r>
            <a:r>
              <a:rPr lang="en" sz="23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3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атрибуты и поведени</a:t>
            </a:r>
            <a:r>
              <a:rPr lang="ru-RU" sz="23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е своего родителя (суперкласс)</a:t>
            </a:r>
            <a:r>
              <a:rPr lang="en" sz="23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</a:t>
            </a:r>
            <a:r>
              <a:rPr lang="ru-RU" sz="23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3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 может </a:t>
            </a:r>
            <a:r>
              <a:rPr lang="ru-RU" sz="23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вводить собственные методы и атрибуты</a:t>
            </a:r>
            <a:r>
              <a:rPr lang="en" sz="23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  </a:t>
            </a:r>
            <a:endParaRPr lang="en"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1781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/>
        </p:nvSpPr>
        <p:spPr>
          <a:xfrm>
            <a:off x="237698" y="154250"/>
            <a:ext cx="5352300" cy="47024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name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__(self,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FootballFan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points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touchdown(self):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+ 7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self.party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,"points",</a:t>
            </a:r>
            <a:r>
              <a:rPr lang="en" sz="1600" i="0" u="none" strike="noStrike" cap="none" dirty="0" err="1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-US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5721381" y="603200"/>
            <a:ext cx="3252979" cy="168510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 = </a:t>
            </a: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PartyAnimal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("Sally")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s.party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u="none" strike="noStrike" cap="none" dirty="0">
              <a:solidFill>
                <a:srgbClr val="FFFFFF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 = </a:t>
            </a: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FootballFan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("Jim")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j.party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j.touchdown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</p:txBody>
      </p:sp>
      <p:sp>
        <p:nvSpPr>
          <p:cNvPr id="520" name="Shape 520"/>
          <p:cNvSpPr/>
          <p:nvPr/>
        </p:nvSpPr>
        <p:spPr>
          <a:xfrm>
            <a:off x="5281126" y="2860496"/>
            <a:ext cx="3730395" cy="1674182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lvl="0" algn="ctr">
              <a:buClr>
                <a:srgbClr val="FF40FF"/>
              </a:buClr>
              <a:buSzPct val="25000"/>
            </a:pPr>
            <a:r>
              <a:rPr lang="en" sz="18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FootballFan</a:t>
            </a:r>
            <a:r>
              <a:rPr lang="en" sz="18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8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—</a:t>
            </a:r>
            <a:r>
              <a:rPr lang="ru-RU" sz="18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подкласс суперкласса </a:t>
            </a:r>
            <a:r>
              <a:rPr lang="en" sz="1800" u="none" strike="noStrike" cap="none" dirty="0" smtClean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18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18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ru-RU" sz="1800" u="none" strike="noStrike" cap="none" dirty="0" smtClean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lvl="0" algn="ctr">
              <a:buClr>
                <a:srgbClr val="FF40FF"/>
              </a:buClr>
              <a:buSzPct val="25000"/>
            </a:pPr>
            <a:r>
              <a:rPr lang="ru-RU" sz="1800" u="none" strike="noStrike" cap="none" dirty="0" smtClean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 нем есть все возможности родительского класса </a:t>
            </a:r>
            <a:r>
              <a:rPr lang="en" sz="1800" u="none" strike="noStrike" cap="none" dirty="0" smtClean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ru-RU" sz="18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</a:t>
            </a:r>
            <a:r>
              <a:rPr lang="ru-RU" sz="18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плюс немного больше</a:t>
            </a:r>
            <a:r>
              <a:rPr lang="en" sz="18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endParaRPr lang="en" sz="1800" u="none" strike="noStrike" cap="none" dirty="0">
              <a:solidFill>
                <a:srgbClr val="00F9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/>
        </p:nvSpPr>
        <p:spPr>
          <a:xfrm>
            <a:off x="237698" y="154250"/>
            <a:ext cx="5352300" cy="47024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name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__(self,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FootballFan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points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touchdown(self):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+ 7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self.party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,"points",</a:t>
            </a:r>
            <a:r>
              <a:rPr lang="en" sz="1600" i="0" u="none" strike="noStrike" cap="none" dirty="0" err="1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-US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5721381" y="603200"/>
            <a:ext cx="3252979" cy="168510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 = </a:t>
            </a: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PartyAnimal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("Sally")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s.party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u="none" strike="noStrike" cap="none" dirty="0">
              <a:solidFill>
                <a:srgbClr val="FFFFFF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 = </a:t>
            </a: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FootballFan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("Jim")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j.party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j.touchdown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</p:txBody>
      </p:sp>
      <p:sp>
        <p:nvSpPr>
          <p:cNvPr id="5" name="Shape 526"/>
          <p:cNvSpPr/>
          <p:nvPr/>
        </p:nvSpPr>
        <p:spPr>
          <a:xfrm>
            <a:off x="6477000" y="2483575"/>
            <a:ext cx="2100942" cy="1543049"/>
          </a:xfrm>
          <a:prstGeom prst="rect">
            <a:avLst/>
          </a:prstGeom>
          <a:noFill/>
          <a:ln w="50800" cap="flat" cmpd="sng">
            <a:solidFill>
              <a:srgbClr val="00F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4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" name="Shape 527"/>
          <p:cNvSpPr/>
          <p:nvPr/>
        </p:nvSpPr>
        <p:spPr>
          <a:xfrm>
            <a:off x="6609428" y="2684417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-US" sz="20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endParaRPr lang="en" sz="20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7" name="Shape 528"/>
          <p:cNvSpPr/>
          <p:nvPr/>
        </p:nvSpPr>
        <p:spPr>
          <a:xfrm>
            <a:off x="6609428" y="3331028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0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name: Sally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5315" y="2294839"/>
            <a:ext cx="344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FA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</a:t>
            </a:r>
            <a:endParaRPr lang="en-US" sz="3200" dirty="0">
              <a:solidFill>
                <a:srgbClr val="00F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/>
        </p:nvSpPr>
        <p:spPr>
          <a:xfrm>
            <a:off x="237698" y="154250"/>
            <a:ext cx="5352300" cy="47024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name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__(self,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FootballFan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points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touchdown(self):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+ 7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self.party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,"points",</a:t>
            </a:r>
            <a:r>
              <a:rPr lang="en" sz="1600" i="0" u="none" strike="noStrike" cap="none" dirty="0" err="1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-US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5721381" y="603200"/>
            <a:ext cx="3252979" cy="168510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 = </a:t>
            </a: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PartyAnimal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("Sally")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s.party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u="none" strike="noStrike" cap="none" dirty="0">
              <a:solidFill>
                <a:srgbClr val="FFFFFF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 = </a:t>
            </a: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FootballFan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("Jim")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j.party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j.touchdown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</p:txBody>
      </p:sp>
      <p:sp>
        <p:nvSpPr>
          <p:cNvPr id="5" name="Shape 535"/>
          <p:cNvSpPr/>
          <p:nvPr/>
        </p:nvSpPr>
        <p:spPr>
          <a:xfrm>
            <a:off x="6455228" y="2483575"/>
            <a:ext cx="2122713" cy="2170067"/>
          </a:xfrm>
          <a:prstGeom prst="rect">
            <a:avLst/>
          </a:prstGeom>
          <a:noFill/>
          <a:ln w="50800" cap="flat" cmpd="sng">
            <a:solidFill>
              <a:srgbClr val="00F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7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7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" name="Shape 536"/>
          <p:cNvSpPr/>
          <p:nvPr/>
        </p:nvSpPr>
        <p:spPr>
          <a:xfrm>
            <a:off x="6609428" y="2684417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9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9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-US" sz="29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endParaRPr lang="en" sz="29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7" name="Shape 537"/>
          <p:cNvSpPr/>
          <p:nvPr/>
        </p:nvSpPr>
        <p:spPr>
          <a:xfrm>
            <a:off x="6609428" y="3331028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5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name: Jim</a:t>
            </a:r>
          </a:p>
        </p:txBody>
      </p:sp>
      <p:sp>
        <p:nvSpPr>
          <p:cNvPr id="8" name="Shape 538"/>
          <p:cNvSpPr/>
          <p:nvPr/>
        </p:nvSpPr>
        <p:spPr>
          <a:xfrm>
            <a:off x="6609428" y="3987437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5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5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points</a:t>
            </a:r>
            <a:r>
              <a:rPr lang="en-US" sz="25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endParaRPr lang="en" sz="25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5315" y="2294839"/>
            <a:ext cx="344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FA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</a:t>
            </a:r>
            <a:endParaRPr lang="en-US" sz="3200" dirty="0">
              <a:solidFill>
                <a:srgbClr val="00F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5217319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4700" u="none" strike="noStrike" cap="none" dirty="0" smtClean="0">
                <a:solidFill>
                  <a:srgbClr val="FFD966"/>
                </a:solidFill>
                <a:sym typeface="Cabin"/>
              </a:rPr>
              <a:t>Определения</a:t>
            </a:r>
            <a:endParaRPr lang="en" sz="47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650081" y="1621924"/>
            <a:ext cx="7836750" cy="291158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488950" indent="-457200">
              <a:spcBef>
                <a:spcPts val="0"/>
              </a:spcBef>
              <a:buSzPct val="100000"/>
            </a:pPr>
            <a:r>
              <a:rPr lang="ru-RU" sz="1800" u="none" strike="noStrike" cap="none" dirty="0" smtClean="0">
                <a:solidFill>
                  <a:srgbClr val="FF9300"/>
                </a:solidFill>
                <a:sym typeface="Cabin"/>
              </a:rPr>
              <a:t>Класс</a:t>
            </a:r>
            <a:r>
              <a:rPr lang="en" sz="1800" u="none" strike="noStrike" cap="none" dirty="0" smtClean="0">
                <a:solidFill>
                  <a:srgbClr val="FFFFFF"/>
                </a:solidFill>
                <a:sym typeface="Cabin"/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—</a:t>
            </a:r>
            <a:r>
              <a:rPr lang="en" sz="1800" u="none" strike="noStrike" cap="none" dirty="0" smtClean="0">
                <a:solidFill>
                  <a:srgbClr val="FFFFFF"/>
                </a:solidFill>
                <a:sym typeface="Cabin"/>
              </a:rPr>
              <a:t> </a:t>
            </a:r>
            <a:r>
              <a:rPr lang="ru-RU" sz="1800" u="none" strike="noStrike" cap="none" dirty="0" smtClean="0">
                <a:solidFill>
                  <a:srgbClr val="FFFFFF"/>
                </a:solidFill>
                <a:sym typeface="Cabin"/>
              </a:rPr>
              <a:t>шаблон</a:t>
            </a:r>
            <a:endParaRPr lang="en-US" sz="1800" dirty="0" smtClean="0">
              <a:solidFill>
                <a:srgbClr val="FFFFFF"/>
              </a:solidFill>
              <a:sym typeface="Cabin"/>
            </a:endParaRPr>
          </a:p>
          <a:p>
            <a:pPr marL="488950" indent="-457200">
              <a:spcBef>
                <a:spcPts val="1400"/>
              </a:spcBef>
              <a:buSzPct val="100000"/>
            </a:pPr>
            <a:r>
              <a:rPr lang="ru-RU" sz="1800" dirty="0" smtClean="0">
                <a:solidFill>
                  <a:srgbClr val="FF9300"/>
                </a:solidFill>
                <a:sym typeface="Cabin"/>
              </a:rPr>
              <a:t>Атрибут</a:t>
            </a:r>
            <a:r>
              <a:rPr lang="en" sz="1800" dirty="0" smtClean="0">
                <a:solidFill>
                  <a:srgbClr val="FF9300"/>
                </a:solidFill>
                <a:sym typeface="Cabin"/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—</a:t>
            </a:r>
            <a:r>
              <a:rPr lang="en" sz="1800" dirty="0" smtClean="0">
                <a:solidFill>
                  <a:srgbClr val="FFFFFF"/>
                </a:solidFill>
                <a:sym typeface="Cabin"/>
              </a:rPr>
              <a:t> </a:t>
            </a:r>
            <a:r>
              <a:rPr lang="ru-RU" sz="1800" dirty="0" smtClean="0">
                <a:solidFill>
                  <a:srgbClr val="FFFFFF"/>
                </a:solidFill>
                <a:sym typeface="Cabin"/>
              </a:rPr>
              <a:t>переменная внутри класса</a:t>
            </a:r>
            <a:endParaRPr lang="en-US" sz="1800" u="none" strike="noStrike" cap="none" dirty="0" smtClean="0">
              <a:solidFill>
                <a:srgbClr val="FFFFFF"/>
              </a:solidFill>
              <a:sym typeface="Cabin"/>
            </a:endParaRPr>
          </a:p>
          <a:p>
            <a:pPr marL="488950" indent="-457200">
              <a:spcBef>
                <a:spcPts val="1400"/>
              </a:spcBef>
              <a:buSzPct val="100000"/>
            </a:pPr>
            <a:r>
              <a:rPr lang="ru-RU" sz="1800" u="none" strike="noStrike" cap="none" dirty="0" smtClean="0">
                <a:solidFill>
                  <a:srgbClr val="FF9300"/>
                </a:solidFill>
                <a:sym typeface="Cabin"/>
              </a:rPr>
              <a:t>Метод</a:t>
            </a:r>
            <a:r>
              <a:rPr lang="en" sz="1800" u="none" strike="noStrike" cap="none" dirty="0" smtClean="0">
                <a:solidFill>
                  <a:srgbClr val="FF9300"/>
                </a:solidFill>
                <a:sym typeface="Cabin"/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—</a:t>
            </a:r>
            <a:r>
              <a:rPr lang="en" sz="1800" u="none" strike="noStrike" cap="none" dirty="0" smtClean="0">
                <a:solidFill>
                  <a:srgbClr val="FFFFFF"/>
                </a:solidFill>
                <a:sym typeface="Cabin"/>
              </a:rPr>
              <a:t> </a:t>
            </a:r>
            <a:r>
              <a:rPr lang="ru-RU" sz="1800" u="none" strike="noStrike" cap="none" dirty="0" smtClean="0">
                <a:solidFill>
                  <a:srgbClr val="FFFFFF"/>
                </a:solidFill>
                <a:sym typeface="Cabin"/>
              </a:rPr>
              <a:t>функция внутри класса</a:t>
            </a:r>
            <a:endParaRPr lang="en-US" sz="1800" u="none" strike="noStrike" cap="none" dirty="0" smtClean="0">
              <a:solidFill>
                <a:srgbClr val="FFFFFF"/>
              </a:solidFill>
              <a:sym typeface="Cabin"/>
            </a:endParaRPr>
          </a:p>
          <a:p>
            <a:pPr marL="488950" indent="-457200">
              <a:spcBef>
                <a:spcPts val="1400"/>
              </a:spcBef>
              <a:buSzPct val="100000"/>
            </a:pPr>
            <a:r>
              <a:rPr lang="ru-RU" sz="1800" u="none" strike="noStrike" cap="none" dirty="0" smtClean="0">
                <a:solidFill>
                  <a:srgbClr val="FF9300"/>
                </a:solidFill>
                <a:sym typeface="Cabin"/>
              </a:rPr>
              <a:t>Объект</a:t>
            </a:r>
            <a:r>
              <a:rPr lang="en" sz="1800" u="none" strike="noStrike" cap="none" dirty="0" smtClean="0">
                <a:solidFill>
                  <a:srgbClr val="FF9300"/>
                </a:solidFill>
                <a:sym typeface="Cabin"/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—</a:t>
            </a:r>
            <a:r>
              <a:rPr lang="en" sz="1800" u="none" strike="noStrike" cap="none" dirty="0" smtClean="0">
                <a:solidFill>
                  <a:srgbClr val="FFFFFF"/>
                </a:solidFill>
                <a:sym typeface="Cabin"/>
              </a:rPr>
              <a:t> </a:t>
            </a:r>
            <a:r>
              <a:rPr lang="ru-RU" sz="1800" dirty="0" smtClean="0">
                <a:solidFill>
                  <a:srgbClr val="FFFFFF"/>
                </a:solidFill>
                <a:sym typeface="Cabin"/>
              </a:rPr>
              <a:t>отдельный экземпляр класса</a:t>
            </a:r>
            <a:endParaRPr lang="en-US" sz="1800" u="none" strike="noStrike" cap="none" dirty="0" smtClean="0">
              <a:solidFill>
                <a:srgbClr val="FFFFFF"/>
              </a:solidFill>
              <a:sym typeface="Cabin"/>
            </a:endParaRPr>
          </a:p>
          <a:p>
            <a:pPr marL="488950" indent="-457200">
              <a:spcBef>
                <a:spcPts val="1400"/>
              </a:spcBef>
              <a:buSzPct val="100000"/>
            </a:pPr>
            <a:r>
              <a:rPr lang="ru-RU" sz="1800" u="none" strike="noStrike" cap="none" dirty="0" smtClean="0">
                <a:solidFill>
                  <a:srgbClr val="FF9300"/>
                </a:solidFill>
                <a:sym typeface="Cabin"/>
              </a:rPr>
              <a:t>Конструктор</a:t>
            </a:r>
            <a:r>
              <a:rPr lang="en" sz="1800" u="none" strike="noStrike" cap="none" dirty="0" smtClean="0">
                <a:solidFill>
                  <a:srgbClr val="FFFFFF"/>
                </a:solidFill>
                <a:sym typeface="Cabin"/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—</a:t>
            </a:r>
            <a:r>
              <a:rPr lang="en" sz="1800" u="none" strike="noStrike" cap="none" dirty="0" smtClean="0">
                <a:solidFill>
                  <a:srgbClr val="FFFFFF"/>
                </a:solidFill>
                <a:sym typeface="Cabin"/>
              </a:rPr>
              <a:t> </a:t>
            </a:r>
            <a:r>
              <a:rPr lang="ru-RU" sz="1800" u="none" strike="noStrike" cap="none" dirty="0" smtClean="0">
                <a:solidFill>
                  <a:srgbClr val="FFFFFF"/>
                </a:solidFill>
                <a:sym typeface="Cabin"/>
              </a:rPr>
              <a:t>код, который выполняется при создании объекта</a:t>
            </a:r>
            <a:endParaRPr lang="en-US" sz="1800" u="none" strike="noStrike" cap="none" dirty="0" smtClean="0">
              <a:solidFill>
                <a:srgbClr val="FFFFFF"/>
              </a:solidFill>
              <a:sym typeface="Cabin"/>
            </a:endParaRPr>
          </a:p>
          <a:p>
            <a:pPr marL="488950" indent="-457200">
              <a:spcBef>
                <a:spcPts val="1400"/>
              </a:spcBef>
              <a:buSzPct val="100000"/>
            </a:pPr>
            <a:r>
              <a:rPr lang="ru-RU" sz="1800" dirty="0" smtClean="0">
                <a:solidFill>
                  <a:srgbClr val="FF9300"/>
                </a:solidFill>
                <a:sym typeface="Cabin"/>
              </a:rPr>
              <a:t>Наследование</a:t>
            </a:r>
            <a:r>
              <a:rPr lang="en" sz="1800" u="none" strike="noStrike" cap="none" dirty="0" smtClean="0">
                <a:solidFill>
                  <a:srgbClr val="FFFFFF"/>
                </a:solidFill>
                <a:sym typeface="Cabin"/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—</a:t>
            </a:r>
            <a:r>
              <a:rPr lang="en" sz="1800" u="none" strike="noStrike" cap="none" dirty="0" smtClean="0">
                <a:solidFill>
                  <a:srgbClr val="FFFFFF"/>
                </a:solidFill>
                <a:sym typeface="Cabin"/>
              </a:rPr>
              <a:t> </a:t>
            </a:r>
            <a:r>
              <a:rPr lang="ru-RU" sz="1800" u="none" strike="noStrike" cap="none" dirty="0" smtClean="0">
                <a:solidFill>
                  <a:srgbClr val="FFFFFF"/>
                </a:solidFill>
                <a:sym typeface="Cabin"/>
              </a:rPr>
              <a:t>возможность расширить класс для создания нового класса</a:t>
            </a:r>
            <a:endParaRPr lang="en" sz="1800" u="none" strike="noStrike" cap="none" dirty="0">
              <a:solidFill>
                <a:srgbClr val="FFFFFF"/>
              </a:solidFill>
              <a:sym typeface="Cabi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21260"/>
            <a:ext cx="2831128" cy="188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ru-RU" sz="4600" u="none" strike="noStrike" cap="none" dirty="0" smtClean="0">
                <a:solidFill>
                  <a:srgbClr val="FFD966"/>
                </a:solidFill>
                <a:sym typeface="Cabin"/>
              </a:rPr>
              <a:t>Резюме</a:t>
            </a:r>
            <a:endParaRPr lang="en" sz="46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50081" y="1464470"/>
            <a:ext cx="7836750" cy="2482380"/>
          </a:xfrm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ru-RU" sz="2200" u="none" strike="noStrike" cap="none" dirty="0" smtClean="0">
                <a:solidFill>
                  <a:srgbClr val="FFFFFF"/>
                </a:solidFill>
                <a:sym typeface="Cabin"/>
              </a:rPr>
              <a:t>Объектно-ориентированное программирование представляет собой очень структурированный подход к повторному использованию кода</a:t>
            </a:r>
            <a:endParaRPr lang="en" sz="2200" u="none" strike="noStrike" cap="none" dirty="0">
              <a:solidFill>
                <a:srgbClr val="FFFFFF"/>
              </a:solidFill>
              <a:sym typeface="Cabin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ru-RU" sz="2200" u="none" strike="noStrike" cap="none" dirty="0" smtClean="0">
                <a:solidFill>
                  <a:srgbClr val="FFFFFF"/>
                </a:solidFill>
                <a:sym typeface="Cabin"/>
              </a:rPr>
              <a:t>Мы можем сгруппировать вместе данные и функциональность, и создать множество независимых экземпляров класса</a:t>
            </a:r>
            <a:endParaRPr lang="en" sz="2200" u="none" strike="noStrike" cap="none" dirty="0">
              <a:solidFill>
                <a:srgbClr val="FFFFFF"/>
              </a:solidFill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title" idx="4294967295"/>
          </p:nvPr>
        </p:nvSpPr>
        <p:spPr>
          <a:xfrm>
            <a:off x="822768" y="619322"/>
            <a:ext cx="6994681" cy="476212"/>
          </a:xfrm>
          <a:prstGeom prst="rect">
            <a:avLst/>
          </a:prstGeom>
          <a:noFill/>
          <a:ln>
            <a:noFill/>
          </a:ln>
        </p:spPr>
        <p:txBody>
          <a:bodyPr lIns="51700" tIns="51700" rIns="51700" bIns="51700" anchor="ctr" anchorCtr="0">
            <a:noAutofit/>
          </a:bodyPr>
          <a:lstStyle/>
          <a:p>
            <a:pPr lvl="0">
              <a:buClr>
                <a:srgbClr val="FFFF00"/>
              </a:buClr>
              <a:buSzPct val="25000"/>
            </a:pPr>
            <a:r>
              <a:rPr lang="ru-RU" sz="2000" dirty="0">
                <a:solidFill>
                  <a:srgbClr val="FFFF00"/>
                </a:solidFill>
              </a:rPr>
              <a:t>Авторы </a:t>
            </a:r>
            <a:r>
              <a:rPr lang="en-US" sz="2000" dirty="0">
                <a:solidFill>
                  <a:srgbClr val="FFFF00"/>
                </a:solidFill>
              </a:rPr>
              <a:t> / </a:t>
            </a:r>
            <a:r>
              <a:rPr lang="ru-RU" sz="2000" dirty="0">
                <a:solidFill>
                  <a:srgbClr val="FFFF00"/>
                </a:solidFill>
              </a:rPr>
              <a:t>Благодарности</a:t>
            </a:r>
            <a:endParaRPr lang="en" sz="2000" u="none" strike="noStrike" cap="none" dirty="0">
              <a:solidFill>
                <a:srgbClr val="FFFF00"/>
              </a:solidFill>
              <a:sym typeface="Cabin"/>
            </a:endParaRPr>
          </a:p>
        </p:txBody>
      </p:sp>
      <p:sp>
        <p:nvSpPr>
          <p:cNvPr id="558" name="Shape 558"/>
          <p:cNvSpPr txBox="1"/>
          <p:nvPr/>
        </p:nvSpPr>
        <p:spPr>
          <a:xfrm>
            <a:off x="678431" y="1220563"/>
            <a:ext cx="3823705" cy="3240598"/>
          </a:xfrm>
          <a:prstGeom prst="rect">
            <a:avLst/>
          </a:prstGeom>
          <a:noFill/>
          <a:ln>
            <a:noFill/>
          </a:ln>
        </p:spPr>
        <p:txBody>
          <a:bodyPr lIns="51700" tIns="51700" rIns="51700" bIns="51700" anchor="t" anchorCtr="0">
            <a:noAutofit/>
          </a:bodyPr>
          <a:lstStyle/>
          <a:p>
            <a:pPr lvl="0"/>
            <a:r>
              <a:rPr lang="en-US" sz="1000" dirty="0">
                <a:solidFill>
                  <a:srgbClr val="FFFFFF"/>
                </a:solidFill>
              </a:rPr>
              <a:t>… Insert new Contributors and Translations here</a:t>
            </a:r>
            <a:endParaRPr lang="ru-RU" sz="1000" dirty="0">
              <a:solidFill>
                <a:srgbClr val="FFFFFF"/>
              </a:solidFill>
            </a:endParaRPr>
          </a:p>
          <a:p>
            <a:pPr lvl="0"/>
            <a:r>
              <a:rPr lang="ru-RU" sz="1000" dirty="0">
                <a:solidFill>
                  <a:srgbClr val="FFFFFF"/>
                </a:solidFill>
              </a:rPr>
              <a:t>Авторские права на эти слайды принадлежат  Чарльзу Р. Северансу (</a:t>
            </a:r>
            <a:r>
              <a:rPr lang="ru-RU" sz="1000" u="sng" dirty="0">
                <a:solidFill>
                  <a:srgbClr val="FFFF00"/>
                </a:solidFill>
                <a:hlinkClick r:id="rId3"/>
              </a:rPr>
              <a:t>www.dr-chuck.com</a:t>
            </a:r>
            <a:r>
              <a:rPr lang="ru-RU" sz="1000" dirty="0">
                <a:solidFill>
                  <a:srgbClr val="FFFFFF"/>
                </a:solidFill>
              </a:rPr>
              <a:t>) , 2010 г., Школе Информации Мичиганского Университета  и </a:t>
            </a:r>
            <a:r>
              <a:rPr lang="en-US" sz="1000" u="sng" dirty="0">
                <a:solidFill>
                  <a:srgbClr val="FFFF00"/>
                </a:solidFill>
                <a:hlinkClick r:id="rId4"/>
              </a:rPr>
              <a:t>open.umich.edu</a:t>
            </a:r>
            <a:r>
              <a:rPr lang="ru-RU" sz="1000" dirty="0">
                <a:solidFill>
                  <a:srgbClr val="FFFFFF"/>
                </a:solidFill>
              </a:rPr>
              <a:t> , и доступны по лицензии </a:t>
            </a:r>
            <a:r>
              <a:rPr lang="ru-RU" sz="1000" dirty="0" err="1">
                <a:solidFill>
                  <a:srgbClr val="FFFFFF"/>
                </a:solidFill>
              </a:rPr>
              <a:t>Creative</a:t>
            </a:r>
            <a:r>
              <a:rPr lang="ru-RU" sz="1000" dirty="0">
                <a:solidFill>
                  <a:srgbClr val="FFFFFF"/>
                </a:solidFill>
              </a:rPr>
              <a:t> </a:t>
            </a:r>
            <a:r>
              <a:rPr lang="ru-RU" sz="1000" dirty="0" err="1">
                <a:solidFill>
                  <a:srgbClr val="FFFFFF"/>
                </a:solidFill>
              </a:rPr>
              <a:t>Commons</a:t>
            </a:r>
            <a:r>
              <a:rPr lang="ru-RU" sz="1000" dirty="0">
                <a:solidFill>
                  <a:srgbClr val="FFFFFF"/>
                </a:solidFill>
              </a:rPr>
              <a:t> </a:t>
            </a:r>
            <a:r>
              <a:rPr lang="ru-RU" sz="1000" dirty="0" err="1">
                <a:solidFill>
                  <a:srgbClr val="FFFFFF"/>
                </a:solidFill>
              </a:rPr>
              <a:t>Attribution</a:t>
            </a:r>
            <a:r>
              <a:rPr lang="ru-RU" sz="1000" dirty="0">
                <a:solidFill>
                  <a:srgbClr val="FFFFFF"/>
                </a:solidFill>
              </a:rPr>
              <a:t> 4.0 </a:t>
            </a:r>
            <a:r>
              <a:rPr lang="ru-RU" sz="1000" dirty="0" err="1">
                <a:solidFill>
                  <a:srgbClr val="FFFFFF"/>
                </a:solidFill>
              </a:rPr>
              <a:t>License</a:t>
            </a:r>
            <a:r>
              <a:rPr lang="ru-RU" sz="1000" dirty="0">
                <a:solidFill>
                  <a:srgbClr val="FFFFFF"/>
                </a:solidFill>
              </a:rPr>
              <a:t>. Пожалуйста, сохраняйте этот слайд во всех копиях этого документа, в соответствии с требованиями Лицензии. Если вы внесли изменения, добавьте свое имя или организацию в список участников на этой странице.</a:t>
            </a:r>
          </a:p>
          <a:p>
            <a:pPr lvl="0"/>
            <a:endParaRPr lang="ru-RU" sz="1000" dirty="0">
              <a:solidFill>
                <a:srgbClr val="FFFFFF"/>
              </a:solidFill>
            </a:endParaRPr>
          </a:p>
          <a:p>
            <a:pPr lvl="0"/>
            <a:r>
              <a:rPr lang="ru-RU" sz="1000" dirty="0">
                <a:solidFill>
                  <a:srgbClr val="FFFFFF"/>
                </a:solidFill>
              </a:rPr>
              <a:t>Исходная разработка</a:t>
            </a:r>
            <a:r>
              <a:rPr lang="ru-RU" sz="1000">
                <a:solidFill>
                  <a:srgbClr val="FFFFFF"/>
                </a:solidFill>
              </a:rPr>
              <a:t>: </a:t>
            </a:r>
            <a:r>
              <a:rPr lang="ru-RU" sz="1000" smtClean="0">
                <a:solidFill>
                  <a:srgbClr val="FFFFFF"/>
                </a:solidFill>
              </a:rPr>
              <a:t>Чарльз </a:t>
            </a:r>
            <a:r>
              <a:rPr lang="ru-RU" sz="1000" dirty="0">
                <a:solidFill>
                  <a:srgbClr val="FFFFFF"/>
                </a:solidFill>
              </a:rPr>
              <a:t>Северанс, Школа Информации Мичиганского </a:t>
            </a:r>
            <a:r>
              <a:rPr lang="ru-RU" sz="1000" dirty="0" smtClean="0">
                <a:solidFill>
                  <a:srgbClr val="FFFFFF"/>
                </a:solidFill>
              </a:rPr>
              <a:t>Университета</a:t>
            </a:r>
            <a:r>
              <a:rPr lang="en-US" sz="1000" dirty="0" smtClean="0">
                <a:solidFill>
                  <a:srgbClr val="FFFFFF"/>
                </a:solidFill>
              </a:rPr>
              <a:t>.</a:t>
            </a:r>
          </a:p>
          <a:p>
            <a:pPr lvl="0"/>
            <a:endParaRPr lang="en-US" sz="1000" dirty="0">
              <a:solidFill>
                <a:srgbClr val="FFFFFF"/>
              </a:solidFill>
            </a:endParaRPr>
          </a:p>
          <a:p>
            <a:r>
              <a:rPr lang="ru-RU" sz="1000" dirty="0">
                <a:solidFill>
                  <a:srgbClr val="FFFFFF"/>
                </a:solidFill>
              </a:rPr>
              <a:t>Перевод выполнила Фомкина Виолетта.</a:t>
            </a:r>
          </a:p>
          <a:p>
            <a:pPr lvl="0"/>
            <a:endParaRPr lang="ru-RU" sz="1000" dirty="0">
              <a:solidFill>
                <a:srgbClr val="FFFFFF"/>
              </a:solidFill>
            </a:endParaRPr>
          </a:p>
          <a:p>
            <a:pPr lvl="0"/>
            <a:endParaRPr lang="ru-RU" sz="1000" dirty="0">
              <a:solidFill>
                <a:srgbClr val="FFFFFF"/>
              </a:solidFill>
            </a:endParaRPr>
          </a:p>
          <a:p>
            <a:pPr lvl="0">
              <a:buClr>
                <a:schemeClr val="dk2"/>
              </a:buClr>
              <a:buSzPct val="61111"/>
            </a:pPr>
            <a:r>
              <a:rPr lang="ru-RU" sz="1000" dirty="0">
                <a:solidFill>
                  <a:schemeClr val="lt1"/>
                </a:solidFill>
              </a:rPr>
              <a:t>… Добавьте сюда новых авторов и переводчиков</a:t>
            </a:r>
          </a:p>
          <a:p>
            <a:pPr lvl="0"/>
            <a:endParaRPr lang="ru-RU" sz="1000" dirty="0">
              <a:solidFill>
                <a:srgbClr val="FFFFFF"/>
              </a:solidFill>
            </a:endParaRPr>
          </a:p>
          <a:p>
            <a:pPr lvl="0"/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559" name="Shape 5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6318" y="519083"/>
            <a:ext cx="576450" cy="5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Shape 56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17449" y="619321"/>
            <a:ext cx="1107336" cy="375974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Shape 561"/>
          <p:cNvSpPr txBox="1"/>
          <p:nvPr/>
        </p:nvSpPr>
        <p:spPr>
          <a:xfrm>
            <a:off x="4896225" y="1293955"/>
            <a:ext cx="3823705" cy="3167206"/>
          </a:xfrm>
          <a:prstGeom prst="rect">
            <a:avLst/>
          </a:prstGeom>
          <a:noFill/>
          <a:ln>
            <a:noFill/>
          </a:ln>
        </p:spPr>
        <p:txBody>
          <a:bodyPr lIns="51700" tIns="51700" rIns="51700" bIns="51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0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849313" y="480290"/>
            <a:ext cx="7445375" cy="535709"/>
          </a:xfrm>
        </p:spPr>
        <p:txBody>
          <a:bodyPr/>
          <a:lstStyle/>
          <a:p>
            <a:r>
              <a:rPr lang="ru-RU" altLang="en-US" sz="2800" dirty="0" smtClean="0">
                <a:solidFill>
                  <a:srgbClr val="00FF00"/>
                </a:solidFill>
              </a:rPr>
              <a:t>Дополнительная информация</a:t>
            </a:r>
            <a:endParaRPr lang="en-US" altLang="en-US" sz="2800" dirty="0">
              <a:solidFill>
                <a:srgbClr val="00FF00"/>
              </a:solidFill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849313" y="1123950"/>
            <a:ext cx="7445375" cy="3348038"/>
          </a:xfrm>
        </p:spPr>
        <p:txBody>
          <a:bodyPr anchor="t"/>
          <a:lstStyle/>
          <a:p>
            <a:pPr>
              <a:buFontTx/>
              <a:buChar char="•"/>
            </a:pPr>
            <a:r>
              <a:rPr lang="ru-RU" altLang="en-US" sz="1100" dirty="0" smtClean="0">
                <a:solidFill>
                  <a:schemeClr val="bg1"/>
                </a:solidFill>
              </a:rPr>
              <a:t>Форма для печенья «Снеговик»</a:t>
            </a:r>
            <a:r>
              <a:rPr lang="en-US" altLang="en-US" sz="1100" dirty="0" smtClean="0">
                <a:solidFill>
                  <a:schemeClr val="bg1"/>
                </a:solidFill>
              </a:rPr>
              <a:t> </a:t>
            </a:r>
            <a:r>
              <a:rPr lang="ru-RU" altLang="en-US" sz="1100" dirty="0" smtClean="0">
                <a:solidFill>
                  <a:schemeClr val="bg1"/>
                </a:solidFill>
              </a:rPr>
              <a:t>от</a:t>
            </a:r>
            <a:r>
              <a:rPr lang="en-US" altLang="en-US" sz="1100" dirty="0" smtClean="0">
                <a:solidFill>
                  <a:schemeClr val="bg1"/>
                </a:solidFill>
              </a:rPr>
              <a:t> Didriks</a:t>
            </a:r>
            <a:r>
              <a:rPr lang="ru-RU" altLang="en-US" sz="1100" dirty="0" smtClean="0">
                <a:solidFill>
                  <a:schemeClr val="bg1"/>
                </a:solidFill>
              </a:rPr>
              <a:t>, лицензия</a:t>
            </a:r>
            <a:r>
              <a:rPr lang="en-US" altLang="en-US" sz="1100" dirty="0" smtClean="0">
                <a:solidFill>
                  <a:schemeClr val="bg1"/>
                </a:solidFill>
              </a:rPr>
              <a:t> </a:t>
            </a:r>
            <a:r>
              <a:rPr lang="en-US" altLang="en-US" sz="1100" dirty="0">
                <a:solidFill>
                  <a:schemeClr val="bg1"/>
                </a:solidFill>
              </a:rPr>
              <a:t>CC </a:t>
            </a:r>
            <a:r>
              <a:rPr lang="ru-RU" altLang="en-US" sz="1100" dirty="0" smtClean="0">
                <a:solidFill>
                  <a:schemeClr val="bg1"/>
                </a:solidFill>
              </a:rPr>
              <a:t>(</a:t>
            </a:r>
            <a:r>
              <a:rPr lang="en-US" sz="1100" dirty="0">
                <a:solidFill>
                  <a:schemeClr val="bg1"/>
                </a:solidFill>
              </a:rPr>
              <a:t>Creative Commons</a:t>
            </a:r>
            <a:r>
              <a:rPr lang="ru-RU" altLang="en-US" sz="1100" dirty="0" smtClean="0">
                <a:solidFill>
                  <a:schemeClr val="bg1"/>
                </a:solidFill>
              </a:rPr>
              <a:t>)</a:t>
            </a:r>
            <a:r>
              <a:rPr lang="en-US" altLang="en-US" sz="1100" dirty="0" smtClean="0"/>
              <a:t>BY</a:t>
            </a:r>
            <a:r>
              <a:rPr lang="en-US" altLang="en-US" sz="1100" dirty="0"/>
              <a:t/>
            </a:r>
            <a:br>
              <a:rPr lang="en-US" altLang="en-US" sz="1100" dirty="0"/>
            </a:br>
            <a:r>
              <a:rPr lang="en-US" altLang="en-US" sz="1100" dirty="0">
                <a:hlinkClick r:id="rId2"/>
              </a:rPr>
              <a:t>https://www.flickr.com/photos/dinnerseries/23570475099</a:t>
            </a:r>
            <a:endParaRPr lang="en-US" altLang="en-US" sz="1100" dirty="0"/>
          </a:p>
          <a:p>
            <a:pPr algn="l">
              <a:buFontTx/>
              <a:buChar char="•"/>
            </a:pPr>
            <a:r>
              <a:rPr lang="ru-RU" altLang="en-US" sz="1100" dirty="0" smtClean="0">
                <a:solidFill>
                  <a:schemeClr val="bg1"/>
                </a:solidFill>
              </a:rPr>
              <a:t>Фотография из телесериала «Лесси». Лесси наблюдает как Джефф</a:t>
            </a:r>
            <a:r>
              <a:rPr lang="ru-RU" altLang="en-US" sz="1100" dirty="0">
                <a:solidFill>
                  <a:schemeClr val="bg1"/>
                </a:solidFill>
              </a:rPr>
              <a:t> </a:t>
            </a:r>
            <a:r>
              <a:rPr lang="ru-RU" altLang="en-US" sz="1100" dirty="0" smtClean="0">
                <a:solidFill>
                  <a:schemeClr val="bg1"/>
                </a:solidFill>
              </a:rPr>
              <a:t>(Томми Реттиг) возится с велосипедом</a:t>
            </a:r>
            <a:r>
              <a:rPr lang="en-US" altLang="en-US" sz="1100" dirty="0" smtClean="0"/>
              <a:t>Domain</a:t>
            </a:r>
            <a:r>
              <a:rPr lang="en-US" altLang="en-US" sz="1100" dirty="0"/>
              <a:t/>
            </a:r>
            <a:br>
              <a:rPr lang="en-US" altLang="en-US" sz="1100" dirty="0"/>
            </a:br>
            <a:r>
              <a:rPr lang="en-US" altLang="en-US" sz="1100" dirty="0">
                <a:hlinkClick r:id="rId3"/>
              </a:rPr>
              <a:t>https://en.wikipedia.org/wiki/Lassie#/media/File:Lassie_and_Tommy_Rettig_1956.JPG</a:t>
            </a:r>
            <a:endParaRPr lang="en-US" altLang="en-US" sz="1100" dirty="0"/>
          </a:p>
          <a:p>
            <a:pPr algn="l">
              <a:buFontTx/>
              <a:buChar char="•"/>
            </a:pPr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73008439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ru-RU" sz="47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Начнем с программ</a:t>
            </a:r>
            <a:endParaRPr lang="en" sz="47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/>
        </p:nvSpPr>
        <p:spPr>
          <a:xfrm>
            <a:off x="675899" y="2053215"/>
            <a:ext cx="3842943" cy="10001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buClr>
                <a:srgbClr val="00FF00"/>
              </a:buClr>
              <a:buSzPct val="25000"/>
            </a:pPr>
            <a:r>
              <a:rPr lang="en-US" sz="1575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inp</a:t>
            </a:r>
            <a:r>
              <a:rPr lang="en-US" sz="1575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-US" sz="1575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input</a:t>
            </a:r>
            <a:r>
              <a:rPr lang="en-US" sz="1575" dirty="0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-US" sz="1575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'</a:t>
            </a:r>
            <a:r>
              <a:rPr lang="ru-RU" sz="1575" dirty="0" smtClean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Этаж в Европе</a:t>
            </a:r>
            <a:r>
              <a:rPr lang="en-US" sz="1575" dirty="0" smtClean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?'</a:t>
            </a:r>
            <a:r>
              <a:rPr lang="en-US" sz="1575" dirty="0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1575" dirty="0">
              <a:solidFill>
                <a:srgbClr val="FFFF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>
              <a:buClr>
                <a:srgbClr val="00FF00"/>
              </a:buClr>
              <a:buSzPct val="25000"/>
            </a:pPr>
            <a:r>
              <a:rPr lang="en-US" sz="1575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usf</a:t>
            </a:r>
            <a:r>
              <a:rPr lang="en-US" sz="1575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-US" sz="1575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int</a:t>
            </a:r>
            <a:r>
              <a:rPr lang="en-US" sz="1575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-US" sz="1575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inp</a:t>
            </a:r>
            <a:r>
              <a:rPr lang="en-US" sz="1575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r>
              <a:rPr lang="en-US" sz="1575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en-US" sz="1575" dirty="0">
                <a:solidFill>
                  <a:srgbClr val="00FFFF"/>
                </a:solidFill>
                <a:latin typeface="Courier"/>
                <a:ea typeface="Courier New"/>
                <a:cs typeface="Courier"/>
                <a:sym typeface="Courier New"/>
              </a:rPr>
              <a:t>+</a:t>
            </a:r>
            <a:r>
              <a:rPr lang="en-US" sz="1575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1</a:t>
            </a:r>
          </a:p>
          <a:p>
            <a:pPr>
              <a:buClr>
                <a:srgbClr val="FFFF00"/>
              </a:buClr>
              <a:buSzPct val="25000"/>
            </a:pPr>
            <a:r>
              <a:rPr lang="en-US" sz="1575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575" dirty="0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-US" sz="1575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'</a:t>
            </a:r>
            <a:r>
              <a:rPr lang="ru-RU" sz="1575" dirty="0" smtClean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Этаж в США</a:t>
            </a:r>
            <a:r>
              <a:rPr lang="en-US" sz="1575" dirty="0" smtClean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', </a:t>
            </a:r>
            <a:r>
              <a:rPr lang="en-US" sz="1575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usf</a:t>
            </a:r>
            <a:r>
              <a:rPr lang="en-US" sz="1575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</p:txBody>
      </p:sp>
      <p:sp>
        <p:nvSpPr>
          <p:cNvPr id="482" name="Shape 482"/>
          <p:cNvSpPr txBox="1"/>
          <p:nvPr/>
        </p:nvSpPr>
        <p:spPr>
          <a:xfrm>
            <a:off x="5463088" y="1789762"/>
            <a:ext cx="2570569" cy="685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ru-RU" sz="2138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Этаж в Европе</a:t>
            </a:r>
            <a:r>
              <a:rPr lang="en-US" sz="2138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? </a:t>
            </a:r>
            <a:r>
              <a:rPr lang="en-US" sz="2138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0</a:t>
            </a:r>
          </a:p>
          <a:p>
            <a:pPr>
              <a:buClr>
                <a:schemeClr val="lt1"/>
              </a:buClr>
              <a:buSzPct val="25000"/>
            </a:pPr>
            <a:r>
              <a:rPr lang="ru-RU" sz="2138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Этаж в США</a:t>
            </a:r>
            <a:r>
              <a:rPr lang="en-US" sz="2138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138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1</a:t>
            </a:r>
          </a:p>
        </p:txBody>
      </p:sp>
      <p:pic>
        <p:nvPicPr>
          <p:cNvPr id="483" name="Shape 4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899" y="671512"/>
            <a:ext cx="1785881" cy="11930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78"/>
          <p:cNvSpPr/>
          <p:nvPr/>
        </p:nvSpPr>
        <p:spPr>
          <a:xfrm>
            <a:off x="4631871" y="3860074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ru-RU" sz="26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Процесс</a:t>
            </a:r>
            <a:endParaRPr lang="en" sz="2600" u="none" strike="noStrike" cap="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8" name="Shape 179"/>
          <p:cNvSpPr/>
          <p:nvPr/>
        </p:nvSpPr>
        <p:spPr>
          <a:xfrm>
            <a:off x="2536371" y="3860074"/>
            <a:ext cx="1366157" cy="612321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ru-RU" sz="2600" u="none" strike="noStrike" cap="none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Ввод</a:t>
            </a:r>
            <a:endParaRPr lang="en" sz="2600" u="none" strike="noStrike" cap="none" dirty="0">
              <a:solidFill>
                <a:schemeClr val="bg2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9" name="Shape 180"/>
          <p:cNvSpPr/>
          <p:nvPr/>
        </p:nvSpPr>
        <p:spPr>
          <a:xfrm>
            <a:off x="6667500" y="3860074"/>
            <a:ext cx="1627414" cy="612321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ru-RU" sz="26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Результат</a:t>
            </a:r>
            <a:endParaRPr lang="en" sz="2600" u="none" strike="noStrike" cap="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10" name="Shape 181"/>
          <p:cNvCxnSpPr/>
          <p:nvPr/>
        </p:nvCxnSpPr>
        <p:spPr>
          <a:xfrm rot="10800000">
            <a:off x="3917973" y="4158933"/>
            <a:ext cx="691243" cy="10498"/>
          </a:xfrm>
          <a:prstGeom prst="straightConnector1">
            <a:avLst/>
          </a:prstGeom>
          <a:noFill/>
          <a:ln w="50800" cap="flat" cmpd="sng">
            <a:solidFill>
              <a:srgbClr val="FFFB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11" name="Shape 182"/>
          <p:cNvCxnSpPr/>
          <p:nvPr/>
        </p:nvCxnSpPr>
        <p:spPr>
          <a:xfrm rot="10800000">
            <a:off x="5982516" y="4158933"/>
            <a:ext cx="691243" cy="10498"/>
          </a:xfrm>
          <a:prstGeom prst="straightConnector1">
            <a:avLst/>
          </a:prstGeom>
          <a:noFill/>
          <a:ln w="50800" cap="flat" cmpd="sng">
            <a:solidFill>
              <a:srgbClr val="FFFB00"/>
            </a:solidFill>
            <a:prstDash val="solid"/>
            <a:miter/>
            <a:headEnd type="triangle" w="lg" len="lg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757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41673" y="428625"/>
            <a:ext cx="8260654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ru-RU" sz="2900" u="none" strike="noStrike" cap="none" dirty="0" smtClean="0">
                <a:solidFill>
                  <a:srgbClr val="FFD966"/>
                </a:solidFill>
                <a:sym typeface="Cabin"/>
              </a:rPr>
              <a:t>Объектно-ориентированное программирование</a:t>
            </a:r>
            <a:endParaRPr lang="en" sz="29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50081" y="1569438"/>
            <a:ext cx="7836750" cy="32075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6477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73913"/>
              <a:buFont typeface="Cabin"/>
              <a:buChar char="•"/>
            </a:pP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Программа состоит из множества взаимодействующих объектов</a:t>
            </a:r>
            <a:endParaRPr lang="en" sz="2000" u="none" strike="noStrike" cap="none" dirty="0">
              <a:solidFill>
                <a:srgbClr val="FFFFFF"/>
              </a:solidFill>
              <a:sym typeface="Cabin"/>
            </a:endParaRPr>
          </a:p>
          <a:p>
            <a:pPr marL="647700" lvl="0" indent="-330200">
              <a:spcBef>
                <a:spcPts val="1400"/>
              </a:spcBef>
              <a:buClr>
                <a:srgbClr val="FFFFFF"/>
              </a:buClr>
              <a:buSzPct val="173913"/>
            </a:pP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Вместо того, чтобы быть «цельной программой», каждый объект </a:t>
            </a:r>
            <a:r>
              <a:rPr lang="ru-RU" sz="2000" dirty="0">
                <a:solidFill>
                  <a:schemeClr val="bg1"/>
                </a:solidFill>
              </a:rPr>
              <a:t>—</a:t>
            </a: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 словно маленький «остров» внутри программы, совместно работающий вместе с другими объектами</a:t>
            </a:r>
            <a:endParaRPr lang="en" sz="2000" u="none" strike="noStrike" cap="none" dirty="0">
              <a:solidFill>
                <a:srgbClr val="FFFFFF"/>
              </a:solidFill>
              <a:sym typeface="Cabin"/>
            </a:endParaRPr>
          </a:p>
          <a:p>
            <a:pPr marL="647700" marR="0" lvl="0" indent="-330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73913"/>
              <a:buFont typeface="Cabin"/>
              <a:buChar char="•"/>
            </a:pPr>
            <a:r>
              <a:rPr lang="ru-RU" sz="2000" u="none" strike="noStrike" cap="none" dirty="0" smtClean="0">
                <a:solidFill>
                  <a:srgbClr val="FFFFFF"/>
                </a:solidFill>
                <a:sym typeface="Cabin"/>
              </a:rPr>
              <a:t>Программа состоит из одного или нескольких объектов, работающих вместе и использующих возможности друг друга</a:t>
            </a:r>
            <a:endParaRPr lang="en" sz="2000" u="none" strike="noStrike" cap="none" dirty="0">
              <a:solidFill>
                <a:srgbClr val="FFFFFF"/>
              </a:solidFill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7473254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BD23"/>
              </a:buClr>
              <a:buSzPct val="25000"/>
              <a:buFont typeface="Cabin"/>
              <a:buNone/>
            </a:pPr>
            <a:r>
              <a:rPr lang="ru-RU" sz="4700" u="none" strike="noStrike" cap="none" dirty="0" smtClean="0">
                <a:solidFill>
                  <a:srgbClr val="FFD966"/>
                </a:solidFill>
                <a:sym typeface="Cabin"/>
              </a:rPr>
              <a:t>Объект</a:t>
            </a:r>
            <a:endParaRPr lang="en" sz="47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457200" lvl="0" indent="-36830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ru-RU" sz="2200" u="none" strike="noStrike" cap="none" dirty="0" smtClean="0">
                <a:solidFill>
                  <a:srgbClr val="00FA00"/>
                </a:solidFill>
                <a:sym typeface="Cabin"/>
              </a:rPr>
              <a:t>Объект </a:t>
            </a:r>
            <a:r>
              <a:rPr lang="ru-RU" sz="2400" dirty="0">
                <a:solidFill>
                  <a:srgbClr val="00FA00"/>
                </a:solidFill>
              </a:rPr>
              <a:t>—</a:t>
            </a:r>
            <a:r>
              <a:rPr lang="ru-RU" sz="2200" u="none" strike="noStrike" cap="none" dirty="0" smtClean="0">
                <a:solidFill>
                  <a:srgbClr val="00FA00"/>
                </a:solidFill>
                <a:sym typeface="Cabin"/>
              </a:rPr>
              <a:t> это сущность, содержащая Код и Данные</a:t>
            </a:r>
            <a:endParaRPr lang="en" sz="2200" u="none" strike="noStrike" cap="none" dirty="0">
              <a:solidFill>
                <a:srgbClr val="00FA00"/>
              </a:solidFill>
              <a:sym typeface="Cabin"/>
            </a:endParaRPr>
          </a:p>
          <a:p>
            <a:pPr marL="457200" lvl="0" indent="-368300">
              <a:spcBef>
                <a:spcPts val="1400"/>
              </a:spcBef>
              <a:buClr>
                <a:srgbClr val="FFFFFF"/>
              </a:buClr>
              <a:buSzPct val="100000"/>
            </a:pPr>
            <a:r>
              <a:rPr lang="ru-RU" sz="2200" u="none" strike="noStrike" cap="none" dirty="0" smtClean="0">
                <a:solidFill>
                  <a:srgbClr val="FFFFFF"/>
                </a:solidFill>
                <a:sym typeface="Cabin"/>
              </a:rPr>
              <a:t>Ключевой аспект объектного подхода </a:t>
            </a:r>
            <a:r>
              <a:rPr lang="ru-RU" sz="2400" dirty="0">
                <a:solidFill>
                  <a:schemeClr val="bg1"/>
                </a:solidFill>
              </a:rPr>
              <a:t>—</a:t>
            </a:r>
            <a:r>
              <a:rPr lang="ru-RU" sz="2200" u="none" strike="noStrike" cap="none" dirty="0" smtClean="0">
                <a:solidFill>
                  <a:srgbClr val="FFFFFF"/>
                </a:solidFill>
                <a:sym typeface="Cabin"/>
              </a:rPr>
              <a:t> разделить проблему на маленькие понятные части («Разделяй и властвуй»)</a:t>
            </a:r>
            <a:endParaRPr lang="en" sz="2200" u="none" strike="noStrike" cap="none" dirty="0" smtClean="0">
              <a:solidFill>
                <a:srgbClr val="FFFFFF"/>
              </a:solidFill>
              <a:sym typeface="Cabin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ru-RU" sz="2200" u="none" strike="noStrike" cap="none" dirty="0" smtClean="0">
                <a:solidFill>
                  <a:srgbClr val="FFFFFF"/>
                </a:solidFill>
                <a:sym typeface="Cabin"/>
              </a:rPr>
              <a:t>Ограничения, свойственные объектам, позволяют игнорировать ненужные детали</a:t>
            </a:r>
            <a:endParaRPr lang="en" sz="2200" u="none" strike="noStrike" cap="none" dirty="0" smtClean="0">
              <a:solidFill>
                <a:srgbClr val="FFFFFF"/>
              </a:solidFill>
              <a:sym typeface="Cabin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ru-RU" sz="2200" u="none" strike="noStrike" cap="none" dirty="0" smtClean="0">
                <a:solidFill>
                  <a:srgbClr val="FFFFFF"/>
                </a:solidFill>
                <a:sym typeface="Cabin"/>
              </a:rPr>
              <a:t>Все это время мы использовали объекты: Строковые,  Числовые, Словари, Списки…</a:t>
            </a:r>
            <a:endParaRPr lang="en" sz="2200" u="none" strike="noStrike" cap="none" dirty="0">
              <a:solidFill>
                <a:srgbClr val="FFFFFF"/>
              </a:solidFill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342" y="411479"/>
            <a:ext cx="5513614" cy="375477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/>
          <p:nvPr/>
        </p:nvSpPr>
        <p:spPr>
          <a:xfrm>
            <a:off x="3135085" y="1440179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26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Объект</a:t>
            </a:r>
            <a:endParaRPr lang="en" sz="26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183885" y="715191"/>
            <a:ext cx="1366157" cy="612321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ru-RU" sz="2600" u="none" strike="noStrike" cap="none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Ввод</a:t>
            </a:r>
            <a:endParaRPr lang="en" sz="2600" u="none" strike="noStrike" cap="none" dirty="0">
              <a:solidFill>
                <a:schemeClr val="bg2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7554685" y="3913958"/>
            <a:ext cx="1366157" cy="612321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ru-RU" sz="26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Вывод</a:t>
            </a:r>
            <a:endParaRPr lang="en" sz="26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2846614" y="2659924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26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Строка</a:t>
            </a:r>
            <a:endParaRPr lang="en" sz="26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5486400" y="2116182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26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Объект</a:t>
            </a:r>
            <a:endParaRPr lang="en" sz="26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5099957" y="920931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23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Словарь</a:t>
            </a:r>
            <a:endParaRPr lang="en"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218" name="Shape 218"/>
          <p:cNvCxnSpPr/>
          <p:nvPr/>
        </p:nvCxnSpPr>
        <p:spPr>
          <a:xfrm flipH="1">
            <a:off x="4516687" y="1159098"/>
            <a:ext cx="634861" cy="579941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19" name="Shape 219"/>
          <p:cNvCxnSpPr/>
          <p:nvPr/>
        </p:nvCxnSpPr>
        <p:spPr>
          <a:xfrm rot="10800000" flipH="1">
            <a:off x="4486140" y="1535805"/>
            <a:ext cx="837127" cy="376707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0" name="Shape 220"/>
          <p:cNvCxnSpPr/>
          <p:nvPr/>
        </p:nvCxnSpPr>
        <p:spPr>
          <a:xfrm rot="10800000" flipH="1">
            <a:off x="3670478" y="2067059"/>
            <a:ext cx="42930" cy="57954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1" name="Shape 221"/>
          <p:cNvCxnSpPr/>
          <p:nvPr/>
        </p:nvCxnSpPr>
        <p:spPr>
          <a:xfrm rot="10800000">
            <a:off x="4443211" y="2018762"/>
            <a:ext cx="1062507" cy="309093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2" name="Shape 222"/>
          <p:cNvCxnSpPr/>
          <p:nvPr/>
        </p:nvCxnSpPr>
        <p:spPr>
          <a:xfrm flipH="1">
            <a:off x="3831464" y="2086377"/>
            <a:ext cx="225380" cy="521595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3" name="Shape 223"/>
          <p:cNvCxnSpPr/>
          <p:nvPr/>
        </p:nvCxnSpPr>
        <p:spPr>
          <a:xfrm rot="10800000">
            <a:off x="1695718" y="1081825"/>
            <a:ext cx="1352282" cy="453981"/>
          </a:xfrm>
          <a:prstGeom prst="straightConnector1">
            <a:avLst/>
          </a:prstGeom>
          <a:noFill/>
          <a:ln w="76200" cap="flat" cmpd="sng">
            <a:solidFill>
              <a:srgbClr val="00F9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4" name="Shape 224"/>
          <p:cNvCxnSpPr/>
          <p:nvPr/>
        </p:nvCxnSpPr>
        <p:spPr>
          <a:xfrm rot="10800000">
            <a:off x="6256986" y="2810814"/>
            <a:ext cx="1180564" cy="1265349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225" name="Shape 225"/>
          <p:cNvSpPr/>
          <p:nvPr/>
        </p:nvSpPr>
        <p:spPr>
          <a:xfrm>
            <a:off x="233776" y="3331028"/>
            <a:ext cx="1986910" cy="97971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ru-RU" sz="23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Объекты создаются и используются</a:t>
            </a:r>
            <a:endParaRPr lang="en"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6234</TotalTime>
  <Words>2694</Words>
  <Application>Microsoft Office PowerPoint</Application>
  <PresentationFormat>Экран (16:9)</PresentationFormat>
  <Paragraphs>460</Paragraphs>
  <Slides>47</Slides>
  <Notes>45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Title &amp; Subtitle</vt:lpstr>
      <vt:lpstr>Объекты Пайтон</vt:lpstr>
      <vt:lpstr>Внимание!</vt:lpstr>
      <vt:lpstr>Презентация PowerPoint</vt:lpstr>
      <vt:lpstr>Презентация PowerPoint</vt:lpstr>
      <vt:lpstr>Начнем с программ</vt:lpstr>
      <vt:lpstr>Презентация PowerPoint</vt:lpstr>
      <vt:lpstr>Объектно-ориентированное программирование</vt:lpstr>
      <vt:lpstr>Объект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Определения</vt:lpstr>
      <vt:lpstr>Терминология: Класс</vt:lpstr>
      <vt:lpstr>Терминология: Экземпляр</vt:lpstr>
      <vt:lpstr>Терминология: Метод</vt:lpstr>
      <vt:lpstr>Некоторые объекты Пайтон</vt:lpstr>
      <vt:lpstr>Образец класса</vt:lpstr>
      <vt:lpstr>Презентация PowerPoint</vt:lpstr>
      <vt:lpstr>Презентация PowerPoint</vt:lpstr>
      <vt:lpstr>Презентация PowerPoint</vt:lpstr>
      <vt:lpstr>Презентация PowerPoint</vt:lpstr>
      <vt:lpstr>Забавы с dir() и type()</vt:lpstr>
      <vt:lpstr>«Ботанский» способ нахождения возможностей объекта</vt:lpstr>
      <vt:lpstr>Презентация PowerPoint</vt:lpstr>
      <vt:lpstr>Пробуем применить dir() к строке</vt:lpstr>
      <vt:lpstr>Жизненный цикл объекта</vt:lpstr>
      <vt:lpstr>Жизненный цикл объекта</vt:lpstr>
      <vt:lpstr>Конструктор</vt:lpstr>
      <vt:lpstr>Презентация PowerPoint</vt:lpstr>
      <vt:lpstr>Конструктор</vt:lpstr>
      <vt:lpstr>Множество экземпляров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Наследование</vt:lpstr>
      <vt:lpstr>Наследование</vt:lpstr>
      <vt:lpstr>Терминология: Наследование</vt:lpstr>
      <vt:lpstr>Презентация PowerPoint</vt:lpstr>
      <vt:lpstr>Презентация PowerPoint</vt:lpstr>
      <vt:lpstr>Презентация PowerPoint</vt:lpstr>
      <vt:lpstr>Определения</vt:lpstr>
      <vt:lpstr>Резюме</vt:lpstr>
      <vt:lpstr>Авторы  / Благодарности</vt:lpstr>
      <vt:lpstr>Дополнительная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Objects</dc:title>
  <cp:lastModifiedBy>Vita</cp:lastModifiedBy>
  <cp:revision>176</cp:revision>
  <dcterms:modified xsi:type="dcterms:W3CDTF">2021-05-07T18:33:01Z</dcterms:modified>
</cp:coreProperties>
</file>